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1" r:id="rId1"/>
  </p:sldMasterIdLst>
  <p:notesMasterIdLst>
    <p:notesMasterId r:id="rId159"/>
  </p:notesMasterIdLst>
  <p:handoutMasterIdLst>
    <p:handoutMasterId r:id="rId160"/>
  </p:handoutMasterIdLst>
  <p:sldIdLst>
    <p:sldId id="257" r:id="rId2"/>
    <p:sldId id="258" r:id="rId3"/>
    <p:sldId id="259" r:id="rId4"/>
    <p:sldId id="260" r:id="rId5"/>
    <p:sldId id="261" r:id="rId6"/>
    <p:sldId id="262" r:id="rId7"/>
    <p:sldId id="389" r:id="rId8"/>
    <p:sldId id="390" r:id="rId9"/>
    <p:sldId id="417" r:id="rId10"/>
    <p:sldId id="418" r:id="rId11"/>
    <p:sldId id="419" r:id="rId12"/>
    <p:sldId id="420" r:id="rId13"/>
    <p:sldId id="395" r:id="rId14"/>
    <p:sldId id="396" r:id="rId15"/>
    <p:sldId id="397" r:id="rId16"/>
    <p:sldId id="392" r:id="rId17"/>
    <p:sldId id="393" r:id="rId18"/>
    <p:sldId id="388" r:id="rId19"/>
    <p:sldId id="394" r:id="rId20"/>
    <p:sldId id="412" r:id="rId21"/>
    <p:sldId id="413" r:id="rId22"/>
    <p:sldId id="414" r:id="rId23"/>
    <p:sldId id="263" r:id="rId24"/>
    <p:sldId id="382" r:id="rId25"/>
    <p:sldId id="264" r:id="rId26"/>
    <p:sldId id="383" r:id="rId27"/>
    <p:sldId id="265" r:id="rId28"/>
    <p:sldId id="266" r:id="rId29"/>
    <p:sldId id="267" r:id="rId30"/>
    <p:sldId id="268" r:id="rId31"/>
    <p:sldId id="269" r:id="rId32"/>
    <p:sldId id="270" r:id="rId33"/>
    <p:sldId id="410" r:id="rId34"/>
    <p:sldId id="415" r:id="rId35"/>
    <p:sldId id="421" r:id="rId36"/>
    <p:sldId id="422" r:id="rId37"/>
    <p:sldId id="416" r:id="rId38"/>
    <p:sldId id="271" r:id="rId39"/>
    <p:sldId id="352" r:id="rId40"/>
    <p:sldId id="355" r:id="rId41"/>
    <p:sldId id="431" r:id="rId42"/>
    <p:sldId id="426" r:id="rId43"/>
    <p:sldId id="411" r:id="rId44"/>
    <p:sldId id="272" r:id="rId45"/>
    <p:sldId id="384" r:id="rId46"/>
    <p:sldId id="425" r:id="rId47"/>
    <p:sldId id="273" r:id="rId48"/>
    <p:sldId id="274" r:id="rId49"/>
    <p:sldId id="275" r:id="rId50"/>
    <p:sldId id="276" r:id="rId51"/>
    <p:sldId id="387" r:id="rId52"/>
    <p:sldId id="277" r:id="rId53"/>
    <p:sldId id="278" r:id="rId54"/>
    <p:sldId id="279" r:id="rId55"/>
    <p:sldId id="280" r:id="rId56"/>
    <p:sldId id="281" r:id="rId57"/>
    <p:sldId id="430" r:id="rId58"/>
    <p:sldId id="429" r:id="rId59"/>
    <p:sldId id="282" r:id="rId60"/>
    <p:sldId id="283" r:id="rId61"/>
    <p:sldId id="428"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304" r:id="rId83"/>
    <p:sldId id="305" r:id="rId84"/>
    <p:sldId id="306" r:id="rId85"/>
    <p:sldId id="307" r:id="rId86"/>
    <p:sldId id="308" r:id="rId87"/>
    <p:sldId id="309" r:id="rId88"/>
    <p:sldId id="398" r:id="rId89"/>
    <p:sldId id="427" r:id="rId90"/>
    <p:sldId id="310" r:id="rId91"/>
    <p:sldId id="399" r:id="rId92"/>
    <p:sldId id="400" r:id="rId93"/>
    <p:sldId id="319" r:id="rId94"/>
    <p:sldId id="320" r:id="rId95"/>
    <p:sldId id="311" r:id="rId96"/>
    <p:sldId id="312" r:id="rId97"/>
    <p:sldId id="313" r:id="rId98"/>
    <p:sldId id="314" r:id="rId99"/>
    <p:sldId id="315" r:id="rId100"/>
    <p:sldId id="316" r:id="rId101"/>
    <p:sldId id="401" r:id="rId102"/>
    <p:sldId id="402" r:id="rId103"/>
    <p:sldId id="403" r:id="rId104"/>
    <p:sldId id="404" r:id="rId105"/>
    <p:sldId id="405" r:id="rId106"/>
    <p:sldId id="406" r:id="rId107"/>
    <p:sldId id="407" r:id="rId108"/>
    <p:sldId id="408" r:id="rId109"/>
    <p:sldId id="321" r:id="rId110"/>
    <p:sldId id="325" r:id="rId111"/>
    <p:sldId id="326" r:id="rId112"/>
    <p:sldId id="327" r:id="rId113"/>
    <p:sldId id="328" r:id="rId114"/>
    <p:sldId id="329" r:id="rId115"/>
    <p:sldId id="330" r:id="rId116"/>
    <p:sldId id="331" r:id="rId117"/>
    <p:sldId id="332" r:id="rId118"/>
    <p:sldId id="333" r:id="rId119"/>
    <p:sldId id="334" r:id="rId120"/>
    <p:sldId id="335" r:id="rId121"/>
    <p:sldId id="336" r:id="rId122"/>
    <p:sldId id="337" r:id="rId123"/>
    <p:sldId id="338" r:id="rId124"/>
    <p:sldId id="339" r:id="rId125"/>
    <p:sldId id="340" r:id="rId126"/>
    <p:sldId id="341" r:id="rId127"/>
    <p:sldId id="342" r:id="rId128"/>
    <p:sldId id="424" r:id="rId129"/>
    <p:sldId id="344" r:id="rId130"/>
    <p:sldId id="345" r:id="rId131"/>
    <p:sldId id="346" r:id="rId132"/>
    <p:sldId id="347" r:id="rId133"/>
    <p:sldId id="348" r:id="rId134"/>
    <p:sldId id="349" r:id="rId135"/>
    <p:sldId id="386" r:id="rId136"/>
    <p:sldId id="350" r:id="rId137"/>
    <p:sldId id="356" r:id="rId138"/>
    <p:sldId id="358" r:id="rId139"/>
    <p:sldId id="360" r:id="rId140"/>
    <p:sldId id="361" r:id="rId141"/>
    <p:sldId id="362" r:id="rId142"/>
    <p:sldId id="363" r:id="rId143"/>
    <p:sldId id="364" r:id="rId144"/>
    <p:sldId id="365" r:id="rId145"/>
    <p:sldId id="366" r:id="rId146"/>
    <p:sldId id="367" r:id="rId147"/>
    <p:sldId id="368" r:id="rId148"/>
    <p:sldId id="369" r:id="rId149"/>
    <p:sldId id="371" r:id="rId150"/>
    <p:sldId id="372" r:id="rId151"/>
    <p:sldId id="377" r:id="rId152"/>
    <p:sldId id="378" r:id="rId153"/>
    <p:sldId id="379" r:id="rId154"/>
    <p:sldId id="423" r:id="rId155"/>
    <p:sldId id="318" r:id="rId156"/>
    <p:sldId id="353" r:id="rId157"/>
    <p:sldId id="354" r:id="rId158"/>
  </p:sldIdLst>
  <p:sldSz cx="9144000" cy="6858000" type="screen4x3"/>
  <p:notesSz cx="6808788" cy="9823450"/>
  <p:defaultTextStyle>
    <a:defPPr>
      <a:defRPr lang="zh-CN"/>
    </a:defPPr>
    <a:lvl1pPr algn="just" rtl="0" fontAlgn="base">
      <a:lnSpc>
        <a:spcPct val="110000"/>
      </a:lnSpc>
      <a:spcBef>
        <a:spcPct val="20000"/>
      </a:spcBef>
      <a:spcAft>
        <a:spcPct val="0"/>
      </a:spcAft>
      <a:buClr>
        <a:schemeClr val="tx1"/>
      </a:buClr>
      <a:buSzPct val="80000"/>
      <a:buFont typeface="Wingdings" pitchFamily="2" charset="2"/>
      <a:defRPr sz="2000" kern="1200">
        <a:solidFill>
          <a:schemeClr val="tx1"/>
        </a:solidFill>
        <a:latin typeface="Arial" charset="0"/>
        <a:ea typeface="黑体" pitchFamily="2" charset="-122"/>
        <a:cs typeface="+mn-cs"/>
      </a:defRPr>
    </a:lvl1pPr>
    <a:lvl2pPr marL="457200" algn="just" rtl="0" fontAlgn="base">
      <a:lnSpc>
        <a:spcPct val="110000"/>
      </a:lnSpc>
      <a:spcBef>
        <a:spcPct val="20000"/>
      </a:spcBef>
      <a:spcAft>
        <a:spcPct val="0"/>
      </a:spcAft>
      <a:buClr>
        <a:schemeClr val="tx1"/>
      </a:buClr>
      <a:buSzPct val="80000"/>
      <a:buFont typeface="Wingdings" pitchFamily="2" charset="2"/>
      <a:defRPr sz="2000" kern="1200">
        <a:solidFill>
          <a:schemeClr val="tx1"/>
        </a:solidFill>
        <a:latin typeface="Arial" charset="0"/>
        <a:ea typeface="黑体" pitchFamily="2" charset="-122"/>
        <a:cs typeface="+mn-cs"/>
      </a:defRPr>
    </a:lvl2pPr>
    <a:lvl3pPr marL="914400" algn="just" rtl="0" fontAlgn="base">
      <a:lnSpc>
        <a:spcPct val="110000"/>
      </a:lnSpc>
      <a:spcBef>
        <a:spcPct val="20000"/>
      </a:spcBef>
      <a:spcAft>
        <a:spcPct val="0"/>
      </a:spcAft>
      <a:buClr>
        <a:schemeClr val="tx1"/>
      </a:buClr>
      <a:buSzPct val="80000"/>
      <a:buFont typeface="Wingdings" pitchFamily="2" charset="2"/>
      <a:defRPr sz="2000" kern="1200">
        <a:solidFill>
          <a:schemeClr val="tx1"/>
        </a:solidFill>
        <a:latin typeface="Arial" charset="0"/>
        <a:ea typeface="黑体" pitchFamily="2" charset="-122"/>
        <a:cs typeface="+mn-cs"/>
      </a:defRPr>
    </a:lvl3pPr>
    <a:lvl4pPr marL="1371600" algn="just" rtl="0" fontAlgn="base">
      <a:lnSpc>
        <a:spcPct val="110000"/>
      </a:lnSpc>
      <a:spcBef>
        <a:spcPct val="20000"/>
      </a:spcBef>
      <a:spcAft>
        <a:spcPct val="0"/>
      </a:spcAft>
      <a:buClr>
        <a:schemeClr val="tx1"/>
      </a:buClr>
      <a:buSzPct val="80000"/>
      <a:buFont typeface="Wingdings" pitchFamily="2" charset="2"/>
      <a:defRPr sz="2000" kern="1200">
        <a:solidFill>
          <a:schemeClr val="tx1"/>
        </a:solidFill>
        <a:latin typeface="Arial" charset="0"/>
        <a:ea typeface="黑体" pitchFamily="2" charset="-122"/>
        <a:cs typeface="+mn-cs"/>
      </a:defRPr>
    </a:lvl4pPr>
    <a:lvl5pPr marL="1828800" algn="just" rtl="0" fontAlgn="base">
      <a:lnSpc>
        <a:spcPct val="110000"/>
      </a:lnSpc>
      <a:spcBef>
        <a:spcPct val="20000"/>
      </a:spcBef>
      <a:spcAft>
        <a:spcPct val="0"/>
      </a:spcAft>
      <a:buClr>
        <a:schemeClr val="tx1"/>
      </a:buClr>
      <a:buSzPct val="80000"/>
      <a:buFont typeface="Wingdings" pitchFamily="2" charset="2"/>
      <a:defRPr sz="2000" kern="1200">
        <a:solidFill>
          <a:schemeClr val="tx1"/>
        </a:solidFill>
        <a:latin typeface="Arial" charset="0"/>
        <a:ea typeface="黑体" pitchFamily="2" charset="-122"/>
        <a:cs typeface="+mn-cs"/>
      </a:defRPr>
    </a:lvl5pPr>
    <a:lvl6pPr marL="2286000" algn="l" defTabSz="914400" rtl="0" eaLnBrk="1" latinLnBrk="0" hangingPunct="1">
      <a:defRPr sz="2000" kern="1200">
        <a:solidFill>
          <a:schemeClr val="tx1"/>
        </a:solidFill>
        <a:latin typeface="Arial" charset="0"/>
        <a:ea typeface="黑体" pitchFamily="2" charset="-122"/>
        <a:cs typeface="+mn-cs"/>
      </a:defRPr>
    </a:lvl6pPr>
    <a:lvl7pPr marL="2743200" algn="l" defTabSz="914400" rtl="0" eaLnBrk="1" latinLnBrk="0" hangingPunct="1">
      <a:defRPr sz="2000" kern="1200">
        <a:solidFill>
          <a:schemeClr val="tx1"/>
        </a:solidFill>
        <a:latin typeface="Arial" charset="0"/>
        <a:ea typeface="黑体" pitchFamily="2" charset="-122"/>
        <a:cs typeface="+mn-cs"/>
      </a:defRPr>
    </a:lvl7pPr>
    <a:lvl8pPr marL="3200400" algn="l" defTabSz="914400" rtl="0" eaLnBrk="1" latinLnBrk="0" hangingPunct="1">
      <a:defRPr sz="2000" kern="1200">
        <a:solidFill>
          <a:schemeClr val="tx1"/>
        </a:solidFill>
        <a:latin typeface="Arial" charset="0"/>
        <a:ea typeface="黑体" pitchFamily="2" charset="-122"/>
        <a:cs typeface="+mn-cs"/>
      </a:defRPr>
    </a:lvl8pPr>
    <a:lvl9pPr marL="3657600" algn="l" defTabSz="914400" rtl="0" eaLnBrk="1" latinLnBrk="0" hangingPunct="1">
      <a:defRPr sz="2000" kern="1200">
        <a:solidFill>
          <a:schemeClr val="tx1"/>
        </a:solidFill>
        <a:latin typeface="Arial" charset="0"/>
        <a:ea typeface="黑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94">
          <p15:clr>
            <a:srgbClr val="A4A3A4"/>
          </p15:clr>
        </p15:guide>
        <p15:guide id="2" pos="214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CC0000"/>
    <a:srgbClr val="FF9900"/>
    <a:srgbClr val="00FFCC"/>
    <a:srgbClr val="FFCCFF"/>
    <a:srgbClr val="FF0000"/>
    <a:srgbClr val="0000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66" autoAdjust="0"/>
    <p:restoredTop sz="51880" autoAdjust="0"/>
  </p:normalViewPr>
  <p:slideViewPr>
    <p:cSldViewPr>
      <p:cViewPr varScale="1">
        <p:scale>
          <a:sx n="45" d="100"/>
          <a:sy n="45" d="100"/>
        </p:scale>
        <p:origin x="2765"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3996"/>
    </p:cViewPr>
  </p:sorterViewPr>
  <p:notesViewPr>
    <p:cSldViewPr>
      <p:cViewPr varScale="1">
        <p:scale>
          <a:sx n="51" d="100"/>
          <a:sy n="51" d="100"/>
        </p:scale>
        <p:origin x="-1980" y="-84"/>
      </p:cViewPr>
      <p:guideLst>
        <p:guide orient="horz" pos="3094"/>
        <p:guide pos="2144"/>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handoutMaster" Target="handoutMasters/handout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7218" name="Rectangle 2"/>
          <p:cNvSpPr>
            <a:spLocks noGrp="1" noChangeArrowheads="1"/>
          </p:cNvSpPr>
          <p:nvPr>
            <p:ph type="hdr" sz="quarter"/>
          </p:nvPr>
        </p:nvSpPr>
        <p:spPr bwMode="auto">
          <a:xfrm>
            <a:off x="0" y="0"/>
            <a:ext cx="295116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kumimoji="1" sz="1200">
                <a:latin typeface="Times New Roman" pitchFamily="18" charset="0"/>
                <a:ea typeface="SimSun" pitchFamily="2" charset="-122"/>
              </a:defRPr>
            </a:lvl1pPr>
          </a:lstStyle>
          <a:p>
            <a:endParaRPr lang="en-US" altLang="zh-CN"/>
          </a:p>
        </p:txBody>
      </p:sp>
      <p:sp>
        <p:nvSpPr>
          <p:cNvPr id="137219" name="Rectangle 3"/>
          <p:cNvSpPr>
            <a:spLocks noGrp="1" noChangeArrowheads="1"/>
          </p:cNvSpPr>
          <p:nvPr>
            <p:ph type="dt" sz="quarter" idx="1"/>
          </p:nvPr>
        </p:nvSpPr>
        <p:spPr bwMode="auto">
          <a:xfrm>
            <a:off x="3857625" y="0"/>
            <a:ext cx="2951163" cy="49053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kumimoji="1" sz="1200">
                <a:latin typeface="Times New Roman" pitchFamily="18" charset="0"/>
                <a:ea typeface="SimSun" pitchFamily="2" charset="-122"/>
              </a:defRPr>
            </a:lvl1pPr>
          </a:lstStyle>
          <a:p>
            <a:endParaRPr lang="en-US" altLang="zh-CN"/>
          </a:p>
        </p:txBody>
      </p:sp>
      <p:sp>
        <p:nvSpPr>
          <p:cNvPr id="137220" name="Rectangle 4"/>
          <p:cNvSpPr>
            <a:spLocks noGrp="1" noChangeArrowheads="1"/>
          </p:cNvSpPr>
          <p:nvPr>
            <p:ph type="ftr" sz="quarter" idx="2"/>
          </p:nvPr>
        </p:nvSpPr>
        <p:spPr bwMode="auto">
          <a:xfrm>
            <a:off x="0" y="9332913"/>
            <a:ext cx="2951163" cy="4905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kumimoji="1" sz="1200">
                <a:latin typeface="Times New Roman" pitchFamily="18" charset="0"/>
                <a:ea typeface="SimSun" pitchFamily="2" charset="-122"/>
              </a:defRPr>
            </a:lvl1pPr>
          </a:lstStyle>
          <a:p>
            <a:endParaRPr lang="en-US" altLang="zh-CN"/>
          </a:p>
        </p:txBody>
      </p:sp>
      <p:sp>
        <p:nvSpPr>
          <p:cNvPr id="137221" name="Rectangle 5"/>
          <p:cNvSpPr>
            <a:spLocks noGrp="1" noChangeArrowheads="1"/>
          </p:cNvSpPr>
          <p:nvPr>
            <p:ph type="sldNum" sz="quarter" idx="3"/>
          </p:nvPr>
        </p:nvSpPr>
        <p:spPr bwMode="auto">
          <a:xfrm>
            <a:off x="3857625" y="9332913"/>
            <a:ext cx="2951163" cy="490537"/>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1" sz="1200">
                <a:latin typeface="Times New Roman" pitchFamily="18" charset="0"/>
                <a:ea typeface="SimSun" pitchFamily="2" charset="-122"/>
              </a:defRPr>
            </a:lvl1pPr>
          </a:lstStyle>
          <a:p>
            <a:fld id="{7916375B-D9A4-4DAD-B5DE-A4462A957D63}" type="slidenum">
              <a:rPr lang="en-US" altLang="zh-CN"/>
              <a:pPr/>
              <a:t>‹#›</a:t>
            </a:fld>
            <a:endParaRPr lang="en-US" altLang="zh-CN"/>
          </a:p>
        </p:txBody>
      </p:sp>
    </p:spTree>
    <p:extLst>
      <p:ext uri="{BB962C8B-B14F-4D97-AF65-F5344CB8AC3E}">
        <p14:creationId xmlns:p14="http://schemas.microsoft.com/office/powerpoint/2010/main" val="27323787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2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lnSpc>
                <a:spcPct val="100000"/>
              </a:lnSpc>
              <a:spcBef>
                <a:spcPct val="0"/>
              </a:spcBef>
              <a:buClrTx/>
              <a:buSzTx/>
              <a:buFontTx/>
              <a:buNone/>
              <a:defRPr kumimoji="1" sz="1200" b="1">
                <a:solidFill>
                  <a:srgbClr val="000099"/>
                </a:solidFill>
                <a:latin typeface="Times New Roman" pitchFamily="18" charset="0"/>
              </a:defRPr>
            </a:lvl1pPr>
          </a:lstStyle>
          <a:p>
            <a:endParaRPr lang="en-US" altLang="zh-CN"/>
          </a:p>
        </p:txBody>
      </p:sp>
      <p:sp>
        <p:nvSpPr>
          <p:cNvPr id="312323" name="Rectangle 3"/>
          <p:cNvSpPr>
            <a:spLocks noGrp="1" noChangeArrowheads="1"/>
          </p:cNvSpPr>
          <p:nvPr>
            <p:ph type="dt" idx="1"/>
          </p:nvPr>
        </p:nvSpPr>
        <p:spPr bwMode="auto">
          <a:xfrm>
            <a:off x="3886200" y="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lnSpc>
                <a:spcPct val="100000"/>
              </a:lnSpc>
              <a:spcBef>
                <a:spcPct val="0"/>
              </a:spcBef>
              <a:buClrTx/>
              <a:buSzTx/>
              <a:buFontTx/>
              <a:buNone/>
              <a:defRPr kumimoji="1" sz="1200" b="1">
                <a:solidFill>
                  <a:srgbClr val="000099"/>
                </a:solidFill>
                <a:latin typeface="Times New Roman" pitchFamily="18" charset="0"/>
              </a:defRPr>
            </a:lvl1pPr>
          </a:lstStyle>
          <a:p>
            <a:endParaRPr lang="en-US" altLang="zh-CN"/>
          </a:p>
        </p:txBody>
      </p:sp>
      <p:sp>
        <p:nvSpPr>
          <p:cNvPr id="312324" name="Rectangle 4"/>
          <p:cNvSpPr>
            <a:spLocks noGrp="1" noRot="1" noChangeAspect="1" noChangeArrowheads="1" noTextEdit="1"/>
          </p:cNvSpPr>
          <p:nvPr>
            <p:ph type="sldImg" idx="2"/>
          </p:nvPr>
        </p:nvSpPr>
        <p:spPr bwMode="auto">
          <a:xfrm>
            <a:off x="952500" y="762000"/>
            <a:ext cx="4876800" cy="3657600"/>
          </a:xfrm>
          <a:prstGeom prst="rect">
            <a:avLst/>
          </a:prstGeom>
          <a:noFill/>
          <a:ln w="9525">
            <a:solidFill>
              <a:srgbClr val="000000"/>
            </a:solidFill>
            <a:miter lim="800000"/>
            <a:headEnd/>
            <a:tailEnd/>
          </a:ln>
          <a:effectLst/>
        </p:spPr>
      </p:sp>
      <p:sp>
        <p:nvSpPr>
          <p:cNvPr id="312325" name="Rectangle 5"/>
          <p:cNvSpPr>
            <a:spLocks noGrp="1" noChangeArrowheads="1"/>
          </p:cNvSpPr>
          <p:nvPr>
            <p:ph type="body" sz="quarter" idx="3"/>
          </p:nvPr>
        </p:nvSpPr>
        <p:spPr bwMode="auto">
          <a:xfrm>
            <a:off x="914400" y="4648200"/>
            <a:ext cx="4953000" cy="4419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12326" name="Rectangle 6"/>
          <p:cNvSpPr>
            <a:spLocks noGrp="1" noChangeArrowheads="1"/>
          </p:cNvSpPr>
          <p:nvPr>
            <p:ph type="ftr" sz="quarter" idx="4"/>
          </p:nvPr>
        </p:nvSpPr>
        <p:spPr bwMode="auto">
          <a:xfrm>
            <a:off x="0" y="9296400"/>
            <a:ext cx="2971800" cy="533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spcBef>
                <a:spcPct val="0"/>
              </a:spcBef>
              <a:buClrTx/>
              <a:buSzTx/>
              <a:buFontTx/>
              <a:buNone/>
              <a:defRPr kumimoji="1" sz="1200" b="1">
                <a:solidFill>
                  <a:srgbClr val="000099"/>
                </a:solidFill>
                <a:latin typeface="Times New Roman" pitchFamily="18" charset="0"/>
              </a:defRPr>
            </a:lvl1pPr>
          </a:lstStyle>
          <a:p>
            <a:endParaRPr lang="en-US" altLang="zh-CN"/>
          </a:p>
        </p:txBody>
      </p:sp>
      <p:sp>
        <p:nvSpPr>
          <p:cNvPr id="312327" name="Rectangle 7"/>
          <p:cNvSpPr>
            <a:spLocks noGrp="1" noChangeArrowheads="1"/>
          </p:cNvSpPr>
          <p:nvPr>
            <p:ph type="sldNum" sz="quarter" idx="5"/>
          </p:nvPr>
        </p:nvSpPr>
        <p:spPr bwMode="auto">
          <a:xfrm>
            <a:off x="3886200" y="9296400"/>
            <a:ext cx="2895600" cy="533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spcBef>
                <a:spcPct val="0"/>
              </a:spcBef>
              <a:buClrTx/>
              <a:buSzTx/>
              <a:buFontTx/>
              <a:buNone/>
              <a:defRPr kumimoji="1" sz="1200" b="1">
                <a:solidFill>
                  <a:srgbClr val="000099"/>
                </a:solidFill>
                <a:latin typeface="Times New Roman" pitchFamily="18" charset="0"/>
              </a:defRPr>
            </a:lvl1pPr>
          </a:lstStyle>
          <a:p>
            <a:fld id="{7873EEE9-AE76-41EC-B01E-38074100D125}" type="slidenum">
              <a:rPr lang="en-US" altLang="zh-CN"/>
              <a:pPr/>
              <a:t>‹#›</a:t>
            </a:fld>
            <a:endParaRPr lang="en-US" altLang="zh-CN"/>
          </a:p>
        </p:txBody>
      </p:sp>
    </p:spTree>
    <p:extLst>
      <p:ext uri="{BB962C8B-B14F-4D97-AF65-F5344CB8AC3E}">
        <p14:creationId xmlns:p14="http://schemas.microsoft.com/office/powerpoint/2010/main" val="2161694664"/>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New Roman" pitchFamily="18" charset="0"/>
        <a:ea typeface="SimSun" pitchFamily="2" charset="-122"/>
        <a:cs typeface="+mn-cs"/>
      </a:defRPr>
    </a:lvl1pPr>
    <a:lvl2pPr marL="457200" algn="l" rtl="0" fontAlgn="base">
      <a:spcBef>
        <a:spcPct val="30000"/>
      </a:spcBef>
      <a:spcAft>
        <a:spcPct val="0"/>
      </a:spcAft>
      <a:defRPr sz="1200" kern="1200">
        <a:solidFill>
          <a:schemeClr val="tx1"/>
        </a:solidFill>
        <a:latin typeface="Times New Roman" pitchFamily="18" charset="0"/>
        <a:ea typeface="SimSun" pitchFamily="2" charset="-122"/>
        <a:cs typeface="+mn-cs"/>
      </a:defRPr>
    </a:lvl2pPr>
    <a:lvl3pPr marL="914400" algn="l" rtl="0" fontAlgn="base">
      <a:spcBef>
        <a:spcPct val="30000"/>
      </a:spcBef>
      <a:spcAft>
        <a:spcPct val="0"/>
      </a:spcAft>
      <a:defRPr sz="1200" kern="1200">
        <a:solidFill>
          <a:schemeClr val="tx1"/>
        </a:solidFill>
        <a:latin typeface="Times New Roman" pitchFamily="18" charset="0"/>
        <a:ea typeface="SimSun" pitchFamily="2" charset="-122"/>
        <a:cs typeface="+mn-cs"/>
      </a:defRPr>
    </a:lvl3pPr>
    <a:lvl4pPr marL="1371600" algn="l" rtl="0" fontAlgn="base">
      <a:spcBef>
        <a:spcPct val="30000"/>
      </a:spcBef>
      <a:spcAft>
        <a:spcPct val="0"/>
      </a:spcAft>
      <a:defRPr sz="1200" kern="1200">
        <a:solidFill>
          <a:schemeClr val="tx1"/>
        </a:solidFill>
        <a:latin typeface="Times New Roman" pitchFamily="18" charset="0"/>
        <a:ea typeface="SimSun" pitchFamily="2" charset="-122"/>
        <a:cs typeface="+mn-cs"/>
      </a:defRPr>
    </a:lvl4pPr>
    <a:lvl5pPr marL="1828800" algn="l" rtl="0" fontAlgn="base">
      <a:spcBef>
        <a:spcPct val="30000"/>
      </a:spcBef>
      <a:spcAft>
        <a:spcPct val="0"/>
      </a:spcAft>
      <a:defRPr sz="1200" kern="1200">
        <a:solidFill>
          <a:schemeClr val="tx1"/>
        </a:solidFill>
        <a:latin typeface="Times New Roman" pitchFamily="18" charset="0"/>
        <a:ea typeface="SimSun"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file:///C:\Program%20Files\Youdao\Dict\5.0.33.3225\resultui\queryresult.html"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en.wikipedia.org/wiki/C++0x" TargetMode="External"/><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1</a:t>
            </a:fld>
            <a:endParaRPr lang="en-US" altLang="zh-CN"/>
          </a:p>
        </p:txBody>
      </p:sp>
    </p:spTree>
    <p:extLst>
      <p:ext uri="{BB962C8B-B14F-4D97-AF65-F5344CB8AC3E}">
        <p14:creationId xmlns:p14="http://schemas.microsoft.com/office/powerpoint/2010/main" val="9669026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One response to this problem has been the advent of the partitioned global address space (PGAS) model underlying languages such as UPC, Titanium and Co-Array Fortran]. These languages permit the programmer to think of a single computation running across multiple processors, sharing a common address space. All data resides at some processor, which is said to have affinity to the data. Each processor may operate directly on the data it contains but must use some indirect mechanism to access or update data at other processors. Some kind of global barriers are used to ensure that processors remain roughly synchronized.</a:t>
            </a:r>
          </a:p>
          <a:p>
            <a:r>
              <a:rPr lang="zh-CN" altLang="en-US" dirty="0"/>
              <a:t>对这一问题的一种应对方法是诸如</a:t>
            </a:r>
            <a:r>
              <a:rPr lang="en-US" altLang="zh-CN" dirty="0"/>
              <a:t>UPC</a:t>
            </a:r>
            <a:r>
              <a:rPr lang="zh-CN" altLang="en-US" dirty="0"/>
              <a:t>，</a:t>
            </a:r>
            <a:r>
              <a:rPr lang="en-US" altLang="zh-CN" dirty="0"/>
              <a:t>Titanium</a:t>
            </a:r>
            <a:r>
              <a:rPr lang="zh-CN" altLang="en-US" dirty="0"/>
              <a:t>和</a:t>
            </a:r>
            <a:r>
              <a:rPr lang="en-US" altLang="zh-CN" dirty="0"/>
              <a:t>Co-Array Fortran</a:t>
            </a:r>
            <a:r>
              <a:rPr lang="zh-CN" altLang="en-US" dirty="0"/>
              <a:t>等基础语言的分区全局地址空间（</a:t>
            </a:r>
            <a:r>
              <a:rPr lang="en-US" altLang="zh-CN" dirty="0"/>
              <a:t>PGAS</a:t>
            </a:r>
            <a:r>
              <a:rPr lang="zh-CN" altLang="en-US" dirty="0"/>
              <a:t>）模型的问世。这些语言允许程序员考虑跨多个处理器运行的单个计算，共享一个公共地址空间。所有数据都驻留在某个处理器上，据称该处理器与数据具有亲和力。每个处理器可以直接对它包含的数据进行操作，但是必须使用某种间接机制来访问或更新其他处理器上的数据。使用某种全局性障碍来确保处理器保持大致同步。</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22</a:t>
            </a:fld>
            <a:endParaRPr lang="en-US" altLang="zh-CN"/>
          </a:p>
        </p:txBody>
      </p:sp>
    </p:spTree>
    <p:extLst>
      <p:ext uri="{BB962C8B-B14F-4D97-AF65-F5344CB8AC3E}">
        <p14:creationId xmlns:p14="http://schemas.microsoft.com/office/powerpoint/2010/main" val="293108803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9394" name="Rectangle 11"/>
          <p:cNvSpPr>
            <a:spLocks noGrp="1" noChangeArrowheads="1"/>
          </p:cNvSpPr>
          <p:nvPr>
            <p:ph type="sldNum" sz="quarter"/>
          </p:nvPr>
        </p:nvSpPr>
        <p:spPr>
          <a:noFill/>
        </p:spPr>
        <p:txBody>
          <a:bodyPr/>
          <a:lstStyle/>
          <a:p>
            <a:fld id="{2B48AE3E-AD3C-4A89-90A0-0B19E6C4CA8E}" type="slidenum">
              <a:rPr lang="en-US" altLang="zh-CN"/>
              <a:pPr/>
              <a:t>139</a:t>
            </a:fld>
            <a:endParaRPr lang="en-US" altLang="zh-CN"/>
          </a:p>
        </p:txBody>
      </p:sp>
      <p:sp>
        <p:nvSpPr>
          <p:cNvPr id="59395"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9396"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Substantial</a:t>
            </a:r>
            <a:r>
              <a:rPr lang="zh-CN" altLang="en-US" dirty="0"/>
              <a:t>坚固的</a:t>
            </a:r>
            <a:r>
              <a:rPr lang="en-US" altLang="zh-CN" dirty="0"/>
              <a:t>; </a:t>
            </a:r>
            <a:r>
              <a:rPr lang="zh-CN" altLang="en-US" dirty="0"/>
              <a:t>结实的</a:t>
            </a:r>
            <a:endParaRPr lang="zh-CN" altLang="zh-CN" dirty="0"/>
          </a:p>
        </p:txBody>
      </p:sp>
    </p:spTree>
    <p:extLst>
      <p:ext uri="{BB962C8B-B14F-4D97-AF65-F5344CB8AC3E}">
        <p14:creationId xmlns:p14="http://schemas.microsoft.com/office/powerpoint/2010/main" val="60223924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0418" name="Rectangle 11"/>
          <p:cNvSpPr>
            <a:spLocks noGrp="1" noChangeArrowheads="1"/>
          </p:cNvSpPr>
          <p:nvPr>
            <p:ph type="sldNum" sz="quarter"/>
          </p:nvPr>
        </p:nvSpPr>
        <p:spPr>
          <a:noFill/>
        </p:spPr>
        <p:txBody>
          <a:bodyPr/>
          <a:lstStyle/>
          <a:p>
            <a:fld id="{DE4A8B31-4624-4FD1-AE57-C22024A43099}" type="slidenum">
              <a:rPr lang="en-US" altLang="zh-CN"/>
              <a:pPr/>
              <a:t>140</a:t>
            </a:fld>
            <a:endParaRPr lang="en-US" altLang="zh-CN"/>
          </a:p>
        </p:txBody>
      </p:sp>
      <p:sp>
        <p:nvSpPr>
          <p:cNvPr id="60419"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0420"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mutable ['</a:t>
            </a:r>
            <a:r>
              <a:rPr lang="en-US" altLang="zh-CN" dirty="0" err="1"/>
              <a:t>mju:təbl</a:t>
            </a:r>
            <a:r>
              <a:rPr lang="en-US" altLang="zh-CN" dirty="0"/>
              <a:t>]</a:t>
            </a:r>
          </a:p>
          <a:p>
            <a:r>
              <a:rPr lang="zh-CN" altLang="en-US" dirty="0"/>
              <a:t>基本翻译</a:t>
            </a:r>
          </a:p>
          <a:p>
            <a:r>
              <a:rPr lang="en-US" altLang="zh-CN" dirty="0"/>
              <a:t>adj. </a:t>
            </a:r>
            <a:r>
              <a:rPr lang="zh-CN" altLang="en-US" dirty="0"/>
              <a:t>易变的，不定的；性情不定的</a:t>
            </a:r>
          </a:p>
          <a:p>
            <a:r>
              <a:rPr lang="zh-CN" altLang="en-US" dirty="0"/>
              <a:t>网络释义</a:t>
            </a:r>
          </a:p>
          <a:p>
            <a:r>
              <a:rPr lang="en-US" altLang="zh-CN" dirty="0"/>
              <a:t>mutable:</a:t>
            </a:r>
            <a:r>
              <a:rPr lang="zh-CN" altLang="en-US" dirty="0"/>
              <a:t>可变的 </a:t>
            </a:r>
            <a:r>
              <a:rPr lang="en-US" altLang="zh-CN" dirty="0"/>
              <a:t>| </a:t>
            </a:r>
            <a:r>
              <a:rPr lang="zh-CN" altLang="en-US" dirty="0"/>
              <a:t>易变的 </a:t>
            </a:r>
            <a:r>
              <a:rPr lang="en-US" altLang="zh-CN" dirty="0"/>
              <a:t>| </a:t>
            </a:r>
            <a:r>
              <a:rPr lang="zh-CN" altLang="en-US" dirty="0"/>
              <a:t>变动</a:t>
            </a:r>
            <a:endParaRPr lang="en-US" altLang="zh-CN" dirty="0"/>
          </a:p>
          <a:p>
            <a:endParaRPr lang="en-US" altLang="zh-CN" dirty="0"/>
          </a:p>
          <a:p>
            <a:r>
              <a:rPr lang="en-US" altLang="zh-CN" dirty="0"/>
              <a:t>immutable [</a:t>
            </a:r>
            <a:r>
              <a:rPr lang="en-US" altLang="zh-CN" dirty="0" err="1"/>
              <a:t>i'mju:təbl</a:t>
            </a:r>
            <a:r>
              <a:rPr lang="en-US" altLang="zh-CN" dirty="0"/>
              <a:t>]</a:t>
            </a:r>
          </a:p>
          <a:p>
            <a:r>
              <a:rPr lang="zh-CN" altLang="en-US" dirty="0"/>
              <a:t>基本翻译</a:t>
            </a:r>
          </a:p>
          <a:p>
            <a:r>
              <a:rPr lang="en-US" altLang="zh-CN" dirty="0"/>
              <a:t>adj. </a:t>
            </a:r>
            <a:r>
              <a:rPr lang="zh-CN" altLang="en-US" dirty="0"/>
              <a:t>不变的；不可变的；不能变的</a:t>
            </a:r>
          </a:p>
          <a:p>
            <a:r>
              <a:rPr lang="zh-CN" altLang="en-US" dirty="0"/>
              <a:t>网络释义</a:t>
            </a:r>
          </a:p>
          <a:p>
            <a:r>
              <a:rPr lang="en-US" altLang="zh-CN" dirty="0"/>
              <a:t>immutable:</a:t>
            </a:r>
            <a:r>
              <a:rPr lang="zh-CN" altLang="en-US" dirty="0"/>
              <a:t>不可变的 </a:t>
            </a:r>
            <a:r>
              <a:rPr lang="en-US" altLang="zh-CN" dirty="0"/>
              <a:t>| </a:t>
            </a:r>
            <a:r>
              <a:rPr lang="zh-CN" altLang="en-US" dirty="0"/>
              <a:t>不变模式 </a:t>
            </a:r>
            <a:r>
              <a:rPr lang="en-US" altLang="zh-CN" dirty="0"/>
              <a:t>| </a:t>
            </a:r>
            <a:r>
              <a:rPr lang="zh-CN" altLang="en-US" dirty="0"/>
              <a:t>不变</a:t>
            </a:r>
          </a:p>
          <a:p>
            <a:endParaRPr lang="zh-CN" altLang="en-US" dirty="0"/>
          </a:p>
          <a:p>
            <a:endParaRPr lang="zh-CN" altLang="zh-CN" dirty="0"/>
          </a:p>
        </p:txBody>
      </p:sp>
    </p:spTree>
    <p:extLst>
      <p:ext uri="{BB962C8B-B14F-4D97-AF65-F5344CB8AC3E}">
        <p14:creationId xmlns:p14="http://schemas.microsoft.com/office/powerpoint/2010/main" val="208373729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1442" name="Rectangle 11"/>
          <p:cNvSpPr>
            <a:spLocks noGrp="1" noChangeArrowheads="1"/>
          </p:cNvSpPr>
          <p:nvPr>
            <p:ph type="sldNum" sz="quarter"/>
          </p:nvPr>
        </p:nvSpPr>
        <p:spPr>
          <a:noFill/>
        </p:spPr>
        <p:txBody>
          <a:bodyPr/>
          <a:lstStyle/>
          <a:p>
            <a:fld id="{25D63141-0B45-483B-9046-3A85136439B8}" type="slidenum">
              <a:rPr lang="en-US" altLang="zh-CN"/>
              <a:pPr/>
              <a:t>141</a:t>
            </a:fld>
            <a:endParaRPr lang="en-US" altLang="zh-CN"/>
          </a:p>
        </p:txBody>
      </p:sp>
      <p:sp>
        <p:nvSpPr>
          <p:cNvPr id="61443"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1444"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2556723090"/>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2466" name="Rectangle 11"/>
          <p:cNvSpPr>
            <a:spLocks noGrp="1" noChangeArrowheads="1"/>
          </p:cNvSpPr>
          <p:nvPr>
            <p:ph type="sldNum" sz="quarter"/>
          </p:nvPr>
        </p:nvSpPr>
        <p:spPr>
          <a:noFill/>
        </p:spPr>
        <p:txBody>
          <a:bodyPr/>
          <a:lstStyle/>
          <a:p>
            <a:fld id="{A58E3403-2726-4F96-961B-590AFF4CC69E}" type="slidenum">
              <a:rPr lang="en-US" altLang="zh-CN"/>
              <a:pPr/>
              <a:t>142</a:t>
            </a:fld>
            <a:endParaRPr lang="en-US" altLang="zh-CN"/>
          </a:p>
        </p:txBody>
      </p:sp>
      <p:sp>
        <p:nvSpPr>
          <p:cNvPr id="62467"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2468"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ZPL </a:t>
            </a:r>
            <a:r>
              <a:rPr lang="zh-CN" altLang="en-US" dirty="0"/>
              <a:t>中的内存模型比较简单：数据要么是复制存在，要么是分布的。</a:t>
            </a:r>
            <a:endParaRPr lang="en-US" altLang="zh-CN" dirty="0"/>
          </a:p>
          <a:p>
            <a:r>
              <a:rPr lang="zh-CN" altLang="en-US" dirty="0"/>
              <a:t>并行数组是分布的；标量和索引数组是各个处理器上复制存在的。复制版本的一致性由编译器维护。</a:t>
            </a:r>
            <a:r>
              <a:rPr lang="en-US" altLang="zh-CN" dirty="0"/>
              <a:t>ZPL</a:t>
            </a:r>
            <a:r>
              <a:rPr lang="zh-CN" altLang="en-US" dirty="0"/>
              <a:t>程序的并行性全部是隐式的，处理器之间的通信全部由并行操作符描述（与</a:t>
            </a:r>
            <a:r>
              <a:rPr lang="en-US" altLang="zh-CN" dirty="0"/>
              <a:t>APL</a:t>
            </a:r>
            <a:r>
              <a:rPr lang="zh-CN" altLang="en-US" dirty="0"/>
              <a:t>不同的是，并行操作符不到</a:t>
            </a:r>
            <a:r>
              <a:rPr lang="en-US" altLang="zh-CN" dirty="0"/>
              <a:t>20</a:t>
            </a:r>
            <a:r>
              <a:rPr lang="zh-CN" altLang="en-US" dirty="0"/>
              <a:t>个），从中可以知道通信的类型。在</a:t>
            </a:r>
            <a:r>
              <a:rPr lang="en-US" altLang="zh-CN" dirty="0"/>
              <a:t>ZPL</a:t>
            </a:r>
            <a:r>
              <a:rPr lang="zh-CN" altLang="en-US" dirty="0"/>
              <a:t>中，同步都是隐含在语言模型中的，竞争条件和死锁都不可能发生。</a:t>
            </a:r>
          </a:p>
          <a:p>
            <a:r>
              <a:rPr lang="zh-CN" altLang="en-US" dirty="0"/>
              <a:t>区域（</a:t>
            </a:r>
            <a:r>
              <a:rPr lang="en-US" altLang="zh-CN" dirty="0"/>
              <a:t>region</a:t>
            </a:r>
            <a:r>
              <a:rPr lang="zh-CN" altLang="en-US" dirty="0"/>
              <a:t>）是</a:t>
            </a:r>
            <a:r>
              <a:rPr lang="en-US" altLang="zh-CN" dirty="0"/>
              <a:t>ZPL</a:t>
            </a:r>
            <a:r>
              <a:rPr lang="zh-CN" altLang="en-US" dirty="0"/>
              <a:t>的核心概念，可以描述一个具有跨度的凸形索引集，也能描述稀疏的索引集，本身没有与之关联的数据。区域的用途有两个：声明并行数组，指明并行数组计算的索引集。区域有一些特定的二元操作 </a:t>
            </a:r>
            <a:r>
              <a:rPr lang="en-US" altLang="zh-CN" dirty="0"/>
              <a:t>— </a:t>
            </a:r>
            <a:r>
              <a:rPr lang="zh-CN" altLang="en-US" dirty="0"/>
              <a:t>前置操作。这些操作作用于一个区域和一个方向向量，可以建立新的区域，能方便地描述</a:t>
            </a:r>
            <a:r>
              <a:rPr lang="en-US" altLang="zh-CN" dirty="0"/>
              <a:t>shift</a:t>
            </a:r>
            <a:r>
              <a:rPr lang="zh-CN" altLang="en-US" dirty="0"/>
              <a:t>区域、扩张和内缩、邻接区域（边界条件初始化）。</a:t>
            </a:r>
          </a:p>
          <a:p>
            <a:r>
              <a:rPr lang="zh-CN" altLang="en-US" dirty="0"/>
              <a:t>数据分布由多个层次的概念实现：</a:t>
            </a:r>
            <a:r>
              <a:rPr lang="en-US" altLang="zh-CN" dirty="0"/>
              <a:t>grid </a:t>
            </a:r>
            <a:r>
              <a:rPr lang="zh-CN" altLang="en-US" dirty="0"/>
              <a:t>描述一个处理器拓扑；</a:t>
            </a:r>
            <a:r>
              <a:rPr lang="en-US" altLang="zh-CN" dirty="0"/>
              <a:t>distribution</a:t>
            </a:r>
            <a:r>
              <a:rPr lang="zh-CN" altLang="en-US" dirty="0"/>
              <a:t>结构描述索引到</a:t>
            </a:r>
            <a:r>
              <a:rPr lang="en-US" altLang="zh-CN" dirty="0"/>
              <a:t>grid</a:t>
            </a:r>
            <a:r>
              <a:rPr lang="zh-CN" altLang="en-US" dirty="0"/>
              <a:t>的映射；并行数组的声明必须用</a:t>
            </a:r>
            <a:r>
              <a:rPr lang="en-US" altLang="zh-CN" dirty="0"/>
              <a:t>region</a:t>
            </a:r>
            <a:r>
              <a:rPr lang="zh-CN" altLang="en-US" dirty="0"/>
              <a:t>，该索引集声明在某个</a:t>
            </a:r>
            <a:r>
              <a:rPr lang="en-US" altLang="zh-CN" dirty="0"/>
              <a:t>distribution</a:t>
            </a:r>
            <a:r>
              <a:rPr lang="zh-CN" altLang="en-US" dirty="0"/>
              <a:t>上，也就确定了并行数组的数据分布。（需要指出的是，</a:t>
            </a:r>
            <a:r>
              <a:rPr lang="en-US" altLang="zh-CN" dirty="0"/>
              <a:t>ZPL</a:t>
            </a:r>
            <a:r>
              <a:rPr lang="zh-CN" altLang="en-US" dirty="0"/>
              <a:t>区分并行数组和索引数组。并行数组是不能被索引访问的，以此区别于索引数组。）</a:t>
            </a:r>
          </a:p>
          <a:p>
            <a:r>
              <a:rPr lang="zh-CN" altLang="en-US" dirty="0"/>
              <a:t>在计算划分方面：区域控制的是整个语句的访问范围，数组操作符可以方便地调整每个数组引用点。以下是一些主要的数组操作符：</a:t>
            </a:r>
            <a:r>
              <a:rPr lang="en-US" altLang="zh-CN" dirty="0"/>
              <a:t>&lt;&lt;</a:t>
            </a:r>
            <a:r>
              <a:rPr lang="zh-CN" altLang="en-US" dirty="0"/>
              <a:t>（归约操作）、</a:t>
            </a:r>
            <a:r>
              <a:rPr lang="en-US" altLang="zh-CN" dirty="0"/>
              <a:t>||</a:t>
            </a:r>
            <a:r>
              <a:rPr lang="zh-CN" altLang="en-US" dirty="0"/>
              <a:t>（扫描操作）、</a:t>
            </a:r>
            <a:r>
              <a:rPr lang="en-US" altLang="zh-CN" dirty="0"/>
              <a:t>&gt;&gt;</a:t>
            </a:r>
            <a:r>
              <a:rPr lang="zh-CN" altLang="en-US" dirty="0"/>
              <a:t>（泛洪操作）、</a:t>
            </a:r>
            <a:r>
              <a:rPr lang="en-US" altLang="zh-CN" dirty="0"/>
              <a:t>#</a:t>
            </a:r>
            <a:r>
              <a:rPr lang="zh-CN" altLang="en-US" dirty="0"/>
              <a:t>（</a:t>
            </a:r>
            <a:r>
              <a:rPr lang="en-US" altLang="zh-CN" dirty="0"/>
              <a:t>remap</a:t>
            </a:r>
            <a:r>
              <a:rPr lang="zh-CN" altLang="en-US" dirty="0"/>
              <a:t>操作，是</a:t>
            </a:r>
            <a:r>
              <a:rPr lang="en-US" altLang="zh-CN" dirty="0"/>
              <a:t>gather/scatter</a:t>
            </a:r>
            <a:r>
              <a:rPr lang="zh-CN" altLang="en-US" dirty="0"/>
              <a:t>的拓展）、</a:t>
            </a:r>
            <a:r>
              <a:rPr lang="en-US" altLang="zh-CN" dirty="0"/>
              <a:t>@</a:t>
            </a:r>
            <a:r>
              <a:rPr lang="zh-CN" altLang="en-US" dirty="0"/>
              <a:t>（偏移操作）、</a:t>
            </a:r>
            <a:r>
              <a:rPr lang="en-US" altLang="zh-CN" dirty="0"/>
              <a:t>@^</a:t>
            </a:r>
            <a:r>
              <a:rPr lang="zh-CN" altLang="en-US" dirty="0"/>
              <a:t>（环绕偏移操作，支持周期性的边界条件）等等。</a:t>
            </a:r>
            <a:endParaRPr lang="zh-CN" altLang="zh-CN" dirty="0"/>
          </a:p>
        </p:txBody>
      </p:sp>
    </p:spTree>
    <p:extLst>
      <p:ext uri="{BB962C8B-B14F-4D97-AF65-F5344CB8AC3E}">
        <p14:creationId xmlns:p14="http://schemas.microsoft.com/office/powerpoint/2010/main" val="59986023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3490" name="Rectangle 11"/>
          <p:cNvSpPr>
            <a:spLocks noGrp="1" noChangeArrowheads="1"/>
          </p:cNvSpPr>
          <p:nvPr>
            <p:ph type="sldNum" sz="quarter"/>
          </p:nvPr>
        </p:nvSpPr>
        <p:spPr>
          <a:noFill/>
        </p:spPr>
        <p:txBody>
          <a:bodyPr/>
          <a:lstStyle/>
          <a:p>
            <a:fld id="{307F4244-9B2F-43CC-A99E-7A9F9560C9CE}" type="slidenum">
              <a:rPr lang="en-US" altLang="zh-CN"/>
              <a:pPr/>
              <a:t>144</a:t>
            </a:fld>
            <a:endParaRPr lang="en-US" altLang="zh-CN"/>
          </a:p>
        </p:txBody>
      </p:sp>
      <p:sp>
        <p:nvSpPr>
          <p:cNvPr id="63491"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3492"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ZPL</a:t>
            </a:r>
            <a:r>
              <a:rPr lang="zh-CN" altLang="en-US" dirty="0"/>
              <a:t>语言的基本元素是</a:t>
            </a:r>
            <a:r>
              <a:rPr lang="en-US" altLang="zh-CN" dirty="0"/>
              <a:t>region</a:t>
            </a:r>
            <a:r>
              <a:rPr lang="zh-CN" altLang="en-US" dirty="0"/>
              <a:t>，它包含了并行</a:t>
            </a:r>
          </a:p>
          <a:p>
            <a:r>
              <a:rPr lang="zh-CN" altLang="en-US" dirty="0"/>
              <a:t>性。一个</a:t>
            </a:r>
            <a:r>
              <a:rPr lang="en-US" altLang="zh-CN" dirty="0"/>
              <a:t>region</a:t>
            </a:r>
            <a:r>
              <a:rPr lang="zh-CN" altLang="en-US" dirty="0"/>
              <a:t>就是一个指标集。例如：</a:t>
            </a:r>
            <a:r>
              <a:rPr lang="en-US" altLang="zh-CN" dirty="0"/>
              <a:t>region R =</a:t>
            </a:r>
          </a:p>
          <a:p>
            <a:r>
              <a:rPr lang="en-US" altLang="zh-CN" dirty="0"/>
              <a:t>[1..n,1..n]</a:t>
            </a:r>
            <a:r>
              <a:rPr lang="zh-CN" altLang="en-US" dirty="0"/>
              <a:t>。赋值语言也进行了扩展，使得两边元素</a:t>
            </a:r>
          </a:p>
          <a:p>
            <a:r>
              <a:rPr lang="zh-CN" altLang="en-US" dirty="0"/>
              <a:t>可以是</a:t>
            </a:r>
            <a:r>
              <a:rPr lang="en-US" altLang="zh-CN" dirty="0"/>
              <a:t>region</a:t>
            </a:r>
            <a:r>
              <a:rPr lang="zh-CN" altLang="en-US" dirty="0"/>
              <a:t>，例如</a:t>
            </a:r>
            <a:r>
              <a:rPr lang="en-US" altLang="zh-CN" dirty="0"/>
              <a:t>[R] </a:t>
            </a:r>
            <a:r>
              <a:rPr lang="en-US" altLang="zh-CN" dirty="0" err="1"/>
              <a:t>Obj</a:t>
            </a:r>
            <a:r>
              <a:rPr lang="en-US" altLang="zh-CN" dirty="0"/>
              <a:t> := S</a:t>
            </a:r>
            <a:r>
              <a:rPr lang="zh-CN" altLang="en-US" dirty="0"/>
              <a:t>，</a:t>
            </a:r>
            <a:r>
              <a:rPr lang="en-US" altLang="zh-CN" dirty="0"/>
              <a:t>region R</a:t>
            </a:r>
            <a:r>
              <a:rPr lang="zh-CN" altLang="en-US" dirty="0"/>
              <a:t>对赋值的</a:t>
            </a:r>
          </a:p>
          <a:p>
            <a:r>
              <a:rPr lang="zh-CN" altLang="en-US" dirty="0"/>
              <a:t>范围进行了限定。</a:t>
            </a:r>
            <a:r>
              <a:rPr lang="en-US" altLang="zh-CN" dirty="0"/>
              <a:t>ZPL</a:t>
            </a:r>
            <a:r>
              <a:rPr lang="zh-CN" altLang="en-US" dirty="0"/>
              <a:t>提供一系列</a:t>
            </a:r>
            <a:r>
              <a:rPr lang="en-US" altLang="zh-CN" dirty="0"/>
              <a:t>region</a:t>
            </a:r>
            <a:r>
              <a:rPr lang="zh-CN" altLang="en-US" dirty="0"/>
              <a:t>相关操作。</a:t>
            </a:r>
          </a:p>
          <a:p>
            <a:r>
              <a:rPr lang="zh-CN" altLang="en-US" dirty="0"/>
              <a:t>首先定义了方向</a:t>
            </a:r>
            <a:r>
              <a:rPr lang="en-US" altLang="zh-CN" dirty="0"/>
              <a:t>(directions)</a:t>
            </a:r>
            <a:r>
              <a:rPr lang="zh-CN" altLang="en-US" dirty="0"/>
              <a:t>，例如</a:t>
            </a:r>
            <a:r>
              <a:rPr lang="en-US" altLang="zh-CN" dirty="0"/>
              <a:t>direction north =</a:t>
            </a:r>
          </a:p>
          <a:p>
            <a:r>
              <a:rPr lang="en-US" altLang="zh-CN" dirty="0"/>
              <a:t>[-1,0]; east = [0,+1]</a:t>
            </a:r>
            <a:r>
              <a:rPr lang="zh-CN" altLang="en-US" dirty="0"/>
              <a:t>。方向可以与三个操作符一起使</a:t>
            </a:r>
          </a:p>
          <a:p>
            <a:r>
              <a:rPr lang="zh-CN" altLang="en-US" dirty="0"/>
              <a:t>用，</a:t>
            </a:r>
            <a:r>
              <a:rPr lang="en-US" altLang="zh-CN" dirty="0"/>
              <a:t>of</a:t>
            </a:r>
            <a:r>
              <a:rPr lang="zh-CN" altLang="en-US" dirty="0"/>
              <a:t>，</a:t>
            </a:r>
            <a:r>
              <a:rPr lang="en-US" altLang="zh-CN" dirty="0"/>
              <a:t>in</a:t>
            </a:r>
            <a:r>
              <a:rPr lang="zh-CN" altLang="en-US" dirty="0"/>
              <a:t>和</a:t>
            </a:r>
            <a:r>
              <a:rPr lang="en-US" altLang="zh-CN" dirty="0"/>
              <a:t>at</a:t>
            </a:r>
            <a:r>
              <a:rPr lang="zh-CN" altLang="en-US" dirty="0"/>
              <a:t>。</a:t>
            </a:r>
            <a:r>
              <a:rPr lang="en-US" altLang="zh-CN" dirty="0"/>
              <a:t>of</a:t>
            </a:r>
            <a:r>
              <a:rPr lang="zh-CN" altLang="en-US" dirty="0"/>
              <a:t>操作符在源</a:t>
            </a:r>
            <a:r>
              <a:rPr lang="en-US" altLang="zh-CN" dirty="0"/>
              <a:t>region</a:t>
            </a:r>
            <a:r>
              <a:rPr lang="zh-CN" altLang="en-US" dirty="0"/>
              <a:t>的外部在指定的</a:t>
            </a:r>
          </a:p>
          <a:p>
            <a:r>
              <a:rPr lang="zh-CN" altLang="en-US" dirty="0"/>
              <a:t>方向上产生一个新的</a:t>
            </a:r>
            <a:r>
              <a:rPr lang="en-US" altLang="zh-CN" dirty="0"/>
              <a:t>region</a:t>
            </a:r>
            <a:r>
              <a:rPr lang="zh-CN" altLang="en-US" dirty="0"/>
              <a:t>。</a:t>
            </a:r>
            <a:r>
              <a:rPr lang="en-US" altLang="zh-CN" dirty="0"/>
              <a:t>in</a:t>
            </a:r>
            <a:r>
              <a:rPr lang="zh-CN" altLang="en-US" dirty="0"/>
              <a:t>操作符在源</a:t>
            </a:r>
            <a:r>
              <a:rPr lang="en-US" altLang="zh-CN" dirty="0"/>
              <a:t>region</a:t>
            </a:r>
            <a:r>
              <a:rPr lang="zh-CN" altLang="en-US" dirty="0"/>
              <a:t>的</a:t>
            </a:r>
          </a:p>
          <a:p>
            <a:r>
              <a:rPr lang="zh-CN" altLang="en-US" dirty="0"/>
              <a:t>内部产生一个</a:t>
            </a:r>
            <a:r>
              <a:rPr lang="en-US" altLang="zh-CN" dirty="0"/>
              <a:t>region</a:t>
            </a:r>
            <a:r>
              <a:rPr lang="zh-CN" altLang="en-US" dirty="0"/>
              <a:t>。</a:t>
            </a:r>
            <a:r>
              <a:rPr lang="en-US" altLang="zh-CN" dirty="0"/>
              <a:t>at</a:t>
            </a:r>
            <a:r>
              <a:rPr lang="zh-CN" altLang="en-US" dirty="0"/>
              <a:t>操作符相当于在指定方向上</a:t>
            </a:r>
          </a:p>
          <a:p>
            <a:r>
              <a:rPr lang="zh-CN" altLang="en-US" dirty="0"/>
              <a:t>移动整个</a:t>
            </a:r>
            <a:r>
              <a:rPr lang="en-US" altLang="zh-CN" dirty="0"/>
              <a:t>region</a:t>
            </a:r>
            <a:r>
              <a:rPr lang="zh-CN" altLang="en-US" dirty="0"/>
              <a:t>。</a:t>
            </a:r>
            <a:r>
              <a:rPr lang="en-US" altLang="zh-CN" dirty="0"/>
              <a:t>ZPL</a:t>
            </a:r>
            <a:r>
              <a:rPr lang="zh-CN" altLang="en-US" dirty="0"/>
              <a:t>也提供一组数组操作符，例如</a:t>
            </a:r>
          </a:p>
          <a:p>
            <a:r>
              <a:rPr lang="en-US" altLang="zh-CN" dirty="0"/>
              <a:t>reduce(&lt;&lt;)</a:t>
            </a:r>
            <a:r>
              <a:rPr lang="zh-CN" altLang="en-US" dirty="0"/>
              <a:t>，</a:t>
            </a:r>
            <a:r>
              <a:rPr lang="en-US" altLang="zh-CN" dirty="0"/>
              <a:t>floods(&gt;&gt;)</a:t>
            </a:r>
            <a:r>
              <a:rPr lang="zh-CN" altLang="en-US" dirty="0"/>
              <a:t>，</a:t>
            </a:r>
            <a:r>
              <a:rPr lang="en-US" altLang="zh-CN" dirty="0"/>
              <a:t>remap(#)</a:t>
            </a:r>
            <a:r>
              <a:rPr lang="zh-CN" altLang="en-US" dirty="0"/>
              <a:t>和</a:t>
            </a:r>
            <a:r>
              <a:rPr lang="en-US" altLang="zh-CN" dirty="0"/>
              <a:t>scan(||)</a:t>
            </a:r>
            <a:r>
              <a:rPr lang="zh-CN" altLang="en-US" dirty="0"/>
              <a:t>。</a:t>
            </a:r>
            <a:endParaRPr lang="zh-CN" altLang="zh-CN" dirty="0"/>
          </a:p>
        </p:txBody>
      </p:sp>
    </p:spTree>
    <p:extLst>
      <p:ext uri="{BB962C8B-B14F-4D97-AF65-F5344CB8AC3E}">
        <p14:creationId xmlns:p14="http://schemas.microsoft.com/office/powerpoint/2010/main" val="202872538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514" name="Rectangle 11"/>
          <p:cNvSpPr>
            <a:spLocks noGrp="1" noChangeArrowheads="1"/>
          </p:cNvSpPr>
          <p:nvPr>
            <p:ph type="sldNum" sz="quarter"/>
          </p:nvPr>
        </p:nvSpPr>
        <p:spPr>
          <a:noFill/>
        </p:spPr>
        <p:txBody>
          <a:bodyPr/>
          <a:lstStyle/>
          <a:p>
            <a:fld id="{AD325640-3AC9-4607-BEC2-E4EDE8B5AE00}" type="slidenum">
              <a:rPr lang="en-US" altLang="zh-CN"/>
              <a:pPr/>
              <a:t>148</a:t>
            </a:fld>
            <a:endParaRPr lang="en-US" altLang="zh-CN"/>
          </a:p>
        </p:txBody>
      </p:sp>
      <p:sp>
        <p:nvSpPr>
          <p:cNvPr id="64515"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4516"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agglomeration [</a:t>
            </a:r>
            <a:r>
              <a:rPr lang="en-US" altLang="zh-CN" dirty="0" err="1"/>
              <a:t>ə,ɡlɔmə'reiʃən</a:t>
            </a:r>
            <a:r>
              <a:rPr lang="en-US" altLang="zh-CN" dirty="0"/>
              <a:t>]</a:t>
            </a:r>
          </a:p>
          <a:p>
            <a:r>
              <a:rPr lang="zh-CN" altLang="en-US" dirty="0"/>
              <a:t>基本翻译</a:t>
            </a:r>
          </a:p>
          <a:p>
            <a:r>
              <a:rPr lang="en-US" altLang="zh-CN" dirty="0"/>
              <a:t>n. </a:t>
            </a:r>
            <a:r>
              <a:rPr lang="zh-CN" altLang="en-US" dirty="0"/>
              <a:t>凝聚；结块；附聚</a:t>
            </a:r>
          </a:p>
          <a:p>
            <a:r>
              <a:rPr lang="zh-CN" altLang="en-US" dirty="0"/>
              <a:t>网络释义</a:t>
            </a:r>
          </a:p>
          <a:p>
            <a:r>
              <a:rPr lang="en-US" altLang="zh-CN" dirty="0"/>
              <a:t>agglomeration:</a:t>
            </a:r>
            <a:r>
              <a:rPr lang="zh-CN" altLang="en-US" dirty="0"/>
              <a:t>烧结 </a:t>
            </a:r>
            <a:r>
              <a:rPr lang="en-US" altLang="zh-CN" dirty="0"/>
              <a:t>| </a:t>
            </a:r>
            <a:r>
              <a:rPr lang="zh-CN" altLang="en-US" dirty="0"/>
              <a:t>结块 </a:t>
            </a:r>
            <a:r>
              <a:rPr lang="en-US" altLang="zh-CN" dirty="0"/>
              <a:t>| </a:t>
            </a:r>
            <a:r>
              <a:rPr lang="zh-CN" altLang="en-US" dirty="0"/>
              <a:t>凝聚</a:t>
            </a:r>
            <a:endParaRPr lang="en-US" altLang="zh-CN" dirty="0"/>
          </a:p>
          <a:p>
            <a:endParaRPr lang="en-US" altLang="zh-CN" dirty="0"/>
          </a:p>
          <a:p>
            <a:endParaRPr lang="en-US" altLang="zh-CN" dirty="0"/>
          </a:p>
          <a:p>
            <a:r>
              <a:rPr lang="en-US" altLang="zh-CN" sz="1200" kern="1200" baseline="0" dirty="0">
                <a:solidFill>
                  <a:schemeClr val="tx1"/>
                </a:solidFill>
                <a:latin typeface="Times New Roman" pitchFamily="18" charset="0"/>
                <a:ea typeface="SimSun" pitchFamily="2" charset="-122"/>
                <a:cs typeface="+mn-cs"/>
              </a:rPr>
              <a:t>4.12.4 Rails</a:t>
            </a:r>
          </a:p>
          <a:p>
            <a:r>
              <a:rPr lang="en-US" altLang="zh-CN" sz="1200" kern="1200" baseline="0" dirty="0">
                <a:solidFill>
                  <a:schemeClr val="tx1"/>
                </a:solidFill>
                <a:latin typeface="Times New Roman" pitchFamily="18" charset="0"/>
                <a:ea typeface="SimSun" pitchFamily="2" charset="-122"/>
                <a:cs typeface="+mn-cs"/>
              </a:rPr>
              <a:t>A rail is a one-dimensional, zero-based, local array. It is more primitive than the</a:t>
            </a:r>
          </a:p>
          <a:p>
            <a:r>
              <a:rPr lang="en-US" altLang="zh-CN" sz="1200" kern="1200" baseline="0" dirty="0">
                <a:solidFill>
                  <a:schemeClr val="tx1"/>
                </a:solidFill>
                <a:latin typeface="Times New Roman" pitchFamily="18" charset="0"/>
                <a:ea typeface="SimSun" pitchFamily="2" charset="-122"/>
                <a:cs typeface="+mn-cs"/>
              </a:rPr>
              <a:t>Array class. Rails are indexed by integers rather than multi-dimensional points.</a:t>
            </a:r>
          </a:p>
          <a:p>
            <a:r>
              <a:rPr lang="en-US" altLang="zh-CN" sz="1200" kern="1200" baseline="0" dirty="0">
                <a:solidFill>
                  <a:schemeClr val="tx1"/>
                </a:solidFill>
                <a:latin typeface="Times New Roman" pitchFamily="18" charset="0"/>
                <a:ea typeface="SimSun" pitchFamily="2" charset="-122"/>
                <a:cs typeface="+mn-cs"/>
              </a:rPr>
              <a:t>Rails have a single length property of type Int. Rails can be mutable or immutable</a:t>
            </a:r>
          </a:p>
          <a:p>
            <a:r>
              <a:rPr lang="en-US" altLang="zh-CN" sz="1200" kern="1200" baseline="0" dirty="0">
                <a:solidFill>
                  <a:schemeClr val="tx1"/>
                </a:solidFill>
                <a:latin typeface="Times New Roman" pitchFamily="18" charset="0"/>
                <a:ea typeface="SimSun" pitchFamily="2" charset="-122"/>
                <a:cs typeface="+mn-cs"/>
              </a:rPr>
              <a:t>and are defined by the following class definitions:</a:t>
            </a:r>
          </a:p>
          <a:p>
            <a:r>
              <a:rPr lang="en-US" altLang="zh-CN" sz="1200" kern="1200" baseline="0" dirty="0">
                <a:solidFill>
                  <a:schemeClr val="tx1"/>
                </a:solidFill>
                <a:latin typeface="Times New Roman" pitchFamily="18" charset="0"/>
                <a:ea typeface="SimSun" pitchFamily="2" charset="-122"/>
                <a:cs typeface="+mn-cs"/>
              </a:rPr>
              <a:t>package x10.lang;</a:t>
            </a:r>
          </a:p>
          <a:p>
            <a:r>
              <a:rPr lang="en-US" altLang="zh-CN" sz="1200" kern="1200" baseline="0" dirty="0">
                <a:solidFill>
                  <a:schemeClr val="tx1"/>
                </a:solidFill>
                <a:latin typeface="Times New Roman" pitchFamily="18" charset="0"/>
                <a:ea typeface="SimSun" pitchFamily="2" charset="-122"/>
                <a:cs typeface="+mn-cs"/>
              </a:rPr>
              <a:t>public class </a:t>
            </a:r>
            <a:r>
              <a:rPr lang="en-US" altLang="zh-CN" sz="1200" kern="1200" baseline="0" dirty="0" err="1">
                <a:solidFill>
                  <a:schemeClr val="tx1"/>
                </a:solidFill>
                <a:latin typeface="Times New Roman" pitchFamily="18" charset="0"/>
                <a:ea typeface="SimSun" pitchFamily="2" charset="-122"/>
                <a:cs typeface="+mn-cs"/>
              </a:rPr>
              <a:t>ValRail</a:t>
            </a:r>
            <a:r>
              <a:rPr lang="en-US" altLang="zh-CN" sz="1200" kern="1200" baseline="0" dirty="0">
                <a:solidFill>
                  <a:schemeClr val="tx1"/>
                </a:solidFill>
                <a:latin typeface="Times New Roman" pitchFamily="18" charset="0"/>
                <a:ea typeface="SimSun" pitchFamily="2" charset="-122"/>
                <a:cs typeface="+mn-cs"/>
              </a:rPr>
              <a:t>[T](length: </a:t>
            </a:r>
            <a:r>
              <a:rPr lang="en-US" altLang="zh-CN" sz="1200" kern="1200" baseline="0" dirty="0" err="1">
                <a:solidFill>
                  <a:schemeClr val="tx1"/>
                </a:solidFill>
                <a:latin typeface="Times New Roman" pitchFamily="18" charset="0"/>
                <a:ea typeface="SimSun" pitchFamily="2" charset="-122"/>
                <a:cs typeface="+mn-cs"/>
              </a:rPr>
              <a:t>Int</a:t>
            </a:r>
            <a:r>
              <a:rPr lang="en-US" altLang="zh-CN" sz="1200" kern="1200" baseline="0" dirty="0">
                <a:solidFill>
                  <a:schemeClr val="tx1"/>
                </a:solidFill>
                <a:latin typeface="Times New Roman" pitchFamily="18" charset="0"/>
                <a:ea typeface="SimSun" pitchFamily="2" charset="-122"/>
                <a:cs typeface="+mn-cs"/>
              </a:rPr>
              <a:t>) extends (</a:t>
            </a:r>
            <a:r>
              <a:rPr lang="en-US" altLang="zh-CN" sz="1200" kern="1200" baseline="0" dirty="0" err="1">
                <a:solidFill>
                  <a:schemeClr val="tx1"/>
                </a:solidFill>
                <a:latin typeface="Times New Roman" pitchFamily="18" charset="0"/>
                <a:ea typeface="SimSun" pitchFamily="2" charset="-122"/>
                <a:cs typeface="+mn-cs"/>
              </a:rPr>
              <a:t>Int</a:t>
            </a:r>
            <a:r>
              <a:rPr lang="en-US" altLang="zh-CN" sz="1200" kern="1200" baseline="0" dirty="0">
                <a:solidFill>
                  <a:schemeClr val="tx1"/>
                </a:solidFill>
                <a:latin typeface="Times New Roman" pitchFamily="18" charset="0"/>
                <a:ea typeface="SimSun" pitchFamily="2" charset="-122"/>
                <a:cs typeface="+mn-cs"/>
              </a:rPr>
              <a:t>)=&gt;T { }</a:t>
            </a:r>
          </a:p>
          <a:p>
            <a:r>
              <a:rPr lang="en-US" altLang="zh-CN" sz="1200" kern="1200" baseline="0" dirty="0">
                <a:solidFill>
                  <a:schemeClr val="tx1"/>
                </a:solidFill>
                <a:latin typeface="Times New Roman" pitchFamily="18" charset="0"/>
                <a:ea typeface="SimSun" pitchFamily="2" charset="-122"/>
                <a:cs typeface="+mn-cs"/>
              </a:rPr>
              <a:t>public class Rail[T](length: </a:t>
            </a:r>
            <a:r>
              <a:rPr lang="en-US" altLang="zh-CN" sz="1200" kern="1200" baseline="0" dirty="0" err="1">
                <a:solidFill>
                  <a:schemeClr val="tx1"/>
                </a:solidFill>
                <a:latin typeface="Times New Roman" pitchFamily="18" charset="0"/>
                <a:ea typeface="SimSun" pitchFamily="2" charset="-122"/>
                <a:cs typeface="+mn-cs"/>
              </a:rPr>
              <a:t>Int</a:t>
            </a:r>
            <a:r>
              <a:rPr lang="en-US" altLang="zh-CN" sz="1200" kern="1200" baseline="0" dirty="0">
                <a:solidFill>
                  <a:schemeClr val="tx1"/>
                </a:solidFill>
                <a:latin typeface="Times New Roman" pitchFamily="18" charset="0"/>
                <a:ea typeface="SimSun" pitchFamily="2" charset="-122"/>
                <a:cs typeface="+mn-cs"/>
              </a:rPr>
              <a:t>) extends (</a:t>
            </a:r>
            <a:r>
              <a:rPr lang="en-US" altLang="zh-CN" sz="1200" kern="1200" baseline="0" dirty="0" err="1">
                <a:solidFill>
                  <a:schemeClr val="tx1"/>
                </a:solidFill>
                <a:latin typeface="Times New Roman" pitchFamily="18" charset="0"/>
                <a:ea typeface="SimSun" pitchFamily="2" charset="-122"/>
                <a:cs typeface="+mn-cs"/>
              </a:rPr>
              <a:t>Int</a:t>
            </a:r>
            <a:r>
              <a:rPr lang="en-US" altLang="zh-CN" sz="1200" kern="1200" baseline="0" dirty="0">
                <a:solidFill>
                  <a:schemeClr val="tx1"/>
                </a:solidFill>
                <a:latin typeface="Times New Roman" pitchFamily="18" charset="0"/>
                <a:ea typeface="SimSun" pitchFamily="2" charset="-122"/>
                <a:cs typeface="+mn-cs"/>
              </a:rPr>
              <a:t>)=&gt;T, Settable[</a:t>
            </a:r>
            <a:r>
              <a:rPr lang="en-US" altLang="zh-CN" sz="1200" kern="1200" baseline="0" dirty="0" err="1">
                <a:solidFill>
                  <a:schemeClr val="tx1"/>
                </a:solidFill>
                <a:latin typeface="Times New Roman" pitchFamily="18" charset="0"/>
                <a:ea typeface="SimSun" pitchFamily="2" charset="-122"/>
                <a:cs typeface="+mn-cs"/>
              </a:rPr>
              <a:t>Int,T</a:t>
            </a:r>
            <a:r>
              <a:rPr lang="en-US" altLang="zh-CN" sz="1200" kern="1200" baseline="0" dirty="0">
                <a:solidFill>
                  <a:schemeClr val="tx1"/>
                </a:solidFill>
                <a:latin typeface="Times New Roman" pitchFamily="18" charset="0"/>
                <a:ea typeface="SimSun" pitchFamily="2" charset="-122"/>
                <a:cs typeface="+mn-cs"/>
              </a:rPr>
              <a:t>] { }</a:t>
            </a:r>
          </a:p>
          <a:p>
            <a:r>
              <a:rPr lang="en-US" altLang="zh-CN" sz="1200" kern="1200" baseline="0" dirty="0">
                <a:solidFill>
                  <a:schemeClr val="tx1"/>
                </a:solidFill>
                <a:latin typeface="Times New Roman" pitchFamily="18" charset="0"/>
                <a:ea typeface="SimSun" pitchFamily="2" charset="-122"/>
                <a:cs typeface="+mn-cs"/>
              </a:rPr>
              <a:t>X10 supports shorthand syntax for rail construction (x12.29).</a:t>
            </a:r>
            <a:endParaRPr lang="zh-CN" altLang="en-US" dirty="0"/>
          </a:p>
          <a:p>
            <a:endParaRPr lang="zh-CN" altLang="zh-CN" dirty="0"/>
          </a:p>
        </p:txBody>
      </p:sp>
    </p:spTree>
    <p:extLst>
      <p:ext uri="{BB962C8B-B14F-4D97-AF65-F5344CB8AC3E}">
        <p14:creationId xmlns:p14="http://schemas.microsoft.com/office/powerpoint/2010/main" val="261375838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6562" name="Rectangle 11"/>
          <p:cNvSpPr>
            <a:spLocks noGrp="1" noChangeArrowheads="1"/>
          </p:cNvSpPr>
          <p:nvPr>
            <p:ph type="sldNum" sz="quarter"/>
          </p:nvPr>
        </p:nvSpPr>
        <p:spPr>
          <a:noFill/>
        </p:spPr>
        <p:txBody>
          <a:bodyPr/>
          <a:lstStyle/>
          <a:p>
            <a:fld id="{F03068F8-1339-4D53-87F6-2C3DDD9AC823}" type="slidenum">
              <a:rPr lang="en-US" altLang="zh-CN"/>
              <a:pPr/>
              <a:t>149</a:t>
            </a:fld>
            <a:endParaRPr lang="en-US" altLang="zh-CN"/>
          </a:p>
        </p:txBody>
      </p:sp>
      <p:sp>
        <p:nvSpPr>
          <p:cNvPr id="66563"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6564"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8434752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7586" name="Rectangle 11"/>
          <p:cNvSpPr>
            <a:spLocks noGrp="1" noChangeArrowheads="1"/>
          </p:cNvSpPr>
          <p:nvPr>
            <p:ph type="sldNum" sz="quarter"/>
          </p:nvPr>
        </p:nvSpPr>
        <p:spPr>
          <a:noFill/>
        </p:spPr>
        <p:txBody>
          <a:bodyPr/>
          <a:lstStyle/>
          <a:p>
            <a:fld id="{B5AC45D0-4D5C-4FD0-8441-E0D9F8C1B9D6}" type="slidenum">
              <a:rPr lang="en-US" altLang="zh-CN"/>
              <a:pPr/>
              <a:t>150</a:t>
            </a:fld>
            <a:endParaRPr lang="en-US" altLang="zh-CN"/>
          </a:p>
        </p:txBody>
      </p:sp>
      <p:sp>
        <p:nvSpPr>
          <p:cNvPr id="67587"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67588"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391867663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1"/>
          <p:cNvSpPr>
            <a:spLocks noGrp="1" noChangeArrowheads="1"/>
          </p:cNvSpPr>
          <p:nvPr>
            <p:ph type="sldNum" sz="quarter"/>
          </p:nvPr>
        </p:nvSpPr>
        <p:spPr>
          <a:noFill/>
        </p:spPr>
        <p:txBody>
          <a:bodyPr/>
          <a:lstStyle/>
          <a:p>
            <a:fld id="{3745510E-1AD3-4BFC-A300-D78D0FFFEDA0}" type="slidenum">
              <a:rPr lang="en-US" altLang="zh-CN"/>
              <a:pPr/>
              <a:t>151</a:t>
            </a:fld>
            <a:endParaRPr lang="en-US" altLang="zh-CN"/>
          </a:p>
        </p:txBody>
      </p:sp>
      <p:sp>
        <p:nvSpPr>
          <p:cNvPr id="72707" name="Text Box 1"/>
          <p:cNvSpPr txBox="1">
            <a:spLocks noChangeArrowheads="1"/>
          </p:cNvSpPr>
          <p:nvPr/>
        </p:nvSpPr>
        <p:spPr bwMode="auto">
          <a:xfrm>
            <a:off x="2124622" y="732032"/>
            <a:ext cx="2573500" cy="368907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72708"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299364859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3730" name="Rectangle 11"/>
          <p:cNvSpPr>
            <a:spLocks noGrp="1" noChangeArrowheads="1"/>
          </p:cNvSpPr>
          <p:nvPr>
            <p:ph type="sldNum" sz="quarter"/>
          </p:nvPr>
        </p:nvSpPr>
        <p:spPr>
          <a:noFill/>
        </p:spPr>
        <p:txBody>
          <a:bodyPr/>
          <a:lstStyle/>
          <a:p>
            <a:fld id="{8B2F3776-BB0E-4C9D-97FA-A153DB0EEE99}" type="slidenum">
              <a:rPr lang="en-US" altLang="zh-CN"/>
              <a:pPr/>
              <a:t>152</a:t>
            </a:fld>
            <a:endParaRPr lang="en-US" altLang="zh-CN"/>
          </a:p>
        </p:txBody>
      </p:sp>
      <p:sp>
        <p:nvSpPr>
          <p:cNvPr id="73731" name="Text Box 1"/>
          <p:cNvSpPr txBox="1">
            <a:spLocks noChangeArrowheads="1"/>
          </p:cNvSpPr>
          <p:nvPr/>
        </p:nvSpPr>
        <p:spPr bwMode="auto">
          <a:xfrm>
            <a:off x="2124622" y="732032"/>
            <a:ext cx="2573500" cy="368907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73732"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determinate [</a:t>
            </a:r>
            <a:r>
              <a:rPr lang="en-US" altLang="zh-CN" dirty="0" err="1"/>
              <a:t>di'tə:minət</a:t>
            </a:r>
            <a:r>
              <a:rPr lang="en-US" altLang="zh-CN" dirty="0"/>
              <a:t>]</a:t>
            </a:r>
          </a:p>
          <a:p>
            <a:r>
              <a:rPr lang="zh-CN" altLang="en-US" dirty="0"/>
              <a:t>基本翻译</a:t>
            </a:r>
          </a:p>
          <a:p>
            <a:r>
              <a:rPr lang="en-US" altLang="zh-CN" dirty="0"/>
              <a:t>adj. </a:t>
            </a:r>
            <a:r>
              <a:rPr lang="zh-CN" altLang="en-US" dirty="0"/>
              <a:t>确定的；决定的</a:t>
            </a:r>
          </a:p>
          <a:p>
            <a:r>
              <a:rPr lang="en-US" altLang="zh-CN" dirty="0" err="1"/>
              <a:t>vt</a:t>
            </a:r>
            <a:r>
              <a:rPr lang="en-US" altLang="zh-CN" dirty="0"/>
              <a:t>. </a:t>
            </a:r>
            <a:r>
              <a:rPr lang="zh-CN" altLang="en-US" dirty="0"/>
              <a:t>确定；弄清楚</a:t>
            </a:r>
          </a:p>
          <a:p>
            <a:endParaRPr lang="zh-CN" altLang="zh-CN" dirty="0"/>
          </a:p>
        </p:txBody>
      </p:sp>
    </p:spTree>
    <p:extLst>
      <p:ext uri="{BB962C8B-B14F-4D97-AF65-F5344CB8AC3E}">
        <p14:creationId xmlns:p14="http://schemas.microsoft.com/office/powerpoint/2010/main" val="40158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p:cNvSpPr>
          <p:nvPr>
            <p:ph type="sldImg"/>
          </p:nvPr>
        </p:nvSpPr>
        <p:spPr>
          <a:ln/>
        </p:spPr>
      </p:sp>
      <p:sp>
        <p:nvSpPr>
          <p:cNvPr id="36867"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Popular parallel programming models that lead to PGAS</a:t>
            </a:r>
          </a:p>
          <a:p>
            <a:r>
              <a:rPr lang="en-US" altLang="zh-CN">
                <a:latin typeface="Arial" pitchFamily="34" charset="0"/>
                <a:ea typeface="ＭＳ Ｐゴシック" pitchFamily="34" charset="-128"/>
              </a:rPr>
              <a:t>I’ll ignore the process/thread distinction for now and use a thread to mean “a program counter” or “an activity in the program”</a:t>
            </a:r>
          </a:p>
          <a:p>
            <a:r>
              <a:rPr lang="en-US" altLang="zh-CN">
                <a:latin typeface="Arial" pitchFamily="34" charset="0"/>
                <a:ea typeface="ＭＳ Ｐゴシック" pitchFamily="34" charset="-128"/>
              </a:rPr>
              <a:t>OpenMP is good because it’s easy – matches memory model of sequential programming</a:t>
            </a:r>
          </a:p>
          <a:p>
            <a:r>
              <a:rPr lang="en-US" altLang="zh-CN">
                <a:latin typeface="Arial" pitchFamily="34" charset="0"/>
                <a:ea typeface="ＭＳ Ｐゴシック" pitchFamily="34" charset="-128"/>
              </a:rPr>
              <a:t>MPI is good because it’s fast – the programmer is forced to manage data across the address spaces</a:t>
            </a:r>
          </a:p>
        </p:txBody>
      </p:sp>
      <p:sp>
        <p:nvSpPr>
          <p:cNvPr id="36868" name="Slide Number Placeholder 3"/>
          <p:cNvSpPr>
            <a:spLocks noGrp="1"/>
          </p:cNvSpPr>
          <p:nvPr>
            <p:ph type="sldNum" sz="quarter" idx="5"/>
          </p:nvPr>
        </p:nvSpPr>
        <p:spPr>
          <a:noFill/>
        </p:spPr>
        <p:txBody>
          <a:bodyPr/>
          <a:lstStyle/>
          <a:p>
            <a:fld id="{97DC1D8E-7048-437E-AA9A-3DD15B6E1720}" type="slidenum">
              <a:rPr lang="en-US" altLang="zh-CN"/>
              <a:pPr/>
              <a:t>23</a:t>
            </a:fld>
            <a:endParaRPr lang="en-US" altLang="zh-CN"/>
          </a:p>
        </p:txBody>
      </p:sp>
    </p:spTree>
    <p:extLst>
      <p:ext uri="{BB962C8B-B14F-4D97-AF65-F5344CB8AC3E}">
        <p14:creationId xmlns:p14="http://schemas.microsoft.com/office/powerpoint/2010/main" val="400506769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1"/>
          <p:cNvSpPr>
            <a:spLocks noGrp="1" noChangeArrowheads="1"/>
          </p:cNvSpPr>
          <p:nvPr>
            <p:ph type="sldNum" sz="quarter"/>
          </p:nvPr>
        </p:nvSpPr>
        <p:spPr>
          <a:noFill/>
        </p:spPr>
        <p:txBody>
          <a:bodyPr/>
          <a:lstStyle/>
          <a:p>
            <a:fld id="{11E1BC3E-A1F2-47DF-8FE0-B3F53124F053}" type="slidenum">
              <a:rPr lang="en-US" altLang="zh-CN"/>
              <a:pPr/>
              <a:t>153</a:t>
            </a:fld>
            <a:endParaRPr lang="en-US" altLang="zh-CN"/>
          </a:p>
        </p:txBody>
      </p:sp>
      <p:sp>
        <p:nvSpPr>
          <p:cNvPr id="74755" name="Text Box 1"/>
          <p:cNvSpPr txBox="1">
            <a:spLocks noChangeArrowheads="1"/>
          </p:cNvSpPr>
          <p:nvPr/>
        </p:nvSpPr>
        <p:spPr bwMode="auto">
          <a:xfrm>
            <a:off x="2124622" y="732032"/>
            <a:ext cx="2573500" cy="368907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74756" name="Rectangle 2"/>
          <p:cNvSpPr txBox="1">
            <a:spLocks noGrp="1" noChangeArrowheads="1"/>
          </p:cNvSpPr>
          <p:nvPr>
            <p:ph type="body"/>
          </p:nvPr>
        </p:nvSpPr>
        <p:spPr>
          <a:xfrm>
            <a:off x="904737" y="4672536"/>
            <a:ext cx="4995824" cy="4409983"/>
          </a:xfrm>
          <a:noFill/>
          <a:ln/>
        </p:spPr>
        <p:txBody>
          <a:bodyPr wrap="none" anchor="ctr"/>
          <a:lstStyle/>
          <a:p>
            <a:r>
              <a:rPr lang="en-US" altLang="zh-CN" dirty="0"/>
              <a:t>barrier ['</a:t>
            </a:r>
            <a:r>
              <a:rPr lang="en-US" altLang="zh-CN" dirty="0" err="1"/>
              <a:t>bæriə</a:t>
            </a:r>
            <a:r>
              <a:rPr lang="en-US" altLang="zh-CN" dirty="0"/>
              <a:t>]</a:t>
            </a:r>
          </a:p>
          <a:p>
            <a:r>
              <a:rPr lang="zh-CN" altLang="en-US" dirty="0"/>
              <a:t>基本翻译</a:t>
            </a:r>
          </a:p>
          <a:p>
            <a:r>
              <a:rPr lang="en-US" altLang="zh-CN" dirty="0"/>
              <a:t>n. </a:t>
            </a:r>
            <a:r>
              <a:rPr lang="zh-CN" altLang="en-US" dirty="0"/>
              <a:t>障碍物，屏障；界线</a:t>
            </a:r>
          </a:p>
          <a:p>
            <a:r>
              <a:rPr lang="en-US" altLang="zh-CN" dirty="0" err="1"/>
              <a:t>vt</a:t>
            </a:r>
            <a:r>
              <a:rPr lang="en-US" altLang="zh-CN" dirty="0"/>
              <a:t>. </a:t>
            </a:r>
            <a:r>
              <a:rPr lang="zh-CN" altLang="en-US" dirty="0"/>
              <a:t>把</a:t>
            </a:r>
            <a:r>
              <a:rPr lang="en-US" altLang="zh-CN" dirty="0"/>
              <a:t>…</a:t>
            </a:r>
            <a:r>
              <a:rPr lang="zh-CN" altLang="en-US" dirty="0"/>
              <a:t>关入栅栏</a:t>
            </a:r>
          </a:p>
          <a:p>
            <a:r>
              <a:rPr lang="zh-CN" altLang="en-US" dirty="0"/>
              <a:t>网络释义</a:t>
            </a:r>
          </a:p>
          <a:p>
            <a:r>
              <a:rPr lang="en-US" altLang="zh-CN" dirty="0"/>
              <a:t>barrier:</a:t>
            </a:r>
            <a:r>
              <a:rPr lang="zh-CN" altLang="en-US" dirty="0"/>
              <a:t>障碍 </a:t>
            </a:r>
            <a:r>
              <a:rPr lang="en-US" altLang="zh-CN" dirty="0"/>
              <a:t>| </a:t>
            </a:r>
            <a:r>
              <a:rPr lang="zh-CN" altLang="en-US" dirty="0"/>
              <a:t>屏障 </a:t>
            </a:r>
            <a:r>
              <a:rPr lang="en-US" altLang="zh-CN" dirty="0"/>
              <a:t>| </a:t>
            </a:r>
            <a:r>
              <a:rPr lang="zh-CN" altLang="en-US" dirty="0"/>
              <a:t>妨碍</a:t>
            </a:r>
          </a:p>
          <a:p>
            <a:endParaRPr lang="zh-CN" altLang="zh-CN" dirty="0"/>
          </a:p>
        </p:txBody>
      </p:sp>
    </p:spTree>
    <p:extLst>
      <p:ext uri="{BB962C8B-B14F-4D97-AF65-F5344CB8AC3E}">
        <p14:creationId xmlns:p14="http://schemas.microsoft.com/office/powerpoint/2010/main" val="4120632380"/>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zh-CN" altLang="en-US" dirty="0"/>
              <a:t>并行计算机没有一个统一的计算模型。不过，人们已经提出了几种有价值的参考模型：</a:t>
            </a:r>
            <a:r>
              <a:rPr lang="en-US" altLang="zh-CN" dirty="0"/>
              <a:t>PRAM</a:t>
            </a:r>
            <a:r>
              <a:rPr lang="zh-CN" altLang="en-US" dirty="0"/>
              <a:t>模型，</a:t>
            </a:r>
            <a:r>
              <a:rPr lang="en-US" altLang="zh-CN" dirty="0"/>
              <a:t>BSP</a:t>
            </a:r>
            <a:r>
              <a:rPr lang="zh-CN" altLang="en-US" dirty="0"/>
              <a:t>模型，</a:t>
            </a:r>
            <a:r>
              <a:rPr lang="en-US" altLang="zh-CN" dirty="0" err="1"/>
              <a:t>LogP</a:t>
            </a:r>
            <a:r>
              <a:rPr lang="zh-CN" altLang="en-US" dirty="0"/>
              <a:t>模型，</a:t>
            </a:r>
            <a:r>
              <a:rPr lang="en-US" altLang="zh-CN" dirty="0"/>
              <a:t>C^3</a:t>
            </a:r>
            <a:r>
              <a:rPr lang="zh-CN" altLang="en-US" dirty="0"/>
              <a:t>模型等。 对于多核计算 主要介绍下 </a:t>
            </a:r>
            <a:r>
              <a:rPr lang="en-US" altLang="zh-CN" dirty="0"/>
              <a:t>pram</a:t>
            </a:r>
            <a:r>
              <a:rPr lang="zh-CN" altLang="en-US" dirty="0"/>
              <a:t>模型 </a:t>
            </a:r>
            <a:br>
              <a:rPr lang="zh-CN" altLang="en-US" dirty="0"/>
            </a:br>
            <a:r>
              <a:rPr lang="zh-CN" altLang="en-US" dirty="0"/>
              <a:t/>
            </a:r>
            <a:br>
              <a:rPr lang="zh-CN" altLang="en-US" dirty="0"/>
            </a:br>
            <a:r>
              <a:rPr lang="en-US" altLang="zh-CN" dirty="0"/>
              <a:t>PRAM</a:t>
            </a:r>
            <a:r>
              <a:rPr lang="zh-CN" altLang="en-US" dirty="0"/>
              <a:t>（</a:t>
            </a:r>
            <a:r>
              <a:rPr lang="en-US" altLang="zh-CN" dirty="0"/>
              <a:t>Parallel Random Access Machine</a:t>
            </a:r>
            <a:r>
              <a:rPr lang="zh-CN" altLang="en-US" dirty="0"/>
              <a:t>）模型是单指令流多数据流（</a:t>
            </a:r>
            <a:r>
              <a:rPr lang="en-US" altLang="zh-CN" dirty="0"/>
              <a:t>SIMD</a:t>
            </a:r>
            <a:r>
              <a:rPr lang="zh-CN" altLang="en-US" dirty="0"/>
              <a:t>）并行机中的一种具有共享存储的模型。它假设有一个无限大容量的共享存储器，并且有多个功能相同的处理器，在任意时刻处理器可以访问共享存储单元。根据是否可以同时读写，它又分为以下三类： </a:t>
            </a:r>
            <a:br>
              <a:rPr lang="zh-CN" altLang="en-US" dirty="0"/>
            </a:br>
            <a:r>
              <a:rPr lang="zh-CN" altLang="en-US" dirty="0"/>
              <a:t>分类 </a:t>
            </a:r>
            <a:br>
              <a:rPr lang="zh-CN" altLang="en-US" dirty="0"/>
            </a:br>
            <a:r>
              <a:rPr lang="en-US" altLang="zh-CN" dirty="0"/>
              <a:t>1PRAM-CRCW</a:t>
            </a:r>
            <a:r>
              <a:rPr lang="zh-CN" altLang="en-US" dirty="0"/>
              <a:t>并发读并发写 </a:t>
            </a:r>
            <a:br>
              <a:rPr lang="zh-CN" altLang="en-US" dirty="0"/>
            </a:br>
            <a:r>
              <a:rPr lang="en-US" altLang="zh-CN" dirty="0"/>
              <a:t>1.1CPRAM-CRCW(Common PRAM-CRCW)</a:t>
            </a:r>
            <a:r>
              <a:rPr lang="zh-CN" altLang="en-US" dirty="0"/>
              <a:t>：仅允许写入相同数据 </a:t>
            </a:r>
            <a:br>
              <a:rPr lang="zh-CN" altLang="en-US" dirty="0"/>
            </a:br>
            <a:r>
              <a:rPr lang="en-US" altLang="zh-CN" dirty="0"/>
              <a:t>1.2PPRAM-CRCW(Priority PRAM-CRCW)</a:t>
            </a:r>
            <a:r>
              <a:rPr lang="zh-CN" altLang="en-US" dirty="0"/>
              <a:t>：仅允许优先级最高的处理器写入 </a:t>
            </a:r>
            <a:br>
              <a:rPr lang="zh-CN" altLang="en-US" dirty="0"/>
            </a:br>
            <a:r>
              <a:rPr lang="en-US" altLang="zh-CN" dirty="0"/>
              <a:t>1.3APRAM-CRCW(Arbitrary PRAM-CRCW)</a:t>
            </a:r>
            <a:r>
              <a:rPr lang="zh-CN" altLang="en-US" dirty="0"/>
              <a:t>：允许任意处理器自由写入 </a:t>
            </a:r>
            <a:br>
              <a:rPr lang="zh-CN" altLang="en-US" dirty="0"/>
            </a:br>
            <a:r>
              <a:rPr lang="en-US" altLang="zh-CN" dirty="0"/>
              <a:t>2.PRAM-CREW</a:t>
            </a:r>
            <a:r>
              <a:rPr lang="zh-CN" altLang="en-US" dirty="0"/>
              <a:t>并发读互斥写 </a:t>
            </a:r>
            <a:br>
              <a:rPr lang="zh-CN" altLang="en-US" dirty="0"/>
            </a:br>
            <a:r>
              <a:rPr lang="en-US" altLang="zh-CN" dirty="0"/>
              <a:t>3.PRAM-EREW</a:t>
            </a:r>
            <a:r>
              <a:rPr lang="zh-CN" altLang="en-US" dirty="0"/>
              <a:t>互斥读互斥写 </a:t>
            </a:r>
            <a:br>
              <a:rPr lang="zh-CN" altLang="en-US" dirty="0"/>
            </a:br>
            <a:r>
              <a:rPr lang="zh-CN" altLang="en-US" dirty="0"/>
              <a:t/>
            </a:r>
            <a:br>
              <a:rPr lang="zh-CN" altLang="en-US" dirty="0"/>
            </a:br>
            <a:r>
              <a:rPr lang="zh-CN" altLang="en-US" dirty="0"/>
              <a:t>计算能力比较 </a:t>
            </a:r>
            <a:br>
              <a:rPr lang="zh-CN" altLang="en-US" dirty="0"/>
            </a:br>
            <a:r>
              <a:rPr lang="en-US" altLang="zh-CN" dirty="0"/>
              <a:t>PRAM-CRCW</a:t>
            </a:r>
            <a:r>
              <a:rPr lang="zh-CN" altLang="en-US" dirty="0"/>
              <a:t>是最强的计算模型，</a:t>
            </a:r>
            <a:r>
              <a:rPr lang="en-US" altLang="zh-CN" dirty="0"/>
              <a:t>PRAM-EREW</a:t>
            </a:r>
            <a:r>
              <a:rPr lang="zh-CN" altLang="en-US" dirty="0"/>
              <a:t>可</a:t>
            </a:r>
            <a:r>
              <a:rPr lang="en-US" altLang="zh-CN" dirty="0" err="1"/>
              <a:t>logp</a:t>
            </a:r>
            <a:r>
              <a:rPr lang="zh-CN" altLang="en-US" dirty="0"/>
              <a:t>倍模拟</a:t>
            </a:r>
            <a:r>
              <a:rPr lang="en-US" altLang="zh-CN" dirty="0"/>
              <a:t>PRAM-CREW</a:t>
            </a:r>
            <a:r>
              <a:rPr lang="zh-CN" altLang="en-US" dirty="0"/>
              <a:t>和</a:t>
            </a:r>
            <a:r>
              <a:rPr lang="en-US" altLang="zh-CN" dirty="0"/>
              <a:t>PRAM-CRCW </a:t>
            </a:r>
            <a:br>
              <a:rPr lang="en-US" altLang="zh-CN" dirty="0"/>
            </a:br>
            <a:r>
              <a:rPr lang="en-US" altLang="zh-CN" dirty="0"/>
              <a:t>PRAM-EREW</a:t>
            </a:r>
            <a:r>
              <a:rPr lang="zh-CN" altLang="en-US" dirty="0"/>
              <a:t>，</a:t>
            </a:r>
            <a:r>
              <a:rPr lang="en-US" altLang="zh-CN" dirty="0"/>
              <a:t>PRAM-CREW</a:t>
            </a:r>
            <a:r>
              <a:rPr lang="zh-CN" altLang="en-US" dirty="0"/>
              <a:t>，</a:t>
            </a:r>
            <a:r>
              <a:rPr lang="en-US" altLang="zh-CN" dirty="0"/>
              <a:t>PRAM-CRCW</a:t>
            </a:r>
            <a:r>
              <a:rPr lang="zh-CN" altLang="en-US" dirty="0"/>
              <a:t>（其中</a:t>
            </a:r>
            <a:r>
              <a:rPr lang="en-US" altLang="zh-CN" dirty="0"/>
              <a:t>C</a:t>
            </a:r>
            <a:r>
              <a:rPr lang="zh-CN" altLang="en-US" dirty="0"/>
              <a:t>代表</a:t>
            </a:r>
            <a:r>
              <a:rPr lang="en-US" altLang="zh-CN" dirty="0" err="1"/>
              <a:t>Cuncurrent</a:t>
            </a:r>
            <a:r>
              <a:rPr lang="zh-CN" altLang="en-US" dirty="0"/>
              <a:t>，意为允许并发操作，</a:t>
            </a:r>
            <a:r>
              <a:rPr lang="en-US" altLang="zh-CN" dirty="0"/>
              <a:t>E-</a:t>
            </a:r>
            <a:r>
              <a:rPr lang="zh-CN" altLang="en-US" dirty="0"/>
              <a:t>代表</a:t>
            </a:r>
            <a:r>
              <a:rPr lang="en-US" altLang="zh-CN" dirty="0"/>
              <a:t>Exclusive</a:t>
            </a:r>
            <a:r>
              <a:rPr lang="zh-CN" altLang="en-US" dirty="0"/>
              <a:t>，意味排斥并发操作）。在</a:t>
            </a:r>
            <a:r>
              <a:rPr lang="en-US" altLang="zh-CN" dirty="0"/>
              <a:t>PRAM</a:t>
            </a:r>
            <a:r>
              <a:rPr lang="zh-CN" altLang="en-US" dirty="0"/>
              <a:t>中有一个同步时钟，所有的操作都是同步进行的。 </a:t>
            </a:r>
            <a:br>
              <a:rPr lang="zh-CN" altLang="en-US" dirty="0"/>
            </a:br>
            <a:r>
              <a:rPr lang="zh-CN" altLang="en-US" dirty="0"/>
              <a:t/>
            </a:r>
            <a:br>
              <a:rPr lang="zh-CN" altLang="en-US" dirty="0"/>
            </a:br>
            <a:r>
              <a:rPr lang="zh-CN" altLang="en-US" dirty="0"/>
              <a:t>缺点与优点 </a:t>
            </a:r>
            <a:br>
              <a:rPr lang="zh-CN" altLang="en-US" dirty="0"/>
            </a:br>
            <a:r>
              <a:rPr lang="zh-CN" altLang="en-US" dirty="0"/>
              <a:t>缺点是不现实，首先容量无限大的存储器是不存在的，而且由于各方面的原因，全局访存通常要比预想的慢。其次，他忽略了通信带宽的影响。 </a:t>
            </a:r>
            <a:br>
              <a:rPr lang="zh-CN" altLang="en-US" dirty="0"/>
            </a:br>
            <a:r>
              <a:rPr lang="zh-CN" altLang="en-US" dirty="0"/>
              <a:t>优点是结构简单，便于进行理论分析。 </a:t>
            </a:r>
            <a:br>
              <a:rPr lang="zh-CN" altLang="en-US" dirty="0"/>
            </a:br>
            <a:r>
              <a:rPr lang="zh-CN" altLang="en-US" dirty="0"/>
              <a:t>变体 </a:t>
            </a:r>
            <a:br>
              <a:rPr lang="zh-CN" altLang="en-US" dirty="0"/>
            </a:br>
            <a:r>
              <a:rPr lang="zh-CN" altLang="en-US" dirty="0"/>
              <a:t>具有局部存储器的</a:t>
            </a:r>
            <a:r>
              <a:rPr lang="en-US" altLang="zh-CN" dirty="0"/>
              <a:t>PRAM</a:t>
            </a:r>
            <a:r>
              <a:rPr lang="zh-CN" altLang="en-US" dirty="0"/>
              <a:t>模型称作</a:t>
            </a:r>
            <a:r>
              <a:rPr lang="en-US" altLang="zh-CN" dirty="0"/>
              <a:t>LPRAM</a:t>
            </a:r>
            <a:r>
              <a:rPr lang="zh-CN" altLang="en-US" dirty="0"/>
              <a:t>模型，具有异步时钟的</a:t>
            </a:r>
            <a:r>
              <a:rPr lang="en-US" altLang="zh-CN" dirty="0"/>
              <a:t>PRAM</a:t>
            </a:r>
            <a:r>
              <a:rPr lang="zh-CN" altLang="en-US" dirty="0"/>
              <a:t>模型称作</a:t>
            </a:r>
            <a:r>
              <a:rPr lang="en-US" altLang="zh-CN" dirty="0"/>
              <a:t>APRAM</a:t>
            </a:r>
            <a:r>
              <a:rPr lang="zh-CN" altLang="en-US" dirty="0"/>
              <a:t>模型。 </a:t>
            </a:r>
            <a:br>
              <a:rPr lang="zh-CN" altLang="en-US" dirty="0"/>
            </a:br>
            <a:r>
              <a:rPr lang="en-US" altLang="zh-CN" dirty="0"/>
              <a:t>APRAM</a:t>
            </a:r>
            <a:r>
              <a:rPr lang="zh-CN" altLang="en-US" dirty="0"/>
              <a:t>模型 </a:t>
            </a:r>
            <a:br>
              <a:rPr lang="zh-CN" altLang="en-US" dirty="0"/>
            </a:br>
            <a:r>
              <a:rPr lang="zh-CN" altLang="en-US" dirty="0"/>
              <a:t>基本定义 </a:t>
            </a:r>
            <a:br>
              <a:rPr lang="zh-CN" altLang="en-US" dirty="0"/>
            </a:br>
            <a:r>
              <a:rPr lang="en-US" altLang="zh-CN" dirty="0"/>
              <a:t>APRAM</a:t>
            </a:r>
            <a:r>
              <a:rPr lang="zh-CN" altLang="en-US" dirty="0"/>
              <a:t>指的是异步的</a:t>
            </a:r>
            <a:r>
              <a:rPr lang="en-US" altLang="zh-CN" dirty="0"/>
              <a:t>PRAM</a:t>
            </a:r>
            <a:r>
              <a:rPr lang="zh-CN" altLang="en-US" dirty="0"/>
              <a:t>模型，</a:t>
            </a:r>
            <a:r>
              <a:rPr lang="en-US" altLang="zh-CN" dirty="0"/>
              <a:t>A</a:t>
            </a:r>
            <a:r>
              <a:rPr lang="zh-CN" altLang="en-US" dirty="0"/>
              <a:t>代表</a:t>
            </a:r>
            <a:r>
              <a:rPr lang="en-US" altLang="zh-CN" dirty="0" err="1"/>
              <a:t>Asynchrinize</a:t>
            </a:r>
            <a:r>
              <a:rPr lang="zh-CN" altLang="en-US" dirty="0"/>
              <a:t>。显然，</a:t>
            </a:r>
            <a:r>
              <a:rPr lang="en-US" altLang="zh-CN" dirty="0"/>
              <a:t>APRAM</a:t>
            </a:r>
            <a:r>
              <a:rPr lang="zh-CN" altLang="en-US" dirty="0"/>
              <a:t>是一种</a:t>
            </a:r>
            <a:r>
              <a:rPr lang="en-US" altLang="zh-CN" dirty="0"/>
              <a:t>MIMD</a:t>
            </a:r>
            <a:r>
              <a:rPr lang="zh-CN" altLang="en-US" dirty="0"/>
              <a:t>模型。在有的文献上，</a:t>
            </a:r>
            <a:r>
              <a:rPr lang="en-US" altLang="zh-CN" dirty="0"/>
              <a:t>APRAM</a:t>
            </a:r>
            <a:r>
              <a:rPr lang="zh-CN" altLang="en-US" dirty="0"/>
              <a:t>也称作</a:t>
            </a:r>
            <a:r>
              <a:rPr lang="en-US" altLang="zh-CN" dirty="0"/>
              <a:t>Phased PRAM</a:t>
            </a:r>
            <a:r>
              <a:rPr lang="zh-CN" altLang="en-US" dirty="0"/>
              <a:t>（分相</a:t>
            </a:r>
            <a:r>
              <a:rPr lang="en-US" altLang="zh-CN" dirty="0"/>
              <a:t>PRAM</a:t>
            </a:r>
            <a:r>
              <a:rPr lang="zh-CN" altLang="en-US" dirty="0"/>
              <a:t>）。 </a:t>
            </a:r>
            <a:br>
              <a:rPr lang="zh-CN" altLang="en-US" dirty="0"/>
            </a:br>
            <a:r>
              <a:rPr lang="zh-CN" altLang="en-US" dirty="0"/>
              <a:t>特点 </a:t>
            </a:r>
            <a:br>
              <a:rPr lang="zh-CN" altLang="en-US" dirty="0"/>
            </a:br>
            <a:r>
              <a:rPr lang="en-US" altLang="zh-CN" dirty="0"/>
              <a:t>APRAM</a:t>
            </a:r>
            <a:r>
              <a:rPr lang="zh-CN" altLang="en-US" dirty="0"/>
              <a:t>最重要的特点是处理器均工作在异步模式下，即处理器有自己的控制器，局部存储器以及局部程序。处理器间的同步问题通过添加同步路障（</a:t>
            </a:r>
            <a:r>
              <a:rPr lang="en-US" altLang="zh-CN" dirty="0"/>
              <a:t>Synchronization Barrier</a:t>
            </a:r>
            <a:r>
              <a:rPr lang="zh-CN" altLang="en-US" dirty="0"/>
              <a:t>）来解决。这样，计算被分割成一些列的相（</a:t>
            </a:r>
            <a:r>
              <a:rPr lang="en-US" altLang="zh-CN" dirty="0"/>
              <a:t>Phase</a:t>
            </a:r>
            <a:r>
              <a:rPr lang="zh-CN" altLang="en-US" dirty="0"/>
              <a:t>），每一相类不允许两个处理器去访问同一存储单元。而局部程序的最后一条指令一定是同步指令。显然，同步路障的时间是由最后一个到达的处理器决定的，也就是说，先执行完局部程序的处理器必须等到执行的最慢的那个处理器来一起完成同步路障。 </a:t>
            </a:r>
            <a:br>
              <a:rPr lang="zh-CN" altLang="en-US" dirty="0"/>
            </a:br>
            <a:r>
              <a:rPr lang="zh-CN" altLang="en-US" dirty="0"/>
              <a:t/>
            </a:r>
            <a:br>
              <a:rPr lang="zh-CN" altLang="en-US" dirty="0"/>
            </a:br>
            <a:r>
              <a:rPr lang="zh-CN" altLang="en-US" dirty="0"/>
              <a:t/>
            </a:r>
            <a:br>
              <a:rPr lang="zh-CN" altLang="en-US" dirty="0"/>
            </a:br>
            <a:r>
              <a:rPr lang="zh-CN" altLang="en-US" dirty="0"/>
              <a:t>详细内容 参考</a:t>
            </a:r>
            <a:r>
              <a:rPr lang="en-US" altLang="zh-CN" dirty="0"/>
              <a:t>《</a:t>
            </a:r>
            <a:r>
              <a:rPr lang="zh-CN" altLang="en-US" dirty="0"/>
              <a:t>并行计算导论</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155</a:t>
            </a:fld>
            <a:endParaRPr lang="en-US" altLang="zh-CN"/>
          </a:p>
        </p:txBody>
      </p:sp>
    </p:spTree>
    <p:extLst>
      <p:ext uri="{BB962C8B-B14F-4D97-AF65-F5344CB8AC3E}">
        <p14:creationId xmlns:p14="http://schemas.microsoft.com/office/powerpoint/2010/main" val="33091423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bookkeeping [['</a:t>
            </a:r>
            <a:r>
              <a:rPr lang="en-US" altLang="zh-CN" dirty="0" err="1"/>
              <a:t>bʊkkiːpɪŋ</a:t>
            </a:r>
            <a:r>
              <a:rPr lang="en-US" altLang="zh-CN" dirty="0"/>
              <a:t>]]</a:t>
            </a:r>
          </a:p>
          <a:p>
            <a:r>
              <a:rPr lang="zh-CN" altLang="en-US" dirty="0"/>
              <a:t>基本翻译</a:t>
            </a:r>
          </a:p>
          <a:p>
            <a:r>
              <a:rPr lang="en-US" altLang="zh-CN" dirty="0"/>
              <a:t>n. </a:t>
            </a:r>
            <a:r>
              <a:rPr lang="zh-CN" altLang="en-US" dirty="0"/>
              <a:t>记帐，簿记</a:t>
            </a:r>
          </a:p>
          <a:p>
            <a:r>
              <a:rPr lang="zh-CN" altLang="en-US" dirty="0"/>
              <a:t>网络释义</a:t>
            </a:r>
          </a:p>
          <a:p>
            <a:r>
              <a:rPr lang="en-US" altLang="zh-CN" dirty="0"/>
              <a:t>bookkeeping:</a:t>
            </a:r>
            <a:r>
              <a:rPr lang="zh-CN" altLang="en-US" dirty="0"/>
              <a:t>簿记 </a:t>
            </a:r>
            <a:r>
              <a:rPr lang="en-US" altLang="zh-CN" dirty="0"/>
              <a:t>| </a:t>
            </a:r>
            <a:r>
              <a:rPr lang="zh-CN" altLang="en-US" dirty="0"/>
              <a:t>记账 </a:t>
            </a:r>
            <a:r>
              <a:rPr lang="en-US" altLang="zh-CN" dirty="0"/>
              <a:t>| </a:t>
            </a:r>
            <a:r>
              <a:rPr lang="zh-CN" altLang="en-US" dirty="0"/>
              <a:t>记帐</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24</a:t>
            </a:fld>
            <a:endParaRPr lang="en-US" altLang="zh-CN"/>
          </a:p>
        </p:txBody>
      </p:sp>
    </p:spTree>
    <p:extLst>
      <p:ext uri="{BB962C8B-B14F-4D97-AF65-F5344CB8AC3E}">
        <p14:creationId xmlns:p14="http://schemas.microsoft.com/office/powerpoint/2010/main" val="15835529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latin typeface="Arial" pitchFamily="34" charset="0"/>
                <a:ea typeface="ＭＳ Ｐゴシック" pitchFamily="34" charset="-128"/>
              </a:rPr>
              <a:t>Like other software features, you can implement PGAS in a library or build it into a language</a:t>
            </a:r>
          </a:p>
          <a:p>
            <a:r>
              <a:rPr lang="en-US" altLang="zh-CN" dirty="0">
                <a:latin typeface="Arial" pitchFamily="34" charset="0"/>
                <a:ea typeface="ＭＳ Ｐゴシック" pitchFamily="34" charset="-128"/>
              </a:rPr>
              <a:t>Co-Array FORTRAN was the PGAS variant of FORTRAN.  Now, PGAS in FORTRAN standard as of 2009</a:t>
            </a:r>
          </a:p>
          <a:p>
            <a:r>
              <a:rPr lang="en-US" altLang="zh-CN" dirty="0"/>
              <a:t>PNNL</a:t>
            </a:r>
          </a:p>
          <a:p>
            <a:r>
              <a:rPr lang="zh-CN" altLang="en-US" dirty="0"/>
              <a:t>网络释义</a:t>
            </a:r>
          </a:p>
          <a:p>
            <a:r>
              <a:rPr lang="en-US" altLang="zh-CN" dirty="0"/>
              <a:t>PNNL:</a:t>
            </a:r>
            <a:r>
              <a:rPr lang="zh-CN" altLang="en-US" dirty="0"/>
              <a:t>西北太平洋国家实验室</a:t>
            </a:r>
            <a:r>
              <a:rPr lang="en-US" altLang="zh-CN" dirty="0"/>
              <a:t>(Pacific Northwest National Laboratory)</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25</a:t>
            </a:fld>
            <a:endParaRPr lang="en-US" altLang="zh-CN"/>
          </a:p>
        </p:txBody>
      </p:sp>
    </p:spTree>
    <p:extLst>
      <p:ext uri="{BB962C8B-B14F-4D97-AF65-F5344CB8AC3E}">
        <p14:creationId xmlns:p14="http://schemas.microsoft.com/office/powerpoint/2010/main" val="40179383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p:cNvSpPr>
          <p:nvPr>
            <p:ph type="sldImg"/>
          </p:nvPr>
        </p:nvSpPr>
        <p:spPr>
          <a:ln/>
        </p:spPr>
      </p:sp>
      <p:sp>
        <p:nvSpPr>
          <p:cNvPr id="40963"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When someone says “memory”, I normally think about hardware memory.  </a:t>
            </a:r>
          </a:p>
          <a:p>
            <a:r>
              <a:rPr lang="en-US" altLang="zh-CN">
                <a:latin typeface="Arial" pitchFamily="34" charset="0"/>
                <a:ea typeface="ＭＳ Ｐゴシック" pitchFamily="34" charset="-128"/>
              </a:rPr>
              <a:t>But, we have had distinct software memories in computer science for some time.  Here is an example from traditional computer science.  </a:t>
            </a:r>
          </a:p>
          <a:p>
            <a:r>
              <a:rPr lang="en-US" altLang="zh-CN">
                <a:latin typeface="Arial" pitchFamily="34" charset="0"/>
                <a:ea typeface="ＭＳ Ｐゴシック" pitchFamily="34" charset="-128"/>
              </a:rPr>
              <a:t>Figure courtesy  http://www.andrew.cmu.edu/course/15-440-sp09/applications/ln/lecture2.html</a:t>
            </a:r>
          </a:p>
        </p:txBody>
      </p:sp>
      <p:sp>
        <p:nvSpPr>
          <p:cNvPr id="40964" name="Slide Number Placeholder 3"/>
          <p:cNvSpPr>
            <a:spLocks noGrp="1"/>
          </p:cNvSpPr>
          <p:nvPr>
            <p:ph type="sldNum" sz="quarter" idx="5"/>
          </p:nvPr>
        </p:nvSpPr>
        <p:spPr>
          <a:noFill/>
        </p:spPr>
        <p:txBody>
          <a:bodyPr/>
          <a:lstStyle/>
          <a:p>
            <a:fld id="{BBFD2138-BEBB-4A66-8C9C-3BC6C97AD7D1}" type="slidenum">
              <a:rPr lang="en-US" altLang="zh-CN"/>
              <a:pPr/>
              <a:t>27</a:t>
            </a:fld>
            <a:endParaRPr lang="en-US" altLang="zh-CN"/>
          </a:p>
        </p:txBody>
      </p:sp>
    </p:spTree>
    <p:extLst>
      <p:ext uri="{BB962C8B-B14F-4D97-AF65-F5344CB8AC3E}">
        <p14:creationId xmlns:p14="http://schemas.microsoft.com/office/powerpoint/2010/main" val="7552900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p:cNvSpPr>
          <p:nvPr>
            <p:ph type="sldImg"/>
          </p:nvPr>
        </p:nvSpPr>
        <p:spPr>
          <a:ln/>
        </p:spPr>
      </p:sp>
      <p:sp>
        <p:nvSpPr>
          <p:cNvPr id="43011"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These are common elements that are all represented in GA library, UPC, FORTRAN 2009 and X10.</a:t>
            </a:r>
          </a:p>
        </p:txBody>
      </p:sp>
      <p:sp>
        <p:nvSpPr>
          <p:cNvPr id="43012" name="Slide Number Placeholder 3"/>
          <p:cNvSpPr>
            <a:spLocks noGrp="1"/>
          </p:cNvSpPr>
          <p:nvPr>
            <p:ph type="sldNum" sz="quarter" idx="5"/>
          </p:nvPr>
        </p:nvSpPr>
        <p:spPr>
          <a:noFill/>
        </p:spPr>
        <p:txBody>
          <a:bodyPr/>
          <a:lstStyle/>
          <a:p>
            <a:fld id="{9151DC43-F0FD-45B5-92ED-1FF823789C56}" type="slidenum">
              <a:rPr lang="en-US" altLang="zh-CN"/>
              <a:pPr/>
              <a:t>28</a:t>
            </a:fld>
            <a:endParaRPr lang="en-US" altLang="zh-CN"/>
          </a:p>
        </p:txBody>
      </p:sp>
    </p:spTree>
    <p:extLst>
      <p:ext uri="{BB962C8B-B14F-4D97-AF65-F5344CB8AC3E}">
        <p14:creationId xmlns:p14="http://schemas.microsoft.com/office/powerpoint/2010/main" val="529683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p:cNvSpPr>
          <p:nvPr>
            <p:ph type="sldImg"/>
          </p:nvPr>
        </p:nvSpPr>
        <p:spPr>
          <a:ln/>
        </p:spPr>
      </p:sp>
      <p:sp>
        <p:nvSpPr>
          <p:cNvPr id="45059"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SPMD execution is common to UPC and FORTRAN</a:t>
            </a:r>
          </a:p>
          <a:p>
            <a:r>
              <a:rPr lang="en-US" altLang="zh-CN">
                <a:latin typeface="Arial" pitchFamily="34" charset="0"/>
                <a:ea typeface="ＭＳ Ｐゴシック" pitchFamily="34" charset="-128"/>
              </a:rPr>
              <a:t>POSIX threading provides support for unstructured threads</a:t>
            </a:r>
          </a:p>
        </p:txBody>
      </p:sp>
      <p:sp>
        <p:nvSpPr>
          <p:cNvPr id="45060" name="Slide Number Placeholder 3"/>
          <p:cNvSpPr>
            <a:spLocks noGrp="1"/>
          </p:cNvSpPr>
          <p:nvPr>
            <p:ph type="sldNum" sz="quarter" idx="5"/>
          </p:nvPr>
        </p:nvSpPr>
        <p:spPr>
          <a:noFill/>
        </p:spPr>
        <p:txBody>
          <a:bodyPr/>
          <a:lstStyle/>
          <a:p>
            <a:fld id="{75D2B792-8CC7-4E61-8EC8-400DAFF33966}" type="slidenum">
              <a:rPr lang="en-US" altLang="zh-CN"/>
              <a:pPr/>
              <a:t>29</a:t>
            </a:fld>
            <a:endParaRPr lang="en-US" altLang="zh-CN"/>
          </a:p>
        </p:txBody>
      </p:sp>
    </p:spTree>
    <p:extLst>
      <p:ext uri="{BB962C8B-B14F-4D97-AF65-F5344CB8AC3E}">
        <p14:creationId xmlns:p14="http://schemas.microsoft.com/office/powerpoint/2010/main" val="39679949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p:cNvSpPr>
            <a:spLocks noGrp="1" noRot="1" noChangeAspect="1"/>
          </p:cNvSpPr>
          <p:nvPr>
            <p:ph type="sldImg"/>
          </p:nvPr>
        </p:nvSpPr>
        <p:spPr>
          <a:ln/>
        </p:spPr>
      </p:sp>
      <p:sp>
        <p:nvSpPr>
          <p:cNvPr id="47107"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Programmer is aware of this nonlocal access!</a:t>
            </a:r>
          </a:p>
          <a:p>
            <a:endParaRPr lang="en-US" altLang="zh-CN" dirty="0">
              <a:latin typeface="Arial" pitchFamily="34" charset="0"/>
              <a:ea typeface="ＭＳ Ｐゴシック" pitchFamily="34" charset="-128"/>
            </a:endParaRPr>
          </a:p>
          <a:p>
            <a:r>
              <a:rPr lang="en-US" altLang="zh-CN" dirty="0">
                <a:latin typeface="Arial" pitchFamily="34" charset="0"/>
                <a:ea typeface="ＭＳ Ｐゴシック" pitchFamily="34" charset="-128"/>
              </a:rPr>
              <a:t>affinity [[</a:t>
            </a:r>
            <a:r>
              <a:rPr lang="en-US" altLang="zh-CN" dirty="0" err="1">
                <a:latin typeface="Arial" pitchFamily="34" charset="0"/>
                <a:ea typeface="ＭＳ Ｐゴシック" pitchFamily="34" charset="-128"/>
              </a:rPr>
              <a:t>ə'fɪnɪtɪ</a:t>
            </a:r>
            <a:r>
              <a:rPr lang="en-US" altLang="zh-CN" dirty="0">
                <a:latin typeface="Arial" pitchFamily="34" charset="0"/>
                <a:ea typeface="ＭＳ Ｐゴシック" pitchFamily="34" charset="-128"/>
              </a:rPr>
              <a:t>]]</a:t>
            </a:r>
          </a:p>
          <a:p>
            <a:r>
              <a:rPr lang="zh-CN" altLang="en-US" dirty="0">
                <a:latin typeface="Arial" pitchFamily="34" charset="0"/>
                <a:ea typeface="ＭＳ Ｐゴシック" pitchFamily="34" charset="-128"/>
              </a:rPr>
              <a:t>基本翻译</a:t>
            </a:r>
          </a:p>
          <a:p>
            <a:r>
              <a:rPr lang="en-US" altLang="zh-CN" dirty="0">
                <a:latin typeface="Arial" pitchFamily="34" charset="0"/>
                <a:ea typeface="ＭＳ Ｐゴシック" pitchFamily="34" charset="-128"/>
              </a:rPr>
              <a:t>n. </a:t>
            </a:r>
            <a:r>
              <a:rPr lang="zh-CN" altLang="en-US" dirty="0">
                <a:latin typeface="Arial" pitchFamily="34" charset="0"/>
                <a:ea typeface="ＭＳ Ｐゴシック" pitchFamily="34" charset="-128"/>
              </a:rPr>
              <a:t>密切关系；吸引力；姻亲关系；类同</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affinity:</a:t>
            </a:r>
            <a:r>
              <a:rPr lang="zh-CN" altLang="en-US" dirty="0">
                <a:latin typeface="Arial" pitchFamily="34" charset="0"/>
                <a:ea typeface="ＭＳ Ｐゴシック" pitchFamily="34" charset="-128"/>
              </a:rPr>
              <a:t>亲和力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姻亲关系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亲合力</a:t>
            </a:r>
          </a:p>
          <a:p>
            <a:endParaRPr lang="en-US" altLang="zh-CN" dirty="0">
              <a:latin typeface="Arial" pitchFamily="34" charset="0"/>
              <a:ea typeface="ＭＳ Ｐゴシック" pitchFamily="34" charset="-128"/>
            </a:endParaRPr>
          </a:p>
        </p:txBody>
      </p:sp>
      <p:sp>
        <p:nvSpPr>
          <p:cNvPr id="47108" name="Slide Number Placeholder 3"/>
          <p:cNvSpPr>
            <a:spLocks noGrp="1"/>
          </p:cNvSpPr>
          <p:nvPr>
            <p:ph type="sldNum" sz="quarter" idx="5"/>
          </p:nvPr>
        </p:nvSpPr>
        <p:spPr>
          <a:noFill/>
        </p:spPr>
        <p:txBody>
          <a:bodyPr/>
          <a:lstStyle/>
          <a:p>
            <a:fld id="{F37B2364-3D49-4E1E-BB95-72A4E8BE8BA1}" type="slidenum">
              <a:rPr lang="en-US" altLang="zh-CN"/>
              <a:pPr/>
              <a:t>30</a:t>
            </a:fld>
            <a:endParaRPr lang="en-US" altLang="zh-CN"/>
          </a:p>
        </p:txBody>
      </p:sp>
    </p:spTree>
    <p:extLst>
      <p:ext uri="{BB962C8B-B14F-4D97-AF65-F5344CB8AC3E}">
        <p14:creationId xmlns:p14="http://schemas.microsoft.com/office/powerpoint/2010/main" val="9935884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The fundamental goal of X10 is to enable scalable, high performance, high-productivity transformational programming for high-end computers—for traditional numerical computation workloads (such as weather simulation, molecular dynamics, particle transport problems </a:t>
            </a:r>
            <a:r>
              <a:rPr lang="en-US" altLang="zh-CN" dirty="0" err="1"/>
              <a:t>etc</a:t>
            </a:r>
            <a:r>
              <a:rPr lang="en-US" altLang="zh-CN" dirty="0"/>
              <a:t>) as well as commercial server workloads, such as big data analytics.</a:t>
            </a:r>
          </a:p>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33</a:t>
            </a:fld>
            <a:endParaRPr lang="en-US" altLang="zh-CN"/>
          </a:p>
        </p:txBody>
      </p:sp>
    </p:spTree>
    <p:extLst>
      <p:ext uri="{BB962C8B-B14F-4D97-AF65-F5344CB8AC3E}">
        <p14:creationId xmlns:p14="http://schemas.microsoft.com/office/powerpoint/2010/main" val="7942480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X10 is the first of the second generation of PGAS languages. It is a modern </a:t>
            </a:r>
            <a:r>
              <a:rPr lang="en-US" altLang="zh-CN" dirty="0" err="1"/>
              <a:t>objectoriented</a:t>
            </a:r>
            <a:r>
              <a:rPr lang="en-US" altLang="zh-CN" dirty="0"/>
              <a:t> programming language that introduces new constructs that significantly simplify scale out programming. The fundamental goal of X10 is to enable scalable, </a:t>
            </a:r>
            <a:r>
              <a:rPr lang="en-US" altLang="zh-CN" dirty="0" err="1"/>
              <a:t>highperformance</a:t>
            </a:r>
            <a:r>
              <a:rPr lang="en-US" altLang="zh-CN" dirty="0"/>
              <a:t>, high-productivity transformational programming for high-end computers—for traditional numerical computation workloads (such as weather simulation, molecular dynamics, particle transport problems </a:t>
            </a:r>
            <a:r>
              <a:rPr lang="en-US" altLang="zh-CN" dirty="0" err="1"/>
              <a:t>etc</a:t>
            </a:r>
            <a:r>
              <a:rPr lang="en-US" altLang="zh-CN" dirty="0"/>
              <a:t>) as well as commercial server workloads, such as big data analytics.</a:t>
            </a:r>
          </a:p>
          <a:p>
            <a:r>
              <a:rPr lang="en-US" altLang="zh-CN" dirty="0"/>
              <a:t>X10</a:t>
            </a:r>
            <a:r>
              <a:rPr lang="zh-CN" altLang="en-US" dirty="0"/>
              <a:t>是第二代</a:t>
            </a:r>
            <a:r>
              <a:rPr lang="en-US" altLang="zh-CN" dirty="0"/>
              <a:t>PGAS</a:t>
            </a:r>
            <a:r>
              <a:rPr lang="zh-CN" altLang="en-US" dirty="0"/>
              <a:t>语言的第一代。它是一种现代的面向对象的编程语言，它引入了可显着简化横向扩展编程的新结构。 </a:t>
            </a:r>
            <a:r>
              <a:rPr lang="en-US" altLang="zh-CN" dirty="0"/>
              <a:t>X10</a:t>
            </a:r>
            <a:r>
              <a:rPr lang="zh-CN" altLang="en-US" dirty="0"/>
              <a:t>的基本目标是为高端计算机实现可扩展的，高性能，高生产率的转换编程</a:t>
            </a:r>
            <a:r>
              <a:rPr lang="en-US" altLang="zh-CN" dirty="0"/>
              <a:t>-</a:t>
            </a:r>
            <a:r>
              <a:rPr lang="zh-CN" altLang="en-US" dirty="0"/>
              <a:t>适用于传统的数值计算工作负载（例如天气模拟，分子动力学，粒子传输问题等）以及商业服务器工作负载，例如作为大数据分析。</a:t>
            </a:r>
            <a:endParaRPr lang="en-US" altLang="zh-CN" dirty="0"/>
          </a:p>
          <a:p>
            <a:r>
              <a:rPr lang="en-US" altLang="zh-CN" dirty="0"/>
              <a:t>X10 is based on state-of-the-art object-oriented programming ideas primarily to take advantage of their proven flexibility and ease-of-use for a wide spectrum of programming problems. </a:t>
            </a:r>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34</a:t>
            </a:fld>
            <a:endParaRPr lang="en-US" altLang="zh-CN"/>
          </a:p>
        </p:txBody>
      </p:sp>
    </p:spTree>
    <p:extLst>
      <p:ext uri="{BB962C8B-B14F-4D97-AF65-F5344CB8AC3E}">
        <p14:creationId xmlns:p14="http://schemas.microsoft.com/office/powerpoint/2010/main" val="3938748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p:spPr>
        <p:txBody>
          <a:bodyPr/>
          <a:lstStyle/>
          <a:p>
            <a:fld id="{23B81881-D537-4576-9057-7EF26F385836}" type="slidenum">
              <a:rPr lang="en-US" altLang="zh-CN"/>
              <a:pPr/>
              <a:t>3</a:t>
            </a:fld>
            <a:endParaRPr lang="en-US" altLang="zh-CN"/>
          </a:p>
        </p:txBody>
      </p:sp>
      <p:sp>
        <p:nvSpPr>
          <p:cNvPr id="29699" name="Rectangle 7"/>
          <p:cNvSpPr txBox="1">
            <a:spLocks noGrp="1" noChangeArrowheads="1"/>
          </p:cNvSpPr>
          <p:nvPr/>
        </p:nvSpPr>
        <p:spPr bwMode="auto">
          <a:xfrm>
            <a:off x="3858520" y="9332277"/>
            <a:ext cx="2950269" cy="491173"/>
          </a:xfrm>
          <a:prstGeom prst="rect">
            <a:avLst/>
          </a:prstGeom>
          <a:noFill/>
          <a:ln w="9525">
            <a:noFill/>
            <a:miter lim="800000"/>
            <a:headEnd/>
            <a:tailEnd/>
          </a:ln>
        </p:spPr>
        <p:txBody>
          <a:bodyPr lIns="92920" tIns="46460" rIns="92920" bIns="46460" anchor="b"/>
          <a:lstStyle/>
          <a:p>
            <a:pPr algn="r" defTabSz="930275" eaLnBrk="0" hangingPunct="0"/>
            <a:fld id="{4232232F-E093-42DC-BDBD-2B6BB87AAFD9}" type="slidenum">
              <a:rPr lang="en-US" altLang="zh-CN" sz="1200">
                <a:solidFill>
                  <a:schemeClr val="tx1"/>
                </a:solidFill>
              </a:rPr>
              <a:pPr algn="r" defTabSz="930275" eaLnBrk="0" hangingPunct="0"/>
              <a:t>3</a:t>
            </a:fld>
            <a:endParaRPr lang="en-US" altLang="zh-CN" sz="1200">
              <a:solidFill>
                <a:schemeClr val="tx1"/>
              </a:solidFill>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08251" y="4666139"/>
            <a:ext cx="4992287" cy="4420553"/>
          </a:xfrm>
          <a:noFill/>
          <a:ln/>
        </p:spPr>
        <p:txBody>
          <a:bodyPr lIns="92920" tIns="46460" rIns="92920" bIns="46460"/>
          <a:lstStyle/>
          <a:p>
            <a:pPr eaLnBrk="1" hangingPunct="1"/>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2285354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X10 takes advantage of several years of research (e.g., in the context of the Java Grande forum, ) on how to adapt such languages to the context of high-performance numerical computing. Thus X10 provides support for user-defined struct types (such as Int, Float, Complex </a:t>
            </a:r>
            <a:r>
              <a:rPr lang="en-US" altLang="zh-CN" dirty="0" err="1"/>
              <a:t>etc</a:t>
            </a:r>
            <a:r>
              <a:rPr lang="en-US" altLang="zh-CN" dirty="0"/>
              <a:t>) and function literals, supports a very flexible form of multi-dimensional arrays (based on ideas in ZPL) and supports IEEE-standard floating point arithmetic. Some capabilities for overloading operator are also provided.</a:t>
            </a:r>
          </a:p>
          <a:p>
            <a:r>
              <a:rPr lang="en-US" altLang="zh-CN" dirty="0"/>
              <a:t>X10</a:t>
            </a:r>
            <a:r>
              <a:rPr lang="zh-CN" altLang="en-US" dirty="0"/>
              <a:t>基于最新的面向对象编程思想，主要是利用其经过验证的灵活性和易用性来解决各种编程问题。 </a:t>
            </a:r>
            <a:r>
              <a:rPr lang="en-US" altLang="zh-CN" dirty="0"/>
              <a:t>X10</a:t>
            </a:r>
            <a:r>
              <a:rPr lang="zh-CN" altLang="en-US" dirty="0"/>
              <a:t>利用了数年的研究优势（例如，在</a:t>
            </a:r>
            <a:r>
              <a:rPr lang="en-US" altLang="zh-CN" dirty="0"/>
              <a:t>Java Grande</a:t>
            </a:r>
            <a:r>
              <a:rPr lang="zh-CN" altLang="en-US" dirty="0"/>
              <a:t>论坛中），研究如何使此类语言适应高性能数值计算的环境。因此，</a:t>
            </a:r>
            <a:r>
              <a:rPr lang="en-US" altLang="zh-CN" dirty="0"/>
              <a:t>X10</a:t>
            </a:r>
            <a:r>
              <a:rPr lang="zh-CN" altLang="en-US" dirty="0"/>
              <a:t>支持用户定义的结构类型（例如</a:t>
            </a:r>
            <a:r>
              <a:rPr lang="en-US" altLang="zh-CN" dirty="0"/>
              <a:t>Int</a:t>
            </a:r>
            <a:r>
              <a:rPr lang="zh-CN" altLang="en-US" dirty="0"/>
              <a:t>，</a:t>
            </a:r>
            <a:r>
              <a:rPr lang="en-US" altLang="zh-CN" dirty="0"/>
              <a:t>Float</a:t>
            </a:r>
            <a:r>
              <a:rPr lang="zh-CN" altLang="en-US" dirty="0"/>
              <a:t>，</a:t>
            </a:r>
            <a:r>
              <a:rPr lang="en-US" altLang="zh-CN" dirty="0"/>
              <a:t>Complex</a:t>
            </a:r>
            <a:r>
              <a:rPr lang="zh-CN" altLang="en-US" dirty="0"/>
              <a:t>等）和函数文字，并支持非常灵活的多维数组形式（基于</a:t>
            </a:r>
            <a:r>
              <a:rPr lang="en-US" altLang="zh-CN" dirty="0"/>
              <a:t>ZPL</a:t>
            </a:r>
            <a:r>
              <a:rPr lang="zh-CN" altLang="en-US" dirty="0"/>
              <a:t>中的思想），并支持</a:t>
            </a:r>
            <a:r>
              <a:rPr lang="en-US" altLang="zh-CN" dirty="0"/>
              <a:t>IEEE</a:t>
            </a:r>
            <a:r>
              <a:rPr lang="zh-CN" altLang="en-US" dirty="0"/>
              <a:t>标准浮点算法。还提供了一些用于重载运算符的功能。</a:t>
            </a:r>
            <a:endParaRPr lang="en-US" altLang="zh-CN"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35</a:t>
            </a:fld>
            <a:endParaRPr lang="en-US" altLang="zh-CN"/>
          </a:p>
        </p:txBody>
      </p:sp>
    </p:spTree>
    <p:extLst>
      <p:ext uri="{BB962C8B-B14F-4D97-AF65-F5344CB8AC3E}">
        <p14:creationId xmlns:p14="http://schemas.microsoft.com/office/powerpoint/2010/main" val="13475449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X10 introduces a flexible treatment of concurrency, distribution and locality, within an integrated type system. X10 extends the PGAS model with asynchrony (yielding the APGAS programming model). X10 introduces places as an abstraction for a computational context with a locally synchronous view of shared memory. An X10 computation runs over a large collection of places. Each place hosts some data and runs one or more activities. Activities can be dynamically created. Activities are lightweight threads of execution. An activity may synchronously (and atomically) use one or more memory locations in the place in which it resides, leveraging current symmetric multiprocessor (SMP) technology. </a:t>
            </a:r>
          </a:p>
          <a:p>
            <a:r>
              <a:rPr lang="en-US" altLang="zh-CN" dirty="0"/>
              <a:t>X10</a:t>
            </a:r>
            <a:r>
              <a:rPr lang="zh-CN" altLang="en-US" dirty="0"/>
              <a:t>在集成类型系统中引入了对并发，分布和位置的灵活处理。 </a:t>
            </a:r>
            <a:r>
              <a:rPr lang="en-US" altLang="zh-CN" dirty="0"/>
              <a:t>X10</a:t>
            </a:r>
            <a:r>
              <a:rPr lang="zh-CN" altLang="en-US" dirty="0"/>
              <a:t>通过异步扩展了</a:t>
            </a:r>
            <a:r>
              <a:rPr lang="en-US" altLang="zh-CN" dirty="0"/>
              <a:t>PGAS</a:t>
            </a:r>
            <a:r>
              <a:rPr lang="zh-CN" altLang="en-US" dirty="0"/>
              <a:t>模型（产生了</a:t>
            </a:r>
            <a:r>
              <a:rPr lang="en-US" altLang="zh-CN" dirty="0"/>
              <a:t>APGAS</a:t>
            </a:r>
            <a:r>
              <a:rPr lang="zh-CN" altLang="en-US" dirty="0"/>
              <a:t>编程模型）。 </a:t>
            </a:r>
            <a:r>
              <a:rPr lang="en-US" altLang="zh-CN" dirty="0"/>
              <a:t>X10</a:t>
            </a:r>
            <a:r>
              <a:rPr lang="zh-CN" altLang="en-US" dirty="0"/>
              <a:t>通过共享内存的本地同步视图将场所作为计算上下文的抽象引入。 </a:t>
            </a:r>
            <a:r>
              <a:rPr lang="en-US" altLang="zh-CN" dirty="0"/>
              <a:t>X10</a:t>
            </a:r>
            <a:r>
              <a:rPr lang="zh-CN" altLang="en-US" dirty="0"/>
              <a:t>计算运行在大量地点上。每个地方都承载一些数据并运行一个或多个活动。活动可以动态创建。活动是执行的轻量级线程。活动可以利用当前对称多处理器（</a:t>
            </a:r>
            <a:r>
              <a:rPr lang="en-US" altLang="zh-CN" dirty="0"/>
              <a:t>SMP</a:t>
            </a:r>
            <a:r>
              <a:rPr lang="zh-CN" altLang="en-US" dirty="0"/>
              <a:t>）技术同步（原子地）使用其驻留的位置中的一个或多个内存位置。</a:t>
            </a:r>
            <a:endParaRPr lang="en-US" altLang="zh-CN"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36</a:t>
            </a:fld>
            <a:endParaRPr lang="en-US" altLang="zh-CN"/>
          </a:p>
        </p:txBody>
      </p:sp>
    </p:spTree>
    <p:extLst>
      <p:ext uri="{BB962C8B-B14F-4D97-AF65-F5344CB8AC3E}">
        <p14:creationId xmlns:p14="http://schemas.microsoft.com/office/powerpoint/2010/main" val="27852696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A distributed termination construct finish enables code to execute after all activities in the given statement have terminated, thus ensuring that all their side-effects have already taken place. An activity may shift to another place to execute a statement block. X10 provides weaker ordering guarantees for inter-place data access, enabling applications to scale. Multiple memory locations in multiple places cannot be accessed atomically. Immutable data needs no consistency management and may be freely copied by the implementation between places. One or more clocks may be used to order activities running in multiple places. </a:t>
            </a:r>
            <a:r>
              <a:rPr lang="en-US" altLang="zh-CN" dirty="0" err="1"/>
              <a:t>DistArrays</a:t>
            </a:r>
            <a:r>
              <a:rPr lang="en-US" altLang="zh-CN" dirty="0"/>
              <a:t>, distributed arrays, may be distributed across multiple places and support parallel collective operations. A novel exception flow model ensures that exceptions thrown by asynchronous activities can be caught at a suitable parent activity. Asynchronous initialization of variables is supported. Linking with native code is supported.</a:t>
            </a:r>
          </a:p>
          <a:p>
            <a:r>
              <a:rPr lang="zh-CN" altLang="en-US" dirty="0"/>
              <a:t>分布式终止构造完成使代码能够在给定语句中的所有活动终止之后执行，从而确保所有副作用已经发生。活动可能会转移到另一个地方来执行语句块。 </a:t>
            </a:r>
            <a:r>
              <a:rPr lang="en-US" altLang="zh-CN" dirty="0"/>
              <a:t>X10</a:t>
            </a:r>
            <a:r>
              <a:rPr lang="zh-CN" altLang="en-US" dirty="0"/>
              <a:t>为场所间数据访问提供了较弱的订购保证，从而使应用程序可以扩展。无法自动访问多个位置的多个内存位置。不变的数据不需要一致性管理，并且可以通过实现在场所之间自由复制。一个或多个时钟可用于订购在多个地方运行的活动。 </a:t>
            </a:r>
            <a:r>
              <a:rPr lang="en-US" altLang="zh-CN" dirty="0" err="1"/>
              <a:t>DistArrays</a:t>
            </a:r>
            <a:r>
              <a:rPr lang="zh-CN" altLang="en-US" dirty="0"/>
              <a:t>是分布式数组，可以分布在多个地方并支持并行的集合操作。新颖的异常流模型可确保异步活动引发的异常可以在适当的父活动中捕获。支持变量的异步初始化。支持与本机代码的链接。</a:t>
            </a:r>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37</a:t>
            </a:fld>
            <a:endParaRPr lang="en-US" altLang="zh-CN"/>
          </a:p>
        </p:txBody>
      </p:sp>
    </p:spTree>
    <p:extLst>
      <p:ext uri="{BB962C8B-B14F-4D97-AF65-F5344CB8AC3E}">
        <p14:creationId xmlns:p14="http://schemas.microsoft.com/office/powerpoint/2010/main" val="27099069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1202" name="Rectangle 11"/>
          <p:cNvSpPr>
            <a:spLocks noGrp="1" noChangeArrowheads="1"/>
          </p:cNvSpPr>
          <p:nvPr>
            <p:ph type="sldNum" sz="quarter" idx="5"/>
          </p:nvPr>
        </p:nvSpPr>
        <p:spPr>
          <a:noFill/>
        </p:spPr>
        <p:txBody>
          <a:bodyPr/>
          <a:lstStyle/>
          <a:p>
            <a:fld id="{CF0E3645-4D60-410E-B550-7DF046397E70}" type="slidenum">
              <a:rPr lang="en-US" altLang="zh-CN"/>
              <a:pPr/>
              <a:t>38</a:t>
            </a:fld>
            <a:endParaRPr lang="en-US" altLang="zh-CN"/>
          </a:p>
        </p:txBody>
      </p:sp>
      <p:sp>
        <p:nvSpPr>
          <p:cNvPr id="51203" name="Text Box 1"/>
          <p:cNvSpPr txBox="1">
            <a:spLocks noChangeArrowheads="1"/>
          </p:cNvSpPr>
          <p:nvPr/>
        </p:nvSpPr>
        <p:spPr bwMode="auto">
          <a:xfrm>
            <a:off x="2123885" y="731713"/>
            <a:ext cx="2574920" cy="3688840"/>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51204" name="Text Box 2"/>
          <p:cNvSpPr txBox="1">
            <a:spLocks noGrp="1" noChangeArrowheads="1"/>
          </p:cNvSpPr>
          <p:nvPr>
            <p:ph type="body"/>
          </p:nvPr>
        </p:nvSpPr>
        <p:spPr>
          <a:xfrm>
            <a:off x="905161" y="4672868"/>
            <a:ext cx="4995377" cy="4410460"/>
          </a:xfrm>
          <a:noFill/>
          <a:ln/>
        </p:spPr>
        <p:txBody>
          <a:bodyPr wrap="none" anchor="ctr"/>
          <a:lstStyle/>
          <a:p>
            <a:r>
              <a:rPr lang="en-US" altLang="zh-CN" dirty="0">
                <a:latin typeface="Arial" pitchFamily="34" charset="0"/>
                <a:ea typeface="ＭＳ Ｐゴシック" pitchFamily="34" charset="-128"/>
              </a:rPr>
              <a:t>opposed to</a:t>
            </a:r>
          </a:p>
          <a:p>
            <a:r>
              <a:rPr lang="zh-CN" altLang="en-US" dirty="0">
                <a:latin typeface="Arial" pitchFamily="34" charset="0"/>
                <a:ea typeface="ＭＳ Ｐゴシック" pitchFamily="34" charset="-128"/>
              </a:rPr>
              <a:t>基本翻译</a:t>
            </a:r>
          </a:p>
          <a:p>
            <a:r>
              <a:rPr lang="zh-CN" altLang="en-US" dirty="0">
                <a:latin typeface="Arial" pitchFamily="34" charset="0"/>
                <a:ea typeface="ＭＳ Ｐゴシック" pitchFamily="34" charset="-128"/>
              </a:rPr>
              <a:t>反对；反对</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的</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opposed to:</a:t>
            </a:r>
            <a:r>
              <a:rPr lang="zh-CN" altLang="en-US" dirty="0">
                <a:latin typeface="Arial" pitchFamily="34" charset="0"/>
                <a:ea typeface="ＭＳ Ｐゴシック" pitchFamily="34" charset="-128"/>
              </a:rPr>
              <a:t>反对</a:t>
            </a:r>
            <a:endParaRPr lang="en-US" altLang="zh-CN" dirty="0">
              <a:latin typeface="Arial" pitchFamily="34" charset="0"/>
              <a:ea typeface="ＭＳ Ｐゴシック" pitchFamily="34" charset="-128"/>
            </a:endParaRPr>
          </a:p>
          <a:p>
            <a:endParaRPr lang="en-US" altLang="zh-CN" dirty="0">
              <a:latin typeface="Arial" pitchFamily="34" charset="0"/>
              <a:ea typeface="ＭＳ Ｐゴシック" pitchFamily="34" charset="-128"/>
            </a:endParaRPr>
          </a:p>
          <a:p>
            <a:r>
              <a:rPr lang="en-US" altLang="zh-CN" dirty="0">
                <a:latin typeface="Arial" pitchFamily="34" charset="0"/>
                <a:ea typeface="ＭＳ Ｐゴシック" pitchFamily="34" charset="-128"/>
              </a:rPr>
              <a:t>entirely [[</a:t>
            </a:r>
            <a:r>
              <a:rPr lang="en-US" altLang="zh-CN" dirty="0" err="1">
                <a:latin typeface="Arial" pitchFamily="34" charset="0"/>
                <a:ea typeface="ＭＳ Ｐゴシック" pitchFamily="34" charset="-128"/>
              </a:rPr>
              <a:t>ɪn'taɪəlɪ</a:t>
            </a:r>
            <a:r>
              <a:rPr lang="en-US" altLang="zh-CN" dirty="0">
                <a:latin typeface="Arial" pitchFamily="34" charset="0"/>
                <a:ea typeface="ＭＳ Ｐゴシック" pitchFamily="34" charset="-128"/>
              </a:rPr>
              <a:t>; en-]]</a:t>
            </a:r>
          </a:p>
          <a:p>
            <a:r>
              <a:rPr lang="zh-CN" altLang="en-US" dirty="0">
                <a:latin typeface="Arial" pitchFamily="34" charset="0"/>
                <a:ea typeface="ＭＳ Ｐゴシック" pitchFamily="34" charset="-128"/>
              </a:rPr>
              <a:t>基本翻译</a:t>
            </a:r>
          </a:p>
          <a:p>
            <a:r>
              <a:rPr lang="en-US" altLang="zh-CN" dirty="0">
                <a:latin typeface="Arial" pitchFamily="34" charset="0"/>
                <a:ea typeface="ＭＳ Ｐゴシック" pitchFamily="34" charset="-128"/>
              </a:rPr>
              <a:t>adv. </a:t>
            </a:r>
            <a:r>
              <a:rPr lang="zh-CN" altLang="en-US" dirty="0">
                <a:latin typeface="Arial" pitchFamily="34" charset="0"/>
                <a:ea typeface="ＭＳ Ｐゴシック" pitchFamily="34" charset="-128"/>
              </a:rPr>
              <a:t>完全地，彻底地</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entirely:</a:t>
            </a:r>
            <a:r>
              <a:rPr lang="zh-CN" altLang="en-US" dirty="0">
                <a:latin typeface="Arial" pitchFamily="34" charset="0"/>
                <a:ea typeface="ＭＳ Ｐゴシック" pitchFamily="34" charset="-128"/>
              </a:rPr>
              <a:t>完全地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全然地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全部</a:t>
            </a:r>
          </a:p>
          <a:p>
            <a:endParaRPr lang="zh-CN" altLang="en-US" dirty="0">
              <a:latin typeface="Arial" pitchFamily="34" charset="0"/>
              <a:ea typeface="ＭＳ Ｐゴシック" pitchFamily="34" charset="-128"/>
            </a:endParaRPr>
          </a:p>
        </p:txBody>
      </p:sp>
    </p:spTree>
    <p:extLst>
      <p:ext uri="{BB962C8B-B14F-4D97-AF65-F5344CB8AC3E}">
        <p14:creationId xmlns:p14="http://schemas.microsoft.com/office/powerpoint/2010/main" val="15308670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2226" name="Rectangle 11"/>
          <p:cNvSpPr>
            <a:spLocks noGrp="1" noChangeArrowheads="1"/>
          </p:cNvSpPr>
          <p:nvPr>
            <p:ph type="sldNum" sz="quarter"/>
          </p:nvPr>
        </p:nvSpPr>
        <p:spPr>
          <a:noFill/>
        </p:spPr>
        <p:txBody>
          <a:bodyPr/>
          <a:lstStyle/>
          <a:p>
            <a:fld id="{C4421C82-809E-47E4-95E1-EFF46C619F46}" type="slidenum">
              <a:rPr lang="en-US" altLang="zh-CN"/>
              <a:pPr/>
              <a:t>39</a:t>
            </a:fld>
            <a:endParaRPr lang="en-US" altLang="zh-CN"/>
          </a:p>
        </p:txBody>
      </p:sp>
      <p:sp>
        <p:nvSpPr>
          <p:cNvPr id="52227" name="Text Box 1"/>
          <p:cNvSpPr txBox="1">
            <a:spLocks noChangeArrowheads="1"/>
          </p:cNvSpPr>
          <p:nvPr/>
        </p:nvSpPr>
        <p:spPr bwMode="auto">
          <a:xfrm>
            <a:off x="923344" y="1001258"/>
            <a:ext cx="3522429" cy="505523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2228" name="Rectangle 2"/>
          <p:cNvSpPr txBox="1">
            <a:spLocks noGrp="1" noChangeArrowheads="1"/>
          </p:cNvSpPr>
          <p:nvPr>
            <p:ph type="body"/>
          </p:nvPr>
        </p:nvSpPr>
        <p:spPr>
          <a:xfrm>
            <a:off x="904737" y="4672536"/>
            <a:ext cx="4995824" cy="4539034"/>
          </a:xfrm>
          <a:noFill/>
          <a:ln/>
        </p:spPr>
        <p:txBody>
          <a:bodyPr wrap="none" anchor="ctr"/>
          <a:lstStyle/>
          <a:p>
            <a:endParaRPr lang="zh-CN" altLang="zh-CN"/>
          </a:p>
        </p:txBody>
      </p:sp>
    </p:spTree>
    <p:extLst>
      <p:ext uri="{BB962C8B-B14F-4D97-AF65-F5344CB8AC3E}">
        <p14:creationId xmlns:p14="http://schemas.microsoft.com/office/powerpoint/2010/main" val="28705037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1"/>
          <p:cNvSpPr>
            <a:spLocks noGrp="1" noChangeArrowheads="1"/>
          </p:cNvSpPr>
          <p:nvPr>
            <p:ph type="sldNum" sz="quarter"/>
          </p:nvPr>
        </p:nvSpPr>
        <p:spPr>
          <a:noFill/>
        </p:spPr>
        <p:txBody>
          <a:bodyPr/>
          <a:lstStyle/>
          <a:p>
            <a:fld id="{D0757548-3892-4C28-AAF1-BED9DCB0EBC3}" type="slidenum">
              <a:rPr lang="en-US" altLang="zh-CN"/>
              <a:pPr/>
              <a:t>40</a:t>
            </a:fld>
            <a:endParaRPr lang="en-US" altLang="zh-CN"/>
          </a:p>
        </p:txBody>
      </p:sp>
      <p:sp>
        <p:nvSpPr>
          <p:cNvPr id="53251"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3252"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12753640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1"/>
          <p:cNvSpPr>
            <a:spLocks noGrp="1" noChangeArrowheads="1"/>
          </p:cNvSpPr>
          <p:nvPr>
            <p:ph type="sldNum" sz="quarter" idx="5"/>
          </p:nvPr>
        </p:nvSpPr>
        <p:spPr>
          <a:noFill/>
        </p:spPr>
        <p:txBody>
          <a:bodyPr/>
          <a:lstStyle/>
          <a:p>
            <a:fld id="{DBE6715F-4797-4296-A0D5-6787FAE66154}" type="slidenum">
              <a:rPr lang="en-US" altLang="zh-CN"/>
              <a:pPr/>
              <a:t>44</a:t>
            </a:fld>
            <a:endParaRPr lang="en-US" altLang="zh-CN"/>
          </a:p>
        </p:txBody>
      </p:sp>
      <p:sp>
        <p:nvSpPr>
          <p:cNvPr id="53251" name="Text Box 1"/>
          <p:cNvSpPr txBox="1">
            <a:spLocks noChangeArrowheads="1"/>
          </p:cNvSpPr>
          <p:nvPr/>
        </p:nvSpPr>
        <p:spPr bwMode="auto">
          <a:xfrm>
            <a:off x="2123885" y="735077"/>
            <a:ext cx="2574920" cy="3685475"/>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53252" name="Text Box 2"/>
          <p:cNvSpPr txBox="1">
            <a:spLocks noGrp="1" noChangeArrowheads="1"/>
          </p:cNvSpPr>
          <p:nvPr>
            <p:ph type="body"/>
          </p:nvPr>
        </p:nvSpPr>
        <p:spPr>
          <a:xfrm>
            <a:off x="905161" y="4672868"/>
            <a:ext cx="4995377" cy="4410460"/>
          </a:xfrm>
          <a:noFill/>
          <a:ln/>
        </p:spPr>
        <p:txBody>
          <a:bodyPr wrap="none" anchor="ctr"/>
          <a:lstStyle/>
          <a:p>
            <a:r>
              <a:rPr lang="en-US" altLang="zh-CN" dirty="0"/>
              <a:t>X10 2.6.2 contains updates for new versions of Java and MacOS</a:t>
            </a:r>
          </a:p>
          <a:p>
            <a:pPr lvl="1"/>
            <a:r>
              <a:rPr lang="en-US" altLang="zh-CN" dirty="0"/>
              <a:t>  - Managed X10 support for Java SE 11</a:t>
            </a:r>
          </a:p>
          <a:p>
            <a:pPr lvl="1"/>
            <a:r>
              <a:rPr lang="en-US" altLang="zh-CN" dirty="0"/>
              <a:t>  - Native X10 support for current MacOS versions</a:t>
            </a:r>
          </a:p>
          <a:p>
            <a:r>
              <a:rPr lang="en-US" altLang="zh-CN" dirty="0"/>
              <a:t>LIMITATIONS OF THIS RELEASE</a:t>
            </a:r>
          </a:p>
          <a:p>
            <a:pPr lvl="1"/>
            <a:r>
              <a:rPr lang="en-US" altLang="zh-CN" dirty="0"/>
              <a:t>The size and index of arrays must be less than 2^31 with Managed X10.</a:t>
            </a:r>
          </a:p>
          <a:p>
            <a:pPr lvl="1"/>
            <a:r>
              <a:rPr lang="en-US" altLang="zh-CN" dirty="0"/>
              <a:t>An attempt to allocate a longer array causes </a:t>
            </a:r>
            <a:r>
              <a:rPr lang="en-US" altLang="zh-CN" dirty="0" err="1"/>
              <a:t>IllegalArgumentException</a:t>
            </a:r>
            <a:r>
              <a:rPr lang="en-US" altLang="zh-CN" dirty="0"/>
              <a:t>. </a:t>
            </a:r>
          </a:p>
          <a:p>
            <a:pPr lvl="1"/>
            <a:endParaRPr lang="en-US" altLang="zh-CN" dirty="0"/>
          </a:p>
          <a:p>
            <a:pPr lvl="1"/>
            <a:endParaRPr lang="en-US" altLang="zh-CN" dirty="0"/>
          </a:p>
          <a:p>
            <a:pPr lvl="1"/>
            <a:endParaRPr lang="en-US" altLang="zh-CN" dirty="0"/>
          </a:p>
          <a:p>
            <a:r>
              <a:rPr lang="en-US" altLang="zh-CN" dirty="0"/>
              <a:t>The following features described in the 2.6 language manual do not</a:t>
            </a:r>
          </a:p>
          <a:p>
            <a:r>
              <a:rPr lang="en-US" altLang="zh-CN" dirty="0"/>
              <a:t>currently work and may be fixed in the subsequent releases:</a:t>
            </a:r>
          </a:p>
          <a:p>
            <a:r>
              <a:rPr lang="en-US" altLang="zh-CN" dirty="0"/>
              <a:t>  - Non-static type definitions as class or interface members</a:t>
            </a:r>
          </a:p>
          <a:p>
            <a:r>
              <a:rPr lang="en-US" altLang="zh-CN" dirty="0"/>
              <a:t>    (static type </a:t>
            </a:r>
            <a:r>
              <a:rPr lang="en-US" altLang="zh-CN" dirty="0" err="1"/>
              <a:t>defs</a:t>
            </a:r>
            <a:r>
              <a:rPr lang="en-US" altLang="zh-CN" dirty="0"/>
              <a:t> do work)</a:t>
            </a:r>
          </a:p>
          <a:p>
            <a:endParaRPr lang="en-US" altLang="zh-CN" dirty="0"/>
          </a:p>
          <a:p>
            <a:r>
              <a:rPr lang="en-US" altLang="zh-CN" dirty="0"/>
              <a:t>The constraint solver used by X10 </a:t>
            </a:r>
            <a:r>
              <a:rPr lang="en-US" altLang="zh-CN" dirty="0" err="1"/>
              <a:t>typechecker</a:t>
            </a:r>
            <a:r>
              <a:rPr lang="en-US" altLang="zh-CN" dirty="0"/>
              <a:t> is known to be incomplete </a:t>
            </a:r>
          </a:p>
          <a:p>
            <a:r>
              <a:rPr lang="en-US" altLang="zh-CN" dirty="0"/>
              <a:t>for situations in which a constraint implies an infinite number of </a:t>
            </a:r>
          </a:p>
          <a:p>
            <a:r>
              <a:rPr lang="en-US" altLang="zh-CN" dirty="0"/>
              <a:t>distinct constraints.</a:t>
            </a:r>
          </a:p>
          <a:p>
            <a:endParaRPr lang="en-US" altLang="zh-CN" dirty="0"/>
          </a:p>
          <a:p>
            <a:r>
              <a:rPr lang="en-US" altLang="zh-CN" dirty="0"/>
              <a:t>Additionally, the following features described in the language</a:t>
            </a:r>
          </a:p>
          <a:p>
            <a:r>
              <a:rPr lang="en-US" altLang="zh-CN" dirty="0"/>
              <a:t>manual do not currently work with Native X10.</a:t>
            </a:r>
          </a:p>
          <a:p>
            <a:r>
              <a:rPr lang="en-US" altLang="zh-CN" dirty="0"/>
              <a:t>  - Non-final generic instance methods</a:t>
            </a:r>
          </a:p>
          <a:p>
            <a:r>
              <a:rPr lang="en-US" altLang="zh-CN" dirty="0"/>
              <a:t>  - Exception stack traces on Cygwin</a:t>
            </a:r>
          </a:p>
          <a:p>
            <a:endParaRPr lang="en-US" altLang="zh-CN" dirty="0"/>
          </a:p>
          <a:p>
            <a:r>
              <a:rPr lang="en-US" altLang="zh-CN" dirty="0"/>
              <a:t>The generated C++ code requires g++ 4.2 or better to be compiled; </a:t>
            </a:r>
          </a:p>
          <a:p>
            <a:r>
              <a:rPr lang="en-US" altLang="zh-CN" dirty="0"/>
              <a:t>we do almost all of our testing against g++ 4.4.</a:t>
            </a:r>
          </a:p>
          <a:p>
            <a:r>
              <a:rPr lang="en-US" altLang="zh-CN" dirty="0"/>
              <a:t>  + On Power/Linux you may either use g++ 4.2 or better</a:t>
            </a:r>
          </a:p>
          <a:p>
            <a:r>
              <a:rPr lang="en-US" altLang="zh-CN" dirty="0"/>
              <a:t>    or </a:t>
            </a:r>
            <a:r>
              <a:rPr lang="en-US" altLang="zh-CN" dirty="0" err="1"/>
              <a:t>xlC</a:t>
            </a:r>
            <a:r>
              <a:rPr lang="en-US" altLang="zh-CN" dirty="0"/>
              <a:t> 11.1 or better. </a:t>
            </a:r>
          </a:p>
          <a:p>
            <a:endParaRPr lang="en-US" altLang="zh-CN" dirty="0"/>
          </a:p>
          <a:p>
            <a:r>
              <a:rPr lang="en-US" altLang="zh-CN" dirty="0"/>
              <a:t>SUMMARY OF ISSUES RESOLVED IN THIS RELEASE</a:t>
            </a:r>
          </a:p>
          <a:p>
            <a:endParaRPr lang="en-US" altLang="zh-CN" dirty="0"/>
          </a:p>
          <a:p>
            <a:r>
              <a:rPr lang="en-US" altLang="zh-CN" dirty="0"/>
              <a:t>Below is a summary of JIRA issues addressed for the X10 2.6.1</a:t>
            </a:r>
          </a:p>
          <a:p>
            <a:endParaRPr lang="en-US" altLang="zh-CN" dirty="0"/>
          </a:p>
          <a:p>
            <a:r>
              <a:rPr lang="en-US" altLang="zh-CN" dirty="0"/>
              <a:t>    * [XTENLANG-3543] - x10c needs to work with JDK9</a:t>
            </a:r>
          </a:p>
          <a:p>
            <a:r>
              <a:rPr lang="en-US" altLang="zh-CN" dirty="0"/>
              <a:t>    * [XTENLANG-3559] - Fix Illegal Access Warnings from Java 9+</a:t>
            </a:r>
          </a:p>
          <a:p>
            <a:r>
              <a:rPr lang="en-US" altLang="zh-CN" dirty="0"/>
              <a:t>    * [XTENLANG-3561] - Fixes for NativeX10 on MacOS 10.12 and 10.13</a:t>
            </a:r>
          </a:p>
          <a:p>
            <a:r>
              <a:rPr lang="en-US" altLang="zh-CN" dirty="0"/>
              <a:t>    * [XTENLANG-3562] - Upgrade to BDWGC 8.0.2</a:t>
            </a:r>
          </a:p>
          <a:p>
            <a:endParaRPr lang="en-US" altLang="zh-CN" dirty="0"/>
          </a:p>
          <a:p>
            <a:r>
              <a:rPr lang="en-US" altLang="zh-CN" dirty="0"/>
              <a:t>For the details of JIRA issues fixed in this release, see</a:t>
            </a:r>
          </a:p>
          <a:p>
            <a:r>
              <a:rPr lang="en-US" altLang="zh-CN" dirty="0"/>
              <a:t>  https://xtenlang.atlassian.net/secure/ReleaseNote.jspa?version=10700&amp;projectId=10005</a:t>
            </a:r>
          </a:p>
          <a:p>
            <a:endParaRPr lang="en-US" altLang="zh-CN" dirty="0"/>
          </a:p>
          <a:p>
            <a:r>
              <a:rPr lang="en-US" altLang="zh-CN" dirty="0"/>
              <a:t>Please use the X10 JIRA to report bugs, after ensuring the problem is</a:t>
            </a:r>
          </a:p>
          <a:p>
            <a:r>
              <a:rPr lang="en-US" altLang="zh-CN" dirty="0"/>
              <a:t>not already reported:</a:t>
            </a:r>
          </a:p>
          <a:p>
            <a:r>
              <a:rPr lang="en-US" altLang="zh-CN" dirty="0"/>
              <a:t>  https://xtenlang.atlassian.net/projects/XTENLANG/issues</a:t>
            </a:r>
            <a:endParaRPr lang="zh-CN" altLang="en-US" dirty="0"/>
          </a:p>
          <a:p>
            <a:endParaRPr lang="zh-CN" altLang="en-US" dirty="0"/>
          </a:p>
          <a:p>
            <a:pPr lvl="1"/>
            <a:endParaRPr lang="en-US" altLang="zh-CN" dirty="0"/>
          </a:p>
          <a:p>
            <a:endParaRPr lang="zh-CN" altLang="zh-CN" dirty="0">
              <a:latin typeface="Arial" pitchFamily="34" charset="0"/>
              <a:ea typeface="ＭＳ Ｐゴシック" pitchFamily="34" charset="-128"/>
            </a:endParaRPr>
          </a:p>
        </p:txBody>
      </p:sp>
    </p:spTree>
    <p:extLst>
      <p:ext uri="{BB962C8B-B14F-4D97-AF65-F5344CB8AC3E}">
        <p14:creationId xmlns:p14="http://schemas.microsoft.com/office/powerpoint/2010/main" val="393866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3250" name="Rectangle 11"/>
          <p:cNvSpPr>
            <a:spLocks noGrp="1" noChangeArrowheads="1"/>
          </p:cNvSpPr>
          <p:nvPr>
            <p:ph type="sldNum" sz="quarter" idx="5"/>
          </p:nvPr>
        </p:nvSpPr>
        <p:spPr>
          <a:noFill/>
        </p:spPr>
        <p:txBody>
          <a:bodyPr/>
          <a:lstStyle/>
          <a:p>
            <a:fld id="{DBE6715F-4797-4296-A0D5-6787FAE66154}" type="slidenum">
              <a:rPr lang="en-US" altLang="zh-CN"/>
              <a:pPr/>
              <a:t>46</a:t>
            </a:fld>
            <a:endParaRPr lang="en-US" altLang="zh-CN"/>
          </a:p>
        </p:txBody>
      </p:sp>
      <p:sp>
        <p:nvSpPr>
          <p:cNvPr id="53251" name="Text Box 1"/>
          <p:cNvSpPr txBox="1">
            <a:spLocks noChangeArrowheads="1"/>
          </p:cNvSpPr>
          <p:nvPr/>
        </p:nvSpPr>
        <p:spPr bwMode="auto">
          <a:xfrm>
            <a:off x="2123885" y="735077"/>
            <a:ext cx="2574920" cy="3685475"/>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53252" name="Text Box 2"/>
          <p:cNvSpPr txBox="1">
            <a:spLocks noGrp="1" noChangeArrowheads="1"/>
          </p:cNvSpPr>
          <p:nvPr>
            <p:ph type="body"/>
          </p:nvPr>
        </p:nvSpPr>
        <p:spPr>
          <a:xfrm>
            <a:off x="905161" y="4672868"/>
            <a:ext cx="4995377" cy="4410460"/>
          </a:xfrm>
          <a:noFill/>
          <a:ln/>
        </p:spPr>
        <p:txBody>
          <a:bodyPr wrap="none" anchor="ctr"/>
          <a:lstStyle/>
          <a:p>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20156096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11"/>
          <p:cNvSpPr>
            <a:spLocks noGrp="1" noChangeArrowheads="1"/>
          </p:cNvSpPr>
          <p:nvPr>
            <p:ph type="sldNum" sz="quarter" idx="5"/>
          </p:nvPr>
        </p:nvSpPr>
        <p:spPr>
          <a:noFill/>
        </p:spPr>
        <p:txBody>
          <a:bodyPr/>
          <a:lstStyle/>
          <a:p>
            <a:fld id="{4EB3EDF3-C53A-44F6-A0EA-81581D2CBE34}" type="slidenum">
              <a:rPr lang="en-US" altLang="zh-CN"/>
              <a:pPr/>
              <a:t>47</a:t>
            </a:fld>
            <a:endParaRPr lang="en-US" altLang="zh-CN"/>
          </a:p>
        </p:txBody>
      </p:sp>
      <p:sp>
        <p:nvSpPr>
          <p:cNvPr id="55299" name="Text Box 1"/>
          <p:cNvSpPr txBox="1">
            <a:spLocks noChangeArrowheads="1"/>
          </p:cNvSpPr>
          <p:nvPr/>
        </p:nvSpPr>
        <p:spPr bwMode="auto">
          <a:xfrm>
            <a:off x="2123885" y="731713"/>
            <a:ext cx="2574920" cy="3688840"/>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55300" name="Text Box 2"/>
          <p:cNvSpPr txBox="1">
            <a:spLocks noGrp="1" noChangeArrowheads="1"/>
          </p:cNvSpPr>
          <p:nvPr>
            <p:ph type="body"/>
          </p:nvPr>
        </p:nvSpPr>
        <p:spPr>
          <a:xfrm>
            <a:off x="905161" y="4672868"/>
            <a:ext cx="4995377" cy="4410460"/>
          </a:xfrm>
          <a:noFill/>
          <a:ln/>
        </p:spPr>
        <p:txBody>
          <a:bodyPr wrap="none" anchor="ctr"/>
          <a:lstStyle/>
          <a:p>
            <a:r>
              <a:rPr lang="en-US" altLang="zh-CN" dirty="0">
                <a:latin typeface="Arial" pitchFamily="34" charset="0"/>
                <a:ea typeface="ＭＳ Ｐゴシック" pitchFamily="34" charset="-128"/>
              </a:rPr>
              <a:t>eliminate [[</a:t>
            </a:r>
            <a:r>
              <a:rPr lang="en-US" altLang="zh-CN" dirty="0" err="1">
                <a:latin typeface="Arial" pitchFamily="34" charset="0"/>
                <a:ea typeface="ＭＳ Ｐゴシック" pitchFamily="34" charset="-128"/>
              </a:rPr>
              <a:t>ɪ'lɪmɪneɪt</a:t>
            </a:r>
            <a:r>
              <a:rPr lang="en-US" altLang="zh-CN" dirty="0">
                <a:latin typeface="Arial" pitchFamily="34" charset="0"/>
                <a:ea typeface="ＭＳ Ｐゴシック" pitchFamily="34" charset="-128"/>
              </a:rPr>
              <a:t>]]</a:t>
            </a:r>
          </a:p>
          <a:p>
            <a:r>
              <a:rPr lang="zh-CN" altLang="en-US" dirty="0">
                <a:latin typeface="Arial" pitchFamily="34" charset="0"/>
                <a:ea typeface="ＭＳ Ｐゴシック" pitchFamily="34" charset="-128"/>
              </a:rPr>
              <a:t>基本翻译</a:t>
            </a:r>
          </a:p>
          <a:p>
            <a:r>
              <a:rPr lang="en-US" altLang="zh-CN" dirty="0" err="1">
                <a:latin typeface="Arial" pitchFamily="34" charset="0"/>
                <a:ea typeface="ＭＳ Ｐゴシック" pitchFamily="34" charset="-128"/>
              </a:rPr>
              <a:t>vt.</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消除；排除</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eliminate:</a:t>
            </a:r>
            <a:r>
              <a:rPr lang="zh-CN" altLang="en-US" dirty="0">
                <a:latin typeface="Arial" pitchFamily="34" charset="0"/>
                <a:ea typeface="ＭＳ Ｐゴシック" pitchFamily="34" charset="-128"/>
              </a:rPr>
              <a:t>消除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淘汰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排除</a:t>
            </a:r>
          </a:p>
          <a:p>
            <a:r>
              <a:rPr lang="en-US" altLang="zh-CN" dirty="0">
                <a:latin typeface="Arial" pitchFamily="34" charset="0"/>
                <a:ea typeface="ＭＳ Ｐゴシック" pitchFamily="34" charset="-128"/>
              </a:rPr>
              <a:t>idioms</a:t>
            </a:r>
          </a:p>
          <a:p>
            <a:r>
              <a:rPr lang="zh-CN" altLang="en-US" dirty="0">
                <a:latin typeface="Arial" pitchFamily="34" charset="0"/>
                <a:ea typeface="ＭＳ Ｐゴシック" pitchFamily="34" charset="-128"/>
              </a:rPr>
              <a:t>基本翻译</a:t>
            </a:r>
          </a:p>
          <a:p>
            <a:r>
              <a:rPr lang="en-US" altLang="zh-CN" dirty="0">
                <a:latin typeface="Arial" pitchFamily="34" charset="0"/>
                <a:ea typeface="ＭＳ Ｐゴシック" pitchFamily="34" charset="-128"/>
              </a:rPr>
              <a:t>n. </a:t>
            </a:r>
            <a:r>
              <a:rPr lang="zh-CN" altLang="en-US" dirty="0">
                <a:latin typeface="Arial" pitchFamily="34" charset="0"/>
                <a:ea typeface="ＭＳ Ｐゴシック" pitchFamily="34" charset="-128"/>
              </a:rPr>
              <a:t>成语；惯用语；方言；风格（</a:t>
            </a:r>
            <a:r>
              <a:rPr lang="en-US" altLang="zh-CN" dirty="0">
                <a:latin typeface="Arial" pitchFamily="34" charset="0"/>
                <a:ea typeface="ＭＳ Ｐゴシック" pitchFamily="34" charset="-128"/>
              </a:rPr>
              <a:t>idiom</a:t>
            </a:r>
            <a:r>
              <a:rPr lang="zh-CN" altLang="en-US" dirty="0">
                <a:latin typeface="Arial" pitchFamily="34" charset="0"/>
                <a:ea typeface="ＭＳ Ｐゴシック" pitchFamily="34" charset="-128"/>
              </a:rPr>
              <a:t>的复数）</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Idioms:</a:t>
            </a:r>
            <a:r>
              <a:rPr lang="zh-CN" altLang="en-US" dirty="0">
                <a:latin typeface="Arial" pitchFamily="34" charset="0"/>
                <a:ea typeface="ＭＳ Ｐゴシック" pitchFamily="34" charset="-128"/>
              </a:rPr>
              <a:t>习语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成语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惯用语</a:t>
            </a:r>
          </a:p>
          <a:p>
            <a:r>
              <a:rPr lang="en-US" altLang="zh-CN" dirty="0"/>
              <a:t>plethora ['</a:t>
            </a:r>
            <a:r>
              <a:rPr lang="en-US" altLang="zh-CN" dirty="0" err="1"/>
              <a:t>ple</a:t>
            </a:r>
            <a:r>
              <a:rPr lang="el-GR" altLang="zh-CN" dirty="0"/>
              <a:t>θ</a:t>
            </a:r>
            <a:r>
              <a:rPr lang="en-US" altLang="zh-CN" dirty="0" err="1"/>
              <a:t>ərə</a:t>
            </a:r>
            <a:r>
              <a:rPr lang="en-US" altLang="zh-CN" dirty="0"/>
              <a:t>]</a:t>
            </a:r>
          </a:p>
          <a:p>
            <a:r>
              <a:rPr lang="zh-CN" altLang="en-US" dirty="0"/>
              <a:t>基本翻译</a:t>
            </a:r>
          </a:p>
          <a:p>
            <a:r>
              <a:rPr lang="en-US" altLang="zh-CN" dirty="0"/>
              <a:t>n. </a:t>
            </a:r>
            <a:r>
              <a:rPr lang="zh-CN" altLang="en-US" dirty="0"/>
              <a:t>过多；过剩；</a:t>
            </a:r>
            <a:r>
              <a:rPr lang="en-US" altLang="zh-CN" dirty="0"/>
              <a:t>[</a:t>
            </a:r>
            <a:r>
              <a:rPr lang="zh-CN" altLang="en-US" dirty="0"/>
              <a:t>医</a:t>
            </a:r>
            <a:r>
              <a:rPr lang="en-US" altLang="zh-CN" dirty="0"/>
              <a:t>] </a:t>
            </a:r>
            <a:r>
              <a:rPr lang="zh-CN" altLang="en-US" dirty="0"/>
              <a:t>多血症</a:t>
            </a:r>
          </a:p>
          <a:p>
            <a:r>
              <a:rPr lang="zh-CN" altLang="en-US" dirty="0"/>
              <a:t>网络释义</a:t>
            </a:r>
          </a:p>
          <a:p>
            <a:r>
              <a:rPr lang="en-US" altLang="zh-CN" dirty="0"/>
              <a:t>plethora:</a:t>
            </a:r>
            <a:r>
              <a:rPr lang="zh-CN" altLang="en-US" dirty="0"/>
              <a:t>多余 </a:t>
            </a:r>
            <a:r>
              <a:rPr lang="en-US" altLang="zh-CN" dirty="0"/>
              <a:t>| </a:t>
            </a:r>
            <a:r>
              <a:rPr lang="zh-CN" altLang="en-US" dirty="0"/>
              <a:t>多血症 </a:t>
            </a:r>
            <a:r>
              <a:rPr lang="en-US" altLang="zh-CN" dirty="0"/>
              <a:t>| </a:t>
            </a:r>
            <a:r>
              <a:rPr lang="zh-CN" altLang="en-US" dirty="0"/>
              <a:t>过剩</a:t>
            </a:r>
          </a:p>
          <a:p>
            <a:endParaRPr lang="en-US" altLang="zh-CN" dirty="0">
              <a:latin typeface="Arial" pitchFamily="34" charset="0"/>
              <a:ea typeface="ＭＳ Ｐゴシック" pitchFamily="34" charset="-128"/>
            </a:endParaRPr>
          </a:p>
          <a:p>
            <a:r>
              <a:rPr lang="en-US" altLang="zh-CN" dirty="0">
                <a:latin typeface="Arial" pitchFamily="34" charset="0"/>
                <a:ea typeface="ＭＳ Ｐゴシック" pitchFamily="34" charset="-128"/>
              </a:rPr>
              <a:t>From SC09 X10 tutorial.  David Grove, et. al.</a:t>
            </a:r>
          </a:p>
          <a:p>
            <a:r>
              <a:rPr lang="en-US" altLang="zh-CN" dirty="0">
                <a:latin typeface="Arial" pitchFamily="34" charset="0"/>
                <a:ea typeface="ＭＳ Ｐゴシック" pitchFamily="34" charset="-128"/>
              </a:rPr>
              <a:t>Want to emphasize universal – ties into my motivation</a:t>
            </a:r>
          </a:p>
        </p:txBody>
      </p:sp>
    </p:spTree>
    <p:extLst>
      <p:ext uri="{BB962C8B-B14F-4D97-AF65-F5344CB8AC3E}">
        <p14:creationId xmlns:p14="http://schemas.microsoft.com/office/powerpoint/2010/main" val="28650475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dominate by</a:t>
            </a:r>
          </a:p>
          <a:p>
            <a:r>
              <a:rPr lang="zh-CN" altLang="en-US" dirty="0"/>
              <a:t>基本翻译</a:t>
            </a:r>
          </a:p>
          <a:p>
            <a:r>
              <a:rPr lang="zh-CN" altLang="en-US" dirty="0"/>
              <a:t>通过</a:t>
            </a:r>
            <a:r>
              <a:rPr lang="en-US" altLang="zh-CN" dirty="0"/>
              <a:t>…</a:t>
            </a:r>
            <a:r>
              <a:rPr lang="zh-CN" altLang="en-US" dirty="0"/>
              <a:t>控制，为</a:t>
            </a:r>
            <a:r>
              <a:rPr lang="en-US" altLang="zh-CN" dirty="0"/>
              <a:t>…</a:t>
            </a:r>
            <a:r>
              <a:rPr lang="zh-CN" altLang="en-US" dirty="0"/>
              <a:t>所左右：；被俯视：</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48</a:t>
            </a:fld>
            <a:endParaRPr lang="en-US" altLang="zh-CN"/>
          </a:p>
        </p:txBody>
      </p:sp>
    </p:spTree>
    <p:extLst>
      <p:ext uri="{BB962C8B-B14F-4D97-AF65-F5344CB8AC3E}">
        <p14:creationId xmlns:p14="http://schemas.microsoft.com/office/powerpoint/2010/main" val="3517395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X10 can be complicated – you need to know Java, PGAS and some extra stuff!</a:t>
            </a:r>
          </a:p>
          <a:p>
            <a:r>
              <a:rPr lang="en-US" altLang="zh-CN" dirty="0"/>
              <a:t>X10DT will be “Visual Studio for X10”</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4</a:t>
            </a:fld>
            <a:endParaRPr lang="en-US" altLang="zh-CN"/>
          </a:p>
        </p:txBody>
      </p:sp>
    </p:spTree>
    <p:extLst>
      <p:ext uri="{BB962C8B-B14F-4D97-AF65-F5344CB8AC3E}">
        <p14:creationId xmlns:p14="http://schemas.microsoft.com/office/powerpoint/2010/main" val="4976886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contention [[</a:t>
            </a:r>
            <a:r>
              <a:rPr lang="en-US" altLang="zh-CN" dirty="0" err="1"/>
              <a:t>kən'tenʃ</a:t>
            </a:r>
            <a:r>
              <a:rPr lang="en-US" altLang="zh-CN" dirty="0"/>
              <a:t>(ə)n]]</a:t>
            </a:r>
          </a:p>
          <a:p>
            <a:r>
              <a:rPr lang="zh-CN" altLang="en-US" dirty="0"/>
              <a:t>基本翻译</a:t>
            </a:r>
          </a:p>
          <a:p>
            <a:r>
              <a:rPr lang="en-US" altLang="zh-CN" dirty="0"/>
              <a:t>n. </a:t>
            </a:r>
            <a:r>
              <a:rPr lang="zh-CN" altLang="en-US" dirty="0"/>
              <a:t>争论，争辩；争夺；论点</a:t>
            </a:r>
          </a:p>
          <a:p>
            <a:r>
              <a:rPr lang="zh-CN" altLang="en-US" dirty="0"/>
              <a:t>网络释义</a:t>
            </a:r>
          </a:p>
          <a:p>
            <a:r>
              <a:rPr lang="en-US" altLang="zh-CN" dirty="0"/>
              <a:t>contention:</a:t>
            </a:r>
            <a:r>
              <a:rPr lang="zh-CN" altLang="en-US" dirty="0"/>
              <a:t>争夺 </a:t>
            </a:r>
            <a:r>
              <a:rPr lang="en-US" altLang="zh-CN" dirty="0"/>
              <a:t>| </a:t>
            </a:r>
            <a:r>
              <a:rPr lang="zh-CN" altLang="en-US" dirty="0"/>
              <a:t>争用 </a:t>
            </a:r>
            <a:r>
              <a:rPr lang="en-US" altLang="zh-CN" dirty="0"/>
              <a:t>| </a:t>
            </a:r>
            <a:r>
              <a:rPr lang="zh-CN" altLang="en-US" dirty="0"/>
              <a:t>竞争</a:t>
            </a:r>
          </a:p>
          <a:p>
            <a:r>
              <a:rPr lang="en-US" altLang="zh-CN" dirty="0"/>
              <a:t>exhibit [[</a:t>
            </a:r>
            <a:r>
              <a:rPr lang="en-US" altLang="zh-CN" dirty="0" err="1"/>
              <a:t>ɪg'zɪbɪt</a:t>
            </a:r>
            <a:r>
              <a:rPr lang="en-US" altLang="zh-CN" dirty="0"/>
              <a:t>; </a:t>
            </a:r>
            <a:r>
              <a:rPr lang="en-US" altLang="zh-CN" dirty="0" err="1"/>
              <a:t>eg</a:t>
            </a:r>
            <a:r>
              <a:rPr lang="en-US" altLang="zh-CN" dirty="0"/>
              <a:t>-]]</a:t>
            </a:r>
          </a:p>
          <a:p>
            <a:r>
              <a:rPr lang="zh-CN" altLang="en-US" dirty="0"/>
              <a:t>基本翻译</a:t>
            </a:r>
          </a:p>
          <a:p>
            <a:r>
              <a:rPr lang="en-US" altLang="zh-CN" dirty="0" err="1"/>
              <a:t>vt.</a:t>
            </a:r>
            <a:r>
              <a:rPr lang="en-US" altLang="zh-CN" dirty="0"/>
              <a:t> </a:t>
            </a:r>
            <a:r>
              <a:rPr lang="zh-CN" altLang="en-US" dirty="0"/>
              <a:t>展览；显示；提出（证据等）</a:t>
            </a:r>
          </a:p>
          <a:p>
            <a:r>
              <a:rPr lang="en-US" altLang="zh-CN" dirty="0"/>
              <a:t>n. </a:t>
            </a:r>
            <a:r>
              <a:rPr lang="zh-CN" altLang="en-US" dirty="0"/>
              <a:t>展览品；证据；展示会</a:t>
            </a:r>
          </a:p>
          <a:p>
            <a:r>
              <a:rPr lang="en-US" altLang="zh-CN" dirty="0"/>
              <a:t>vi. </a:t>
            </a:r>
            <a:r>
              <a:rPr lang="zh-CN" altLang="en-US" dirty="0"/>
              <a:t>展出；开展览会</a:t>
            </a:r>
          </a:p>
          <a:p>
            <a:r>
              <a:rPr lang="zh-CN" altLang="en-US" dirty="0"/>
              <a:t>网络释义</a:t>
            </a:r>
          </a:p>
          <a:p>
            <a:r>
              <a:rPr lang="en-US" altLang="zh-CN" dirty="0"/>
              <a:t>exhibit:</a:t>
            </a:r>
            <a:r>
              <a:rPr lang="zh-CN" altLang="en-US" dirty="0"/>
              <a:t>展览 </a:t>
            </a:r>
            <a:r>
              <a:rPr lang="en-US" altLang="zh-CN" dirty="0"/>
              <a:t>| </a:t>
            </a:r>
            <a:r>
              <a:rPr lang="zh-CN" altLang="en-US" dirty="0"/>
              <a:t>显示 </a:t>
            </a:r>
            <a:r>
              <a:rPr lang="en-US" altLang="zh-CN" dirty="0"/>
              <a:t>| </a:t>
            </a:r>
            <a:r>
              <a:rPr lang="zh-CN" altLang="en-US" dirty="0"/>
              <a:t>展示</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49</a:t>
            </a:fld>
            <a:endParaRPr lang="en-US" altLang="zh-CN"/>
          </a:p>
        </p:txBody>
      </p:sp>
    </p:spTree>
    <p:extLst>
      <p:ext uri="{BB962C8B-B14F-4D97-AF65-F5344CB8AC3E}">
        <p14:creationId xmlns:p14="http://schemas.microsoft.com/office/powerpoint/2010/main" val="3217097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p:cNvSpPr>
          <p:nvPr>
            <p:ph type="sldImg"/>
          </p:nvPr>
        </p:nvSpPr>
        <p:spPr>
          <a:ln/>
        </p:spPr>
      </p:sp>
      <p:sp>
        <p:nvSpPr>
          <p:cNvPr id="59395"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Based on table from Dave Patterson and the Berkeley ParLab.  </a:t>
            </a:r>
          </a:p>
          <a:p>
            <a:r>
              <a:rPr lang="en-US" altLang="zh-CN">
                <a:latin typeface="Arial" pitchFamily="34" charset="0"/>
                <a:ea typeface="ＭＳ Ｐゴシック" pitchFamily="34" charset="-128"/>
              </a:rPr>
              <a:t>Higher-level abstraction gets back to X10 goal of a universal programming model</a:t>
            </a:r>
          </a:p>
        </p:txBody>
      </p:sp>
      <p:sp>
        <p:nvSpPr>
          <p:cNvPr id="59396" name="Slide Number Placeholder 3"/>
          <p:cNvSpPr>
            <a:spLocks noGrp="1"/>
          </p:cNvSpPr>
          <p:nvPr>
            <p:ph type="sldNum" sz="quarter" idx="5"/>
          </p:nvPr>
        </p:nvSpPr>
        <p:spPr>
          <a:noFill/>
        </p:spPr>
        <p:txBody>
          <a:bodyPr/>
          <a:lstStyle/>
          <a:p>
            <a:fld id="{03BA61B9-CA7D-42D8-917D-14F02B3D37F5}" type="slidenum">
              <a:rPr lang="en-US" altLang="zh-CN"/>
              <a:pPr/>
              <a:t>50</a:t>
            </a:fld>
            <a:endParaRPr lang="en-US" altLang="zh-CN"/>
          </a:p>
        </p:txBody>
      </p:sp>
    </p:spTree>
    <p:extLst>
      <p:ext uri="{BB962C8B-B14F-4D97-AF65-F5344CB8AC3E}">
        <p14:creationId xmlns:p14="http://schemas.microsoft.com/office/powerpoint/2010/main" val="2557813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7826" name="Rectangle 11"/>
          <p:cNvSpPr>
            <a:spLocks noGrp="1" noChangeArrowheads="1"/>
          </p:cNvSpPr>
          <p:nvPr>
            <p:ph type="sldNum" sz="quarter"/>
          </p:nvPr>
        </p:nvSpPr>
        <p:spPr>
          <a:noFill/>
        </p:spPr>
        <p:txBody>
          <a:bodyPr/>
          <a:lstStyle/>
          <a:p>
            <a:fld id="{02E722AE-ECA5-45E7-B42E-9437E0821474}" type="slidenum">
              <a:rPr lang="en-US" altLang="zh-CN"/>
              <a:pPr/>
              <a:t>51</a:t>
            </a:fld>
            <a:endParaRPr lang="en-US" altLang="zh-CN"/>
          </a:p>
        </p:txBody>
      </p:sp>
      <p:sp>
        <p:nvSpPr>
          <p:cNvPr id="77827" name="Text Box 1"/>
          <p:cNvSpPr txBox="1">
            <a:spLocks noChangeArrowheads="1"/>
          </p:cNvSpPr>
          <p:nvPr/>
        </p:nvSpPr>
        <p:spPr bwMode="auto">
          <a:xfrm>
            <a:off x="2124622" y="734255"/>
            <a:ext cx="2573500" cy="368685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77828" name="Text Box 2"/>
          <p:cNvSpPr txBox="1">
            <a:spLocks noGrp="1" noChangeArrowheads="1"/>
          </p:cNvSpPr>
          <p:nvPr>
            <p:ph type="body"/>
          </p:nvPr>
        </p:nvSpPr>
        <p:spPr>
          <a:xfrm>
            <a:off x="905901" y="4672536"/>
            <a:ext cx="4996987" cy="4543484"/>
          </a:xfrm>
          <a:noFill/>
          <a:ln/>
        </p:spPr>
        <p:txBody>
          <a:bodyPr lIns="95760" tIns="47160" rIns="95760" bIns="47160" anchor="ctr" anchorCtr="1"/>
          <a:lstStyle/>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a:t>Point out source editor (syntax highlighting, content assist, hover), outline view, incremental builder, launch config, refactoring, debugging</a:t>
            </a:r>
          </a:p>
        </p:txBody>
      </p:sp>
    </p:spTree>
    <p:extLst>
      <p:ext uri="{BB962C8B-B14F-4D97-AF65-F5344CB8AC3E}">
        <p14:creationId xmlns:p14="http://schemas.microsoft.com/office/powerpoint/2010/main" val="39383158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affinity [[</a:t>
            </a:r>
            <a:r>
              <a:rPr lang="en-US" altLang="zh-CN" dirty="0" err="1"/>
              <a:t>ə'fɪnɪtɪ</a:t>
            </a:r>
            <a:r>
              <a:rPr lang="en-US" altLang="zh-CN" dirty="0"/>
              <a:t>]]</a:t>
            </a:r>
          </a:p>
          <a:p>
            <a:r>
              <a:rPr lang="zh-CN" altLang="en-US" dirty="0"/>
              <a:t>基本翻译</a:t>
            </a:r>
          </a:p>
          <a:p>
            <a:r>
              <a:rPr lang="en-US" altLang="zh-CN" dirty="0"/>
              <a:t>n. </a:t>
            </a:r>
            <a:r>
              <a:rPr lang="zh-CN" altLang="en-US" dirty="0"/>
              <a:t>密切关系；吸引力；姻亲关系；类同</a:t>
            </a:r>
          </a:p>
          <a:p>
            <a:r>
              <a:rPr lang="zh-CN" altLang="en-US" dirty="0"/>
              <a:t>网络释义</a:t>
            </a:r>
          </a:p>
          <a:p>
            <a:r>
              <a:rPr lang="en-US" altLang="zh-CN" dirty="0"/>
              <a:t>affinity:</a:t>
            </a:r>
            <a:r>
              <a:rPr lang="zh-CN" altLang="en-US" dirty="0"/>
              <a:t>亲和力 </a:t>
            </a:r>
            <a:r>
              <a:rPr lang="en-US" altLang="zh-CN" dirty="0"/>
              <a:t>| </a:t>
            </a:r>
            <a:r>
              <a:rPr lang="zh-CN" altLang="en-US" dirty="0"/>
              <a:t>姻亲关系 </a:t>
            </a:r>
            <a:r>
              <a:rPr lang="en-US" altLang="zh-CN" dirty="0"/>
              <a:t>| </a:t>
            </a:r>
            <a:r>
              <a:rPr lang="zh-CN" altLang="en-US" dirty="0"/>
              <a:t>亲合力</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52</a:t>
            </a:fld>
            <a:endParaRPr lang="en-US" altLang="zh-CN"/>
          </a:p>
        </p:txBody>
      </p:sp>
    </p:spTree>
    <p:extLst>
      <p:ext uri="{BB962C8B-B14F-4D97-AF65-F5344CB8AC3E}">
        <p14:creationId xmlns:p14="http://schemas.microsoft.com/office/powerpoint/2010/main" val="22570282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p>
            <a:fld id="{8AE35B7F-BD8C-435E-B5F9-5DB8E545EC4C}" type="slidenum">
              <a:rPr lang="en-US" altLang="zh-CN"/>
              <a:pPr/>
              <a:t>53</a:t>
            </a:fld>
            <a:endParaRPr lang="en-US" altLang="zh-CN"/>
          </a:p>
        </p:txBody>
      </p:sp>
      <p:sp>
        <p:nvSpPr>
          <p:cNvPr id="62467" name="Rectangle 7"/>
          <p:cNvSpPr txBox="1">
            <a:spLocks noGrp="1" noChangeArrowheads="1"/>
          </p:cNvSpPr>
          <p:nvPr/>
        </p:nvSpPr>
        <p:spPr bwMode="auto">
          <a:xfrm>
            <a:off x="3858520" y="9332277"/>
            <a:ext cx="2950269" cy="491173"/>
          </a:xfrm>
          <a:prstGeom prst="rect">
            <a:avLst/>
          </a:prstGeom>
          <a:noFill/>
          <a:ln w="9525">
            <a:noFill/>
            <a:miter lim="800000"/>
            <a:headEnd/>
            <a:tailEnd/>
          </a:ln>
        </p:spPr>
        <p:txBody>
          <a:bodyPr lIns="92920" tIns="46460" rIns="92920" bIns="46460" anchor="b"/>
          <a:lstStyle/>
          <a:p>
            <a:pPr algn="r" defTabSz="930275" eaLnBrk="0" hangingPunct="0"/>
            <a:fld id="{FE3246D6-BD35-431B-9466-CEA056DF32E9}" type="slidenum">
              <a:rPr lang="en-US" altLang="zh-CN" sz="1200">
                <a:solidFill>
                  <a:schemeClr val="tx1"/>
                </a:solidFill>
              </a:rPr>
              <a:pPr algn="r" defTabSz="930275" eaLnBrk="0" hangingPunct="0"/>
              <a:t>53</a:t>
            </a:fld>
            <a:endParaRPr lang="en-US" altLang="zh-CN" sz="1200">
              <a:solidFill>
                <a:schemeClr val="tx1"/>
              </a:solidFill>
            </a:endParaRP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xfrm>
            <a:off x="908251" y="4666139"/>
            <a:ext cx="4992287" cy="4420553"/>
          </a:xfrm>
          <a:noFill/>
          <a:ln/>
        </p:spPr>
        <p:txBody>
          <a:bodyPr lIns="92920" tIns="46460" rIns="92920" bIns="46460"/>
          <a:lstStyle/>
          <a:p>
            <a:pPr eaLnBrk="1" hangingPunct="1"/>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3871967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endParaRPr lang="zh-CN" altLang="zh-CN" dirty="0">
              <a:latin typeface="Arial" pitchFamily="34" charset="0"/>
              <a:ea typeface="ＭＳ Ｐゴシック" pitchFamily="34" charset="-128"/>
            </a:endParaRPr>
          </a:p>
        </p:txBody>
      </p:sp>
      <p:sp>
        <p:nvSpPr>
          <p:cNvPr id="66564" name="Slide Number Placeholder 3"/>
          <p:cNvSpPr>
            <a:spLocks noGrp="1"/>
          </p:cNvSpPr>
          <p:nvPr>
            <p:ph type="sldNum" sz="quarter" idx="5"/>
          </p:nvPr>
        </p:nvSpPr>
        <p:spPr>
          <a:noFill/>
        </p:spPr>
        <p:txBody>
          <a:bodyPr/>
          <a:lstStyle/>
          <a:p>
            <a:fld id="{3F864904-06BD-4860-9966-A876FDF032E5}" type="slidenum">
              <a:rPr lang="en-US" altLang="zh-CN"/>
              <a:pPr/>
              <a:t>56</a:t>
            </a:fld>
            <a:endParaRPr lang="en-US" altLang="zh-CN"/>
          </a:p>
        </p:txBody>
      </p:sp>
    </p:spTree>
    <p:extLst>
      <p:ext uri="{BB962C8B-B14F-4D97-AF65-F5344CB8AC3E}">
        <p14:creationId xmlns:p14="http://schemas.microsoft.com/office/powerpoint/2010/main" val="23235491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immutable [</a:t>
            </a:r>
            <a:r>
              <a:rPr lang="en-US" altLang="zh-CN" dirty="0" err="1"/>
              <a:t>i'mju:təbl</a:t>
            </a:r>
            <a:r>
              <a:rPr lang="en-US" altLang="zh-CN" dirty="0"/>
              <a:t>]</a:t>
            </a:r>
          </a:p>
          <a:p>
            <a:r>
              <a:rPr lang="zh-CN" altLang="en-US" dirty="0"/>
              <a:t>基本翻译</a:t>
            </a:r>
          </a:p>
          <a:p>
            <a:r>
              <a:rPr lang="en-US" altLang="zh-CN" dirty="0"/>
              <a:t>adj. </a:t>
            </a:r>
            <a:r>
              <a:rPr lang="zh-CN" altLang="en-US" dirty="0"/>
              <a:t>不变的；不可变的；不能变的</a:t>
            </a:r>
          </a:p>
          <a:p>
            <a:r>
              <a:rPr lang="zh-CN" altLang="en-US" dirty="0"/>
              <a:t>网络释义</a:t>
            </a:r>
          </a:p>
          <a:p>
            <a:r>
              <a:rPr lang="en-US" altLang="zh-CN" dirty="0"/>
              <a:t>immutable:</a:t>
            </a:r>
            <a:r>
              <a:rPr lang="zh-CN" altLang="en-US" dirty="0"/>
              <a:t>不可变的 </a:t>
            </a:r>
            <a:r>
              <a:rPr lang="en-US" altLang="zh-CN" dirty="0"/>
              <a:t>| </a:t>
            </a:r>
            <a:r>
              <a:rPr lang="zh-CN" altLang="en-US" dirty="0"/>
              <a:t>不变模式 </a:t>
            </a:r>
            <a:r>
              <a:rPr lang="en-US" altLang="zh-CN" dirty="0"/>
              <a:t>| </a:t>
            </a:r>
            <a:r>
              <a:rPr lang="zh-CN" altLang="en-US" dirty="0"/>
              <a:t>不变</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59</a:t>
            </a:fld>
            <a:endParaRPr lang="en-US" altLang="zh-CN"/>
          </a:p>
        </p:txBody>
      </p:sp>
    </p:spTree>
    <p:extLst>
      <p:ext uri="{BB962C8B-B14F-4D97-AF65-F5344CB8AC3E}">
        <p14:creationId xmlns:p14="http://schemas.microsoft.com/office/powerpoint/2010/main" val="18509299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p:cNvSpPr>
          <p:nvPr>
            <p:ph type="sldImg"/>
          </p:nvPr>
        </p:nvSpPr>
        <p:spPr>
          <a:ln/>
        </p:spPr>
      </p:sp>
      <p:sp>
        <p:nvSpPr>
          <p:cNvPr id="70659"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coercion [</a:t>
            </a:r>
            <a:r>
              <a:rPr lang="en-US" altLang="zh-CN" dirty="0" err="1">
                <a:latin typeface="Arial" pitchFamily="34" charset="0"/>
                <a:ea typeface="ＭＳ Ｐゴシック" pitchFamily="34" charset="-128"/>
              </a:rPr>
              <a:t>kəu'ə:ʃən</a:t>
            </a:r>
            <a:r>
              <a:rPr lang="en-US" altLang="zh-CN" dirty="0">
                <a:latin typeface="Arial" pitchFamily="34" charset="0"/>
                <a:ea typeface="ＭＳ Ｐゴシック" pitchFamily="34" charset="-128"/>
              </a:rPr>
              <a:t>]</a:t>
            </a:r>
          </a:p>
          <a:p>
            <a:r>
              <a:rPr lang="zh-CN" altLang="en-US" dirty="0">
                <a:latin typeface="Arial" pitchFamily="34" charset="0"/>
                <a:ea typeface="ＭＳ Ｐゴシック" pitchFamily="34" charset="-128"/>
              </a:rPr>
              <a:t>基本翻译</a:t>
            </a:r>
          </a:p>
          <a:p>
            <a:r>
              <a:rPr lang="en-US" altLang="zh-CN" dirty="0">
                <a:latin typeface="Arial" pitchFamily="34" charset="0"/>
                <a:ea typeface="ＭＳ Ｐゴシック" pitchFamily="34" charset="-128"/>
              </a:rPr>
              <a:t>n. </a:t>
            </a:r>
            <a:r>
              <a:rPr lang="zh-CN" altLang="en-US" dirty="0">
                <a:latin typeface="Arial" pitchFamily="34" charset="0"/>
                <a:ea typeface="ＭＳ Ｐゴシック" pitchFamily="34" charset="-128"/>
              </a:rPr>
              <a:t>强制；强迫；高压政治；威压</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coercion:</a:t>
            </a:r>
            <a:r>
              <a:rPr lang="zh-CN" altLang="en-US" dirty="0">
                <a:latin typeface="Arial" pitchFamily="34" charset="0"/>
                <a:ea typeface="ＭＳ Ｐゴシック" pitchFamily="34" charset="-128"/>
              </a:rPr>
              <a:t>强制转换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强迫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强制型转</a:t>
            </a:r>
          </a:p>
          <a:p>
            <a:endParaRPr lang="zh-CN" altLang="zh-CN" dirty="0">
              <a:latin typeface="Arial" pitchFamily="34" charset="0"/>
              <a:ea typeface="ＭＳ Ｐゴシック" pitchFamily="34" charset="-128"/>
            </a:endParaRPr>
          </a:p>
        </p:txBody>
      </p:sp>
      <p:sp>
        <p:nvSpPr>
          <p:cNvPr id="70660" name="Slide Number Placeholder 3"/>
          <p:cNvSpPr>
            <a:spLocks noGrp="1"/>
          </p:cNvSpPr>
          <p:nvPr>
            <p:ph type="sldNum" sz="quarter" idx="5"/>
          </p:nvPr>
        </p:nvSpPr>
        <p:spPr>
          <a:noFill/>
        </p:spPr>
        <p:txBody>
          <a:bodyPr/>
          <a:lstStyle/>
          <a:p>
            <a:fld id="{CB36AA6F-7C5F-4E52-85EA-6D0483A8FDC4}" type="slidenum">
              <a:rPr lang="en-US" altLang="zh-CN"/>
              <a:pPr/>
              <a:t>62</a:t>
            </a:fld>
            <a:endParaRPr lang="en-US" altLang="zh-CN"/>
          </a:p>
        </p:txBody>
      </p:sp>
    </p:spTree>
    <p:extLst>
      <p:ext uri="{BB962C8B-B14F-4D97-AF65-F5344CB8AC3E}">
        <p14:creationId xmlns:p14="http://schemas.microsoft.com/office/powerpoint/2010/main" val="4326954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p:cNvSpPr>
          <p:nvPr>
            <p:ph type="sldImg"/>
          </p:nvPr>
        </p:nvSpPr>
        <p:spPr>
          <a:ln/>
        </p:spPr>
      </p:sp>
      <p:sp>
        <p:nvSpPr>
          <p:cNvPr id="72707"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Provided examples of the 3 basic kinds of methods:  constructors, setters and getters</a:t>
            </a:r>
          </a:p>
          <a:p>
            <a:r>
              <a:rPr lang="en-US" altLang="zh-CN">
                <a:latin typeface="Arial" pitchFamily="34" charset="0"/>
                <a:ea typeface="ＭＳ Ｐゴシック" pitchFamily="34" charset="-128"/>
              </a:rPr>
              <a:t>Constructors initialize objects upon instantiation.</a:t>
            </a:r>
          </a:p>
          <a:p>
            <a:r>
              <a:rPr lang="en-US" altLang="zh-CN">
                <a:latin typeface="Arial" pitchFamily="34" charset="0"/>
                <a:ea typeface="ＭＳ Ｐゴシック" pitchFamily="34" charset="-128"/>
              </a:rPr>
              <a:t>Setters change internal object state.</a:t>
            </a:r>
          </a:p>
          <a:p>
            <a:r>
              <a:rPr lang="en-US" altLang="zh-CN">
                <a:latin typeface="Arial" pitchFamily="34" charset="0"/>
                <a:ea typeface="ＭＳ Ｐゴシック" pitchFamily="34" charset="-128"/>
              </a:rPr>
              <a:t>Getters return internal object state.</a:t>
            </a:r>
          </a:p>
        </p:txBody>
      </p:sp>
      <p:sp>
        <p:nvSpPr>
          <p:cNvPr id="72708" name="Slide Number Placeholder 3"/>
          <p:cNvSpPr>
            <a:spLocks noGrp="1"/>
          </p:cNvSpPr>
          <p:nvPr>
            <p:ph type="sldNum" sz="quarter" idx="5"/>
          </p:nvPr>
        </p:nvSpPr>
        <p:spPr>
          <a:noFill/>
        </p:spPr>
        <p:txBody>
          <a:bodyPr/>
          <a:lstStyle/>
          <a:p>
            <a:fld id="{589CDFC2-B67B-4615-A30B-05F1D37C152F}" type="slidenum">
              <a:rPr lang="en-US" altLang="zh-CN"/>
              <a:pPr/>
              <a:t>63</a:t>
            </a:fld>
            <a:endParaRPr lang="en-US" altLang="zh-CN"/>
          </a:p>
        </p:txBody>
      </p:sp>
    </p:spTree>
    <p:extLst>
      <p:ext uri="{BB962C8B-B14F-4D97-AF65-F5344CB8AC3E}">
        <p14:creationId xmlns:p14="http://schemas.microsoft.com/office/powerpoint/2010/main" val="23877929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p:cNvSpPr>
          <p:nvPr>
            <p:ph type="sldImg"/>
          </p:nvPr>
        </p:nvSpPr>
        <p:spPr>
          <a:ln/>
        </p:spPr>
      </p:sp>
      <p:sp>
        <p:nvSpPr>
          <p:cNvPr id="74755"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We are going to have to remember that objects contain pointers to their methods.  It will become important when we use multiple places.  </a:t>
            </a:r>
          </a:p>
        </p:txBody>
      </p:sp>
      <p:sp>
        <p:nvSpPr>
          <p:cNvPr id="74756" name="Slide Number Placeholder 3"/>
          <p:cNvSpPr>
            <a:spLocks noGrp="1"/>
          </p:cNvSpPr>
          <p:nvPr>
            <p:ph type="sldNum" sz="quarter" idx="5"/>
          </p:nvPr>
        </p:nvSpPr>
        <p:spPr>
          <a:noFill/>
        </p:spPr>
        <p:txBody>
          <a:bodyPr/>
          <a:lstStyle/>
          <a:p>
            <a:fld id="{8F3FA4FA-84B7-42ED-860D-8C79A85FE56C}" type="slidenum">
              <a:rPr lang="en-US" altLang="zh-CN"/>
              <a:pPr/>
              <a:t>64</a:t>
            </a:fld>
            <a:endParaRPr lang="en-US" altLang="zh-CN"/>
          </a:p>
        </p:txBody>
      </p:sp>
    </p:spTree>
    <p:extLst>
      <p:ext uri="{BB962C8B-B14F-4D97-AF65-F5344CB8AC3E}">
        <p14:creationId xmlns:p14="http://schemas.microsoft.com/office/powerpoint/2010/main" val="2258373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p:cNvSpPr>
          <p:nvPr>
            <p:ph type="sldImg"/>
          </p:nvPr>
        </p:nvSpPr>
        <p:spPr>
          <a:ln/>
        </p:spPr>
      </p:sp>
      <p:sp>
        <p:nvSpPr>
          <p:cNvPr id="32771" name="Notes Placeholder 2"/>
          <p:cNvSpPr>
            <a:spLocks noGrp="1"/>
          </p:cNvSpPr>
          <p:nvPr>
            <p:ph type="body" idx="1"/>
          </p:nvPr>
        </p:nvSpPr>
        <p:spPr>
          <a:noFill/>
          <a:ln/>
        </p:spPr>
        <p:txBody>
          <a:bodyPr/>
          <a:lstStyle/>
          <a:p>
            <a:endParaRPr lang="en-US" altLang="zh-CN" dirty="0">
              <a:latin typeface="Arial" pitchFamily="34" charset="0"/>
              <a:ea typeface="ＭＳ Ｐゴシック" pitchFamily="34" charset="-128"/>
            </a:endParaRPr>
          </a:p>
          <a:p>
            <a:r>
              <a:rPr lang="en-US" altLang="zh-CN" b="1" dirty="0"/>
              <a:t>rudimentary [,</a:t>
            </a:r>
            <a:r>
              <a:rPr lang="en-US" altLang="zh-CN" b="1" dirty="0" err="1"/>
              <a:t>ru:di'mentəri</a:t>
            </a:r>
            <a:r>
              <a:rPr lang="en-US" altLang="zh-CN" b="1" dirty="0"/>
              <a:t>] </a:t>
            </a:r>
            <a:r>
              <a:rPr lang="zh-CN" altLang="en-US" b="1" dirty="0">
                <a:hlinkClick r:id="rId3" tooltip="报错"/>
              </a:rPr>
              <a:t>报错 </a:t>
            </a:r>
            <a:endParaRPr lang="zh-CN" altLang="en-US" b="1" dirty="0"/>
          </a:p>
          <a:p>
            <a:r>
              <a:rPr lang="en-US" altLang="zh-CN" dirty="0"/>
              <a:t>adj. </a:t>
            </a:r>
            <a:r>
              <a:rPr lang="zh-CN" altLang="en-US" dirty="0"/>
              <a:t>基本的；初步</a:t>
            </a:r>
          </a:p>
          <a:p>
            <a:r>
              <a:rPr lang="en-US" altLang="zh-CN" dirty="0">
                <a:latin typeface="Arial" pitchFamily="34" charset="0"/>
                <a:ea typeface="ＭＳ Ｐゴシック" pitchFamily="34" charset="-128"/>
              </a:rPr>
              <a:t>baffled</a:t>
            </a:r>
          </a:p>
          <a:p>
            <a:r>
              <a:rPr lang="zh-CN" altLang="en-US" dirty="0">
                <a:latin typeface="Arial" pitchFamily="34" charset="0"/>
                <a:ea typeface="ＭＳ Ｐゴシック" pitchFamily="34" charset="-128"/>
              </a:rPr>
              <a:t>基本翻译</a:t>
            </a:r>
          </a:p>
          <a:p>
            <a:r>
              <a:rPr lang="en-US" altLang="zh-CN" dirty="0">
                <a:latin typeface="Arial" pitchFamily="34" charset="0"/>
                <a:ea typeface="ＭＳ Ｐゴシック" pitchFamily="34" charset="-128"/>
              </a:rPr>
              <a:t>v. </a:t>
            </a:r>
            <a:r>
              <a:rPr lang="zh-CN" altLang="en-US" dirty="0">
                <a:latin typeface="Arial" pitchFamily="34" charset="0"/>
                <a:ea typeface="ＭＳ Ｐゴシック" pitchFamily="34" charset="-128"/>
              </a:rPr>
              <a:t>阻碍；使迷惑（</a:t>
            </a:r>
            <a:r>
              <a:rPr lang="en-US" altLang="zh-CN" dirty="0">
                <a:latin typeface="Arial" pitchFamily="34" charset="0"/>
                <a:ea typeface="ＭＳ Ｐゴシック" pitchFamily="34" charset="-128"/>
              </a:rPr>
              <a:t>baffle</a:t>
            </a:r>
            <a:r>
              <a:rPr lang="zh-CN" altLang="en-US" dirty="0">
                <a:latin typeface="Arial" pitchFamily="34" charset="0"/>
                <a:ea typeface="ＭＳ Ｐゴシック" pitchFamily="34" charset="-128"/>
              </a:rPr>
              <a:t>的过去式）</a:t>
            </a:r>
          </a:p>
          <a:p>
            <a:r>
              <a:rPr lang="en-US" altLang="zh-CN" dirty="0">
                <a:latin typeface="Arial" pitchFamily="34" charset="0"/>
                <a:ea typeface="ＭＳ Ｐゴシック" pitchFamily="34" charset="-128"/>
              </a:rPr>
              <a:t>adj. </a:t>
            </a:r>
            <a:r>
              <a:rPr lang="zh-CN" altLang="en-US" dirty="0">
                <a:latin typeface="Arial" pitchFamily="34" charset="0"/>
                <a:ea typeface="ＭＳ Ｐゴシック" pitchFamily="34" charset="-128"/>
              </a:rPr>
              <a:t>带有挡板的</a:t>
            </a:r>
          </a:p>
          <a:p>
            <a:r>
              <a:rPr lang="zh-CN" altLang="en-US" dirty="0">
                <a:latin typeface="Arial" pitchFamily="34" charset="0"/>
                <a:ea typeface="ＭＳ Ｐゴシック" pitchFamily="34" charset="-128"/>
              </a:rPr>
              <a:t>网络释义</a:t>
            </a:r>
          </a:p>
          <a:p>
            <a:r>
              <a:rPr lang="en-US" altLang="zh-CN" dirty="0">
                <a:latin typeface="Arial" pitchFamily="34" charset="0"/>
                <a:ea typeface="ＭＳ Ｐゴシック" pitchFamily="34" charset="-128"/>
              </a:rPr>
              <a:t>baffled:</a:t>
            </a:r>
            <a:r>
              <a:rPr lang="zh-CN" altLang="en-US" dirty="0">
                <a:latin typeface="Arial" pitchFamily="34" charset="0"/>
                <a:ea typeface="ＭＳ Ｐゴシック" pitchFamily="34" charset="-128"/>
              </a:rPr>
              <a:t>感到困惑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带有挡板的 </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古屋惊魂</a:t>
            </a:r>
          </a:p>
          <a:p>
            <a:r>
              <a:rPr lang="zh-CN" altLang="en-US" dirty="0">
                <a:latin typeface="Arial" pitchFamily="34" charset="0"/>
                <a:ea typeface="ＭＳ Ｐゴシック" pitchFamily="34" charset="-128"/>
              </a:rPr>
              <a:t>百科</a:t>
            </a:r>
          </a:p>
          <a:p>
            <a:r>
              <a:rPr lang="en-US" altLang="zh-CN" dirty="0">
                <a:latin typeface="Arial" pitchFamily="34" charset="0"/>
                <a:ea typeface="ＭＳ Ｐゴシック" pitchFamily="34" charset="-128"/>
              </a:rPr>
              <a:t>baffled </a:t>
            </a:r>
          </a:p>
          <a:p>
            <a:r>
              <a:rPr lang="en-US" altLang="zh-CN" dirty="0" err="1">
                <a:latin typeface="Arial" pitchFamily="34" charset="0"/>
                <a:ea typeface="ＭＳ Ｐゴシック" pitchFamily="34" charset="-128"/>
              </a:rPr>
              <a:t>baffled:v</a:t>
            </a:r>
            <a:r>
              <a:rPr lang="en-US" altLang="zh-CN" dirty="0">
                <a:latin typeface="Arial" pitchFamily="34" charset="0"/>
                <a:ea typeface="ＭＳ Ｐゴシック" pitchFamily="34" charset="-128"/>
              </a:rPr>
              <a:t>. </a:t>
            </a:r>
            <a:r>
              <a:rPr lang="zh-CN" altLang="en-US" dirty="0">
                <a:latin typeface="Arial" pitchFamily="34" charset="0"/>
                <a:ea typeface="ＭＳ Ｐゴシック" pitchFamily="34" charset="-128"/>
              </a:rPr>
              <a:t>阻碍</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阻挡</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挫折</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因扰</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反抗</a:t>
            </a:r>
            <a:r>
              <a:rPr lang="en-US" altLang="zh-CN" dirty="0">
                <a:latin typeface="Arial" pitchFamily="34" charset="0"/>
                <a:ea typeface="ＭＳ Ｐゴシック" pitchFamily="34" charset="-128"/>
              </a:rPr>
              <a:t>)a. </a:t>
            </a:r>
            <a:r>
              <a:rPr lang="zh-CN" altLang="en-US" dirty="0">
                <a:latin typeface="Arial" pitchFamily="34" charset="0"/>
                <a:ea typeface="ＭＳ Ｐゴシック" pitchFamily="34" charset="-128"/>
              </a:rPr>
              <a:t>带障板的</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阻挡的</a:t>
            </a:r>
            <a:r>
              <a:rPr lang="en-US" altLang="zh-CN" dirty="0">
                <a:latin typeface="Arial" pitchFamily="34" charset="0"/>
                <a:ea typeface="ＭＳ Ｐゴシック" pitchFamily="34" charset="-128"/>
              </a:rPr>
              <a:t>)</a:t>
            </a:r>
            <a:r>
              <a:rPr lang="zh-CN" altLang="en-US" dirty="0">
                <a:latin typeface="Arial" pitchFamily="34" charset="0"/>
                <a:ea typeface="ＭＳ Ｐゴシック" pitchFamily="34" charset="-128"/>
              </a:rPr>
              <a:t>例句与用法</a:t>
            </a:r>
            <a:r>
              <a:rPr lang="en-US" altLang="zh-CN" dirty="0">
                <a:latin typeface="Arial" pitchFamily="34" charset="0"/>
                <a:ea typeface="ＭＳ Ｐゴシック" pitchFamily="34" charset="-128"/>
              </a:rPr>
              <a:t>:1. The question baffled me completely and I could not... </a:t>
            </a:r>
            <a:r>
              <a:rPr lang="zh-CN" altLang="en-US" dirty="0">
                <a:latin typeface="Arial" pitchFamily="34" charset="0"/>
                <a:ea typeface="ＭＳ Ｐゴシック" pitchFamily="34" charset="-128"/>
              </a:rPr>
              <a:t>详细 </a:t>
            </a:r>
            <a:r>
              <a:rPr lang="en-US" altLang="zh-CN" dirty="0">
                <a:latin typeface="Arial" pitchFamily="34" charset="0"/>
                <a:ea typeface="ＭＳ Ｐゴシック" pitchFamily="34" charset="-128"/>
              </a:rPr>
              <a:t>» </a:t>
            </a:r>
          </a:p>
          <a:p>
            <a:r>
              <a:rPr lang="zh-CN" altLang="en-US" dirty="0">
                <a:latin typeface="Arial" pitchFamily="34" charset="0"/>
                <a:ea typeface="ＭＳ Ｐゴシック" pitchFamily="34" charset="-128"/>
              </a:rPr>
              <a:t>搜索  </a:t>
            </a:r>
            <a:r>
              <a:rPr lang="en-US" altLang="zh-CN" dirty="0">
                <a:latin typeface="Arial" pitchFamily="34" charset="0"/>
                <a:ea typeface="ＭＳ Ｐゴシック" pitchFamily="34" charset="-128"/>
              </a:rPr>
              <a:t>baffled </a:t>
            </a:r>
          </a:p>
        </p:txBody>
      </p:sp>
      <p:sp>
        <p:nvSpPr>
          <p:cNvPr id="32772" name="Slide Number Placeholder 3"/>
          <p:cNvSpPr>
            <a:spLocks noGrp="1"/>
          </p:cNvSpPr>
          <p:nvPr>
            <p:ph type="sldNum" sz="quarter" idx="5"/>
          </p:nvPr>
        </p:nvSpPr>
        <p:spPr>
          <a:noFill/>
        </p:spPr>
        <p:txBody>
          <a:bodyPr/>
          <a:lstStyle/>
          <a:p>
            <a:fld id="{73832060-4F5E-41B0-BB69-5E8784EFD221}" type="slidenum">
              <a:rPr lang="en-US" altLang="zh-CN"/>
              <a:pPr/>
              <a:t>5</a:t>
            </a:fld>
            <a:endParaRPr lang="en-US" altLang="zh-CN"/>
          </a:p>
        </p:txBody>
      </p:sp>
    </p:spTree>
    <p:extLst>
      <p:ext uri="{BB962C8B-B14F-4D97-AF65-F5344CB8AC3E}">
        <p14:creationId xmlns:p14="http://schemas.microsoft.com/office/powerpoint/2010/main" val="225640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65</a:t>
            </a:fld>
            <a:endParaRPr lang="en-US" altLang="zh-CN"/>
          </a:p>
        </p:txBody>
      </p:sp>
    </p:spTree>
    <p:extLst>
      <p:ext uri="{BB962C8B-B14F-4D97-AF65-F5344CB8AC3E}">
        <p14:creationId xmlns:p14="http://schemas.microsoft.com/office/powerpoint/2010/main" val="307137054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p:cNvSpPr>
          <p:nvPr>
            <p:ph type="sldImg"/>
          </p:nvPr>
        </p:nvSpPr>
        <p:spPr>
          <a:ln/>
        </p:spPr>
      </p:sp>
      <p:sp>
        <p:nvSpPr>
          <p:cNvPr id="78851"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Prefix sum is highlighted since it has shared memory and distributed memory parallel solutions.</a:t>
            </a:r>
          </a:p>
        </p:txBody>
      </p:sp>
      <p:sp>
        <p:nvSpPr>
          <p:cNvPr id="78852" name="Slide Number Placeholder 3"/>
          <p:cNvSpPr>
            <a:spLocks noGrp="1"/>
          </p:cNvSpPr>
          <p:nvPr>
            <p:ph type="sldNum" sz="quarter" idx="5"/>
          </p:nvPr>
        </p:nvSpPr>
        <p:spPr>
          <a:noFill/>
        </p:spPr>
        <p:txBody>
          <a:bodyPr/>
          <a:lstStyle/>
          <a:p>
            <a:fld id="{EAE69951-79B9-4CF7-83BA-E8CB29E4F9F6}" type="slidenum">
              <a:rPr lang="en-US" altLang="zh-CN"/>
              <a:pPr/>
              <a:t>67</a:t>
            </a:fld>
            <a:endParaRPr lang="en-US" altLang="zh-CN"/>
          </a:p>
        </p:txBody>
      </p:sp>
    </p:spTree>
    <p:extLst>
      <p:ext uri="{BB962C8B-B14F-4D97-AF65-F5344CB8AC3E}">
        <p14:creationId xmlns:p14="http://schemas.microsoft.com/office/powerpoint/2010/main" val="38938216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200" dirty="0"/>
              <a:t>Full code in example </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68</a:t>
            </a:fld>
            <a:endParaRPr lang="en-US" altLang="zh-CN"/>
          </a:p>
        </p:txBody>
      </p:sp>
    </p:spTree>
    <p:extLst>
      <p:ext uri="{BB962C8B-B14F-4D97-AF65-F5344CB8AC3E}">
        <p14:creationId xmlns:p14="http://schemas.microsoft.com/office/powerpoint/2010/main" val="10330974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p:spPr>
        <p:txBody>
          <a:bodyPr/>
          <a:lstStyle/>
          <a:p>
            <a:fld id="{9823041D-E3C4-44C8-90C7-7689E45E3225}" type="slidenum">
              <a:rPr lang="en-US" altLang="zh-CN"/>
              <a:pPr/>
              <a:t>70</a:t>
            </a:fld>
            <a:endParaRPr lang="en-US" altLang="zh-CN"/>
          </a:p>
        </p:txBody>
      </p:sp>
      <p:sp>
        <p:nvSpPr>
          <p:cNvPr id="82947" name="Rectangle 7"/>
          <p:cNvSpPr txBox="1">
            <a:spLocks noGrp="1" noChangeArrowheads="1"/>
          </p:cNvSpPr>
          <p:nvPr/>
        </p:nvSpPr>
        <p:spPr bwMode="auto">
          <a:xfrm>
            <a:off x="3858520" y="9332277"/>
            <a:ext cx="2950269" cy="491173"/>
          </a:xfrm>
          <a:prstGeom prst="rect">
            <a:avLst/>
          </a:prstGeom>
          <a:noFill/>
          <a:ln w="9525">
            <a:noFill/>
            <a:miter lim="800000"/>
            <a:headEnd/>
            <a:tailEnd/>
          </a:ln>
        </p:spPr>
        <p:txBody>
          <a:bodyPr lIns="92920" tIns="46460" rIns="92920" bIns="46460" anchor="b"/>
          <a:lstStyle/>
          <a:p>
            <a:pPr algn="r" defTabSz="930275" eaLnBrk="0" hangingPunct="0"/>
            <a:fld id="{8A69B2AE-AA01-4D3C-B3F3-CCE2E96F748A}" type="slidenum">
              <a:rPr lang="en-US" altLang="zh-CN" sz="1200">
                <a:solidFill>
                  <a:schemeClr val="tx1"/>
                </a:solidFill>
              </a:rPr>
              <a:pPr algn="r" defTabSz="930275" eaLnBrk="0" hangingPunct="0"/>
              <a:t>70</a:t>
            </a:fld>
            <a:endParaRPr lang="en-US" altLang="zh-CN" sz="1200">
              <a:solidFill>
                <a:schemeClr val="tx1"/>
              </a:solidFill>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08251" y="4666139"/>
            <a:ext cx="4992287" cy="4420553"/>
          </a:xfrm>
          <a:noFill/>
          <a:ln/>
        </p:spPr>
        <p:txBody>
          <a:bodyPr lIns="92920" tIns="46460" rIns="92920" bIns="46460"/>
          <a:lstStyle/>
          <a:p>
            <a:pPr eaLnBrk="1" hangingPunct="1"/>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7765361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p:cNvSpPr>
          <p:nvPr>
            <p:ph type="sldImg"/>
          </p:nvPr>
        </p:nvSpPr>
        <p:spPr>
          <a:ln/>
        </p:spPr>
      </p:sp>
      <p:sp>
        <p:nvSpPr>
          <p:cNvPr id="84995" name="Notes Placeholder 2"/>
          <p:cNvSpPr>
            <a:spLocks noGrp="1"/>
          </p:cNvSpPr>
          <p:nvPr>
            <p:ph type="body" idx="1"/>
          </p:nvPr>
        </p:nvSpPr>
        <p:spPr>
          <a:noFill/>
          <a:ln/>
        </p:spPr>
        <p:txBody>
          <a:bodyPr/>
          <a:lstStyle/>
          <a:p>
            <a:endParaRPr lang="zh-CN" altLang="zh-CN">
              <a:latin typeface="Arial" pitchFamily="34" charset="0"/>
              <a:ea typeface="ＭＳ Ｐゴシック" pitchFamily="34" charset="-128"/>
            </a:endParaRPr>
          </a:p>
        </p:txBody>
      </p:sp>
      <p:sp>
        <p:nvSpPr>
          <p:cNvPr id="84996" name="Slide Number Placeholder 3"/>
          <p:cNvSpPr>
            <a:spLocks noGrp="1"/>
          </p:cNvSpPr>
          <p:nvPr>
            <p:ph type="sldNum" sz="quarter" idx="5"/>
          </p:nvPr>
        </p:nvSpPr>
        <p:spPr>
          <a:noFill/>
        </p:spPr>
        <p:txBody>
          <a:bodyPr/>
          <a:lstStyle/>
          <a:p>
            <a:fld id="{538DEB4C-FAA8-4B85-BBDF-986C0FD1F120}" type="slidenum">
              <a:rPr lang="en-US" altLang="zh-CN"/>
              <a:pPr/>
              <a:t>71</a:t>
            </a:fld>
            <a:endParaRPr lang="en-US" altLang="zh-CN"/>
          </a:p>
        </p:txBody>
      </p:sp>
    </p:spTree>
    <p:extLst>
      <p:ext uri="{BB962C8B-B14F-4D97-AF65-F5344CB8AC3E}">
        <p14:creationId xmlns:p14="http://schemas.microsoft.com/office/powerpoint/2010/main" val="282232117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72</a:t>
            </a:fld>
            <a:endParaRPr lang="en-US" altLang="zh-CN"/>
          </a:p>
        </p:txBody>
      </p:sp>
    </p:spTree>
    <p:extLst>
      <p:ext uri="{BB962C8B-B14F-4D97-AF65-F5344CB8AC3E}">
        <p14:creationId xmlns:p14="http://schemas.microsoft.com/office/powerpoint/2010/main" val="22500584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8066" name="Rectangle 11"/>
          <p:cNvSpPr>
            <a:spLocks noGrp="1" noChangeArrowheads="1"/>
          </p:cNvSpPr>
          <p:nvPr>
            <p:ph type="sldNum" sz="quarter" idx="5"/>
          </p:nvPr>
        </p:nvSpPr>
        <p:spPr>
          <a:noFill/>
        </p:spPr>
        <p:txBody>
          <a:bodyPr/>
          <a:lstStyle/>
          <a:p>
            <a:fld id="{DEEC1322-BE8D-4C6F-8CBE-96BFDFBA9A93}" type="slidenum">
              <a:rPr lang="en-US" altLang="zh-CN"/>
              <a:pPr/>
              <a:t>73</a:t>
            </a:fld>
            <a:endParaRPr lang="en-US" altLang="zh-CN"/>
          </a:p>
        </p:txBody>
      </p:sp>
      <p:sp>
        <p:nvSpPr>
          <p:cNvPr id="88067" name="Text Box 1"/>
          <p:cNvSpPr txBox="1">
            <a:spLocks noChangeArrowheads="1"/>
          </p:cNvSpPr>
          <p:nvPr/>
        </p:nvSpPr>
        <p:spPr bwMode="auto">
          <a:xfrm>
            <a:off x="2123885" y="731713"/>
            <a:ext cx="2574920" cy="3688840"/>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88068" name="Text Box 2"/>
          <p:cNvSpPr txBox="1">
            <a:spLocks noGrp="1" noChangeArrowheads="1"/>
          </p:cNvSpPr>
          <p:nvPr>
            <p:ph type="body"/>
          </p:nvPr>
        </p:nvSpPr>
        <p:spPr>
          <a:xfrm>
            <a:off x="905161" y="4672868"/>
            <a:ext cx="4995377" cy="4410460"/>
          </a:xfrm>
          <a:noFill/>
          <a:ln/>
        </p:spPr>
        <p:txBody>
          <a:bodyPr wrap="none" anchor="ctr"/>
          <a:lstStyle/>
          <a:p>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35392406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0114" name="Rectangle 11"/>
          <p:cNvSpPr>
            <a:spLocks noGrp="1" noChangeArrowheads="1"/>
          </p:cNvSpPr>
          <p:nvPr>
            <p:ph type="sldNum" sz="quarter" idx="5"/>
          </p:nvPr>
        </p:nvSpPr>
        <p:spPr>
          <a:noFill/>
        </p:spPr>
        <p:txBody>
          <a:bodyPr/>
          <a:lstStyle/>
          <a:p>
            <a:fld id="{F21E0F65-4649-4EBE-A51A-CA1951516484}" type="slidenum">
              <a:rPr lang="en-US" altLang="zh-CN"/>
              <a:pPr/>
              <a:t>74</a:t>
            </a:fld>
            <a:endParaRPr lang="en-US" altLang="zh-CN"/>
          </a:p>
        </p:txBody>
      </p:sp>
      <p:sp>
        <p:nvSpPr>
          <p:cNvPr id="90115" name="Text Box 1"/>
          <p:cNvSpPr txBox="1">
            <a:spLocks noChangeArrowheads="1"/>
          </p:cNvSpPr>
          <p:nvPr/>
        </p:nvSpPr>
        <p:spPr bwMode="auto">
          <a:xfrm>
            <a:off x="2123885" y="731713"/>
            <a:ext cx="2574920" cy="3688840"/>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90116" name="Text Box 2"/>
          <p:cNvSpPr txBox="1">
            <a:spLocks noGrp="1" noChangeArrowheads="1"/>
          </p:cNvSpPr>
          <p:nvPr>
            <p:ph type="body"/>
          </p:nvPr>
        </p:nvSpPr>
        <p:spPr>
          <a:xfrm>
            <a:off x="905161" y="4667821"/>
            <a:ext cx="4998466" cy="4427281"/>
          </a:xfrm>
          <a:noFill/>
          <a:ln/>
        </p:spPr>
        <p:txBody>
          <a:bodyPr lIns="95760" tIns="47160" rIns="95760" bIns="47160"/>
          <a:lstStyle/>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latin typeface="Arial" pitchFamily="34" charset="0"/>
                <a:ea typeface="ヒラギノ角ゴ Pro W3" charset="-128"/>
              </a:rPr>
              <a:t>Barrier</a:t>
            </a: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endParaRPr lang="en-US" altLang="zh-CN" dirty="0">
              <a:latin typeface="Arial" pitchFamily="34" charset="0"/>
              <a:ea typeface="ヒラギノ角ゴ Pro W3" charset="-128"/>
            </a:endParaRP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endParaRPr lang="en-US" altLang="zh-CN" dirty="0">
              <a:latin typeface="Arial" pitchFamily="34" charset="0"/>
              <a:ea typeface="ヒラギノ角ゴ Pro W3" charset="-128"/>
            </a:endParaRP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err="1">
                <a:latin typeface="Arial" pitchFamily="34" charset="0"/>
                <a:ea typeface="ヒラギノ角ゴ Pro W3" charset="-128"/>
              </a:rPr>
              <a:t>PPoPP</a:t>
            </a:r>
            <a:r>
              <a:rPr lang="en-US" altLang="zh-CN" dirty="0">
                <a:latin typeface="Arial" pitchFamily="34" charset="0"/>
                <a:ea typeface="ヒラギノ角ゴ Pro W3" charset="-128"/>
              </a:rPr>
              <a:t>: Vijay – fix memory model reference.</a:t>
            </a: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endParaRPr lang="en-US" altLang="zh-CN" dirty="0">
              <a:latin typeface="Arial" pitchFamily="34" charset="0"/>
              <a:ea typeface="ヒラギノ角ゴ Pro W3" charset="-128"/>
            </a:endParaRP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zh-CN" altLang="en-US" dirty="0">
                <a:effectLst/>
              </a:rPr>
              <a:t>传递的；可递的</a:t>
            </a:r>
            <a:endParaRPr lang="en-US" altLang="zh-CN" dirty="0">
              <a:latin typeface="Arial" pitchFamily="34" charset="0"/>
              <a:ea typeface="ヒラギノ角ゴ Pro W3" charset="-128"/>
            </a:endParaRPr>
          </a:p>
          <a:p>
            <a:pPr>
              <a:spcBef>
                <a:spcPts val="4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endParaRPr lang="en-US" altLang="zh-CN" dirty="0">
              <a:latin typeface="Arial" pitchFamily="34" charset="0"/>
              <a:ea typeface="ヒラギノ角ゴ Pro W3" charset="-128"/>
            </a:endParaRPr>
          </a:p>
        </p:txBody>
      </p:sp>
    </p:spTree>
    <p:extLst>
      <p:ext uri="{BB962C8B-B14F-4D97-AF65-F5344CB8AC3E}">
        <p14:creationId xmlns:p14="http://schemas.microsoft.com/office/powerpoint/2010/main" val="2379126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2162" name="Rectangle 11"/>
          <p:cNvSpPr>
            <a:spLocks noGrp="1" noChangeArrowheads="1"/>
          </p:cNvSpPr>
          <p:nvPr>
            <p:ph type="sldNum" sz="quarter" idx="5"/>
          </p:nvPr>
        </p:nvSpPr>
        <p:spPr>
          <a:noFill/>
        </p:spPr>
        <p:txBody>
          <a:bodyPr/>
          <a:lstStyle/>
          <a:p>
            <a:fld id="{0B4C0747-71D5-409E-82FD-5234A6E1D2F5}" type="slidenum">
              <a:rPr lang="en-US" altLang="zh-CN"/>
              <a:pPr/>
              <a:t>75</a:t>
            </a:fld>
            <a:endParaRPr lang="en-US" altLang="zh-CN"/>
          </a:p>
        </p:txBody>
      </p:sp>
      <p:sp>
        <p:nvSpPr>
          <p:cNvPr id="92163" name="Text Box 1"/>
          <p:cNvSpPr txBox="1">
            <a:spLocks noChangeArrowheads="1"/>
          </p:cNvSpPr>
          <p:nvPr/>
        </p:nvSpPr>
        <p:spPr bwMode="auto">
          <a:xfrm>
            <a:off x="2123885" y="735077"/>
            <a:ext cx="2574920" cy="3685475"/>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92164" name="Text Box 2"/>
          <p:cNvSpPr txBox="1">
            <a:spLocks noGrp="1" noChangeArrowheads="1"/>
          </p:cNvSpPr>
          <p:nvPr>
            <p:ph type="body"/>
          </p:nvPr>
        </p:nvSpPr>
        <p:spPr>
          <a:xfrm>
            <a:off x="905161" y="4672868"/>
            <a:ext cx="4995377" cy="4410460"/>
          </a:xfrm>
          <a:noFill/>
          <a:ln/>
        </p:spPr>
        <p:txBody>
          <a:bodyPr wrap="none" anchor="ctr"/>
          <a:lstStyle/>
          <a:p>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377193863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94210" name="Rectangle 11"/>
          <p:cNvSpPr>
            <a:spLocks noGrp="1" noChangeArrowheads="1"/>
          </p:cNvSpPr>
          <p:nvPr>
            <p:ph type="sldNum" sz="quarter" idx="5"/>
          </p:nvPr>
        </p:nvSpPr>
        <p:spPr>
          <a:noFill/>
        </p:spPr>
        <p:txBody>
          <a:bodyPr/>
          <a:lstStyle/>
          <a:p>
            <a:fld id="{62A6E4FB-D1A7-4740-A669-F2BEE3F85284}" type="slidenum">
              <a:rPr lang="en-US" altLang="zh-CN"/>
              <a:pPr/>
              <a:t>76</a:t>
            </a:fld>
            <a:endParaRPr lang="en-US" altLang="zh-CN"/>
          </a:p>
        </p:txBody>
      </p:sp>
      <p:sp>
        <p:nvSpPr>
          <p:cNvPr id="94211" name="Text Box 1"/>
          <p:cNvSpPr txBox="1">
            <a:spLocks noChangeArrowheads="1"/>
          </p:cNvSpPr>
          <p:nvPr/>
        </p:nvSpPr>
        <p:spPr bwMode="auto">
          <a:xfrm>
            <a:off x="2123885" y="731713"/>
            <a:ext cx="2574920" cy="3688840"/>
          </a:xfrm>
          <a:prstGeom prst="rect">
            <a:avLst/>
          </a:prstGeom>
          <a:solidFill>
            <a:srgbClr val="FFFFFF"/>
          </a:solidFill>
          <a:ln w="9360">
            <a:solidFill>
              <a:srgbClr val="000000"/>
            </a:solidFill>
            <a:miter lim="800000"/>
            <a:headEnd/>
            <a:tailEnd/>
          </a:ln>
        </p:spPr>
        <p:txBody>
          <a:bodyPr wrap="none" anchor="ctr"/>
          <a:lstStyle/>
          <a:p>
            <a:pPr eaLnBrk="0" hangingPunct="0"/>
            <a:endParaRPr lang="zh-CN" altLang="zh-CN"/>
          </a:p>
        </p:txBody>
      </p:sp>
      <p:sp>
        <p:nvSpPr>
          <p:cNvPr id="94212" name="Text Box 2"/>
          <p:cNvSpPr txBox="1">
            <a:spLocks noGrp="1" noChangeArrowheads="1"/>
          </p:cNvSpPr>
          <p:nvPr>
            <p:ph type="body"/>
          </p:nvPr>
        </p:nvSpPr>
        <p:spPr>
          <a:xfrm>
            <a:off x="905161" y="4672868"/>
            <a:ext cx="4995377" cy="4410460"/>
          </a:xfrm>
          <a:noFill/>
          <a:ln/>
        </p:spPr>
        <p:txBody>
          <a:bodyPr wrap="none" anchor="ctr"/>
          <a:lstStyle/>
          <a:p>
            <a:r>
              <a:rPr lang="zh-CN" altLang="en-US" sz="1200" b="1" i="0" kern="1200" dirty="0">
                <a:solidFill>
                  <a:schemeClr val="tx1"/>
                </a:solidFill>
                <a:effectLst/>
                <a:latin typeface="Times New Roman" pitchFamily="18" charset="0"/>
                <a:ea typeface="SimSun" pitchFamily="2" charset="-122"/>
                <a:cs typeface="+mn-cs"/>
              </a:rPr>
              <a:t>目标定义在词汇方面封闭范围</a:t>
            </a:r>
            <a:endParaRPr lang="zh-CN" altLang="zh-CN" dirty="0">
              <a:latin typeface="Arial" pitchFamily="34" charset="0"/>
              <a:ea typeface="ＭＳ Ｐゴシック" pitchFamily="34" charset="-128"/>
            </a:endParaRPr>
          </a:p>
        </p:txBody>
      </p:sp>
    </p:spTree>
    <p:extLst>
      <p:ext uri="{BB962C8B-B14F-4D97-AF65-F5344CB8AC3E}">
        <p14:creationId xmlns:p14="http://schemas.microsoft.com/office/powerpoint/2010/main" val="999437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p:cNvSpPr>
          <p:nvPr>
            <p:ph type="sldImg"/>
          </p:nvPr>
        </p:nvSpPr>
        <p:spPr>
          <a:ln/>
        </p:spPr>
      </p:sp>
      <p:sp>
        <p:nvSpPr>
          <p:cNvPr id="34819" name="Notes Placeholder 2"/>
          <p:cNvSpPr>
            <a:spLocks noGrp="1"/>
          </p:cNvSpPr>
          <p:nvPr>
            <p:ph type="body" idx="1"/>
          </p:nvPr>
        </p:nvSpPr>
        <p:spPr>
          <a:noFill/>
          <a:ln/>
        </p:spPr>
        <p:txBody>
          <a:bodyPr/>
          <a:lstStyle/>
          <a:p>
            <a:endParaRPr lang="zh-CN" altLang="zh-CN">
              <a:latin typeface="Arial" pitchFamily="34" charset="0"/>
              <a:ea typeface="ＭＳ Ｐゴシック" pitchFamily="34" charset="-128"/>
            </a:endParaRPr>
          </a:p>
        </p:txBody>
      </p:sp>
      <p:sp>
        <p:nvSpPr>
          <p:cNvPr id="34820" name="Slide Number Placeholder 3"/>
          <p:cNvSpPr>
            <a:spLocks noGrp="1"/>
          </p:cNvSpPr>
          <p:nvPr>
            <p:ph type="sldNum" sz="quarter" idx="5"/>
          </p:nvPr>
        </p:nvSpPr>
        <p:spPr>
          <a:noFill/>
        </p:spPr>
        <p:txBody>
          <a:bodyPr/>
          <a:lstStyle/>
          <a:p>
            <a:fld id="{619AD275-D851-4E1A-8C66-7979826DA0A1}" type="slidenum">
              <a:rPr lang="en-US" altLang="zh-CN"/>
              <a:pPr/>
              <a:t>6</a:t>
            </a:fld>
            <a:endParaRPr lang="en-US" altLang="zh-CN"/>
          </a:p>
        </p:txBody>
      </p:sp>
    </p:spTree>
    <p:extLst>
      <p:ext uri="{BB962C8B-B14F-4D97-AF65-F5344CB8AC3E}">
        <p14:creationId xmlns:p14="http://schemas.microsoft.com/office/powerpoint/2010/main" val="21406717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77</a:t>
            </a:fld>
            <a:endParaRPr lang="en-US" altLang="zh-CN"/>
          </a:p>
        </p:txBody>
      </p:sp>
    </p:spTree>
    <p:extLst>
      <p:ext uri="{BB962C8B-B14F-4D97-AF65-F5344CB8AC3E}">
        <p14:creationId xmlns:p14="http://schemas.microsoft.com/office/powerpoint/2010/main" val="25795942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defRPr/>
            </a:pPr>
            <a:r>
              <a:rPr lang="en-US" altLang="zh-CN" dirty="0"/>
              <a:t>Array element per activity to hold count</a:t>
            </a:r>
          </a:p>
          <a:p>
            <a:pPr>
              <a:defRPr/>
            </a:pPr>
            <a:r>
              <a:rPr lang="en-US" altLang="zh-CN" dirty="0" err="1"/>
              <a:t>Async</a:t>
            </a:r>
            <a:r>
              <a:rPr lang="en-US" altLang="zh-CN" dirty="0"/>
              <a:t> creates activities, finish for control</a:t>
            </a:r>
          </a:p>
          <a:p>
            <a:pPr>
              <a:defRPr/>
            </a:pPr>
            <a:r>
              <a:rPr lang="en-US" altLang="zh-CN" dirty="0"/>
              <a:t>Individual totals added up by main activity</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78</a:t>
            </a:fld>
            <a:endParaRPr lang="en-US" altLang="zh-CN"/>
          </a:p>
        </p:txBody>
      </p:sp>
    </p:spTree>
    <p:extLst>
      <p:ext uri="{BB962C8B-B14F-4D97-AF65-F5344CB8AC3E}">
        <p14:creationId xmlns:p14="http://schemas.microsoft.com/office/powerpoint/2010/main" val="23684458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p:cNvSpPr>
          <p:nvPr>
            <p:ph type="sldImg"/>
          </p:nvPr>
        </p:nvSpPr>
        <p:spPr>
          <a:ln/>
        </p:spPr>
      </p:sp>
      <p:sp>
        <p:nvSpPr>
          <p:cNvPr id="98307"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This is adapted from the PRAM algorithm for prefix sum</a:t>
            </a:r>
          </a:p>
          <a:p>
            <a:r>
              <a:rPr lang="zh-CN" altLang="zh-CN" sz="1200" kern="1200" dirty="0">
                <a:solidFill>
                  <a:schemeClr val="tx1"/>
                </a:solidFill>
                <a:latin typeface="Times New Roman" pitchFamily="18" charset="0"/>
                <a:ea typeface="SimSun" pitchFamily="2" charset="-122"/>
                <a:cs typeface="+mn-cs"/>
              </a:rPr>
              <a:t>一、先讨论在</a:t>
            </a:r>
            <a:r>
              <a:rPr lang="en-US" altLang="zh-CN" sz="1200" kern="1200" dirty="0">
                <a:solidFill>
                  <a:schemeClr val="tx1"/>
                </a:solidFill>
                <a:latin typeface="Times New Roman" pitchFamily="18" charset="0"/>
                <a:ea typeface="SimSun" pitchFamily="2" charset="-122"/>
                <a:cs typeface="+mn-cs"/>
              </a:rPr>
              <a:t>PRAM</a:t>
            </a:r>
            <a:r>
              <a:rPr lang="zh-CN" altLang="zh-CN" sz="1200" kern="1200" dirty="0">
                <a:solidFill>
                  <a:schemeClr val="tx1"/>
                </a:solidFill>
                <a:latin typeface="Times New Roman" pitchFamily="18" charset="0"/>
                <a:ea typeface="SimSun" pitchFamily="2" charset="-122"/>
                <a:cs typeface="+mn-cs"/>
              </a:rPr>
              <a:t>上的</a:t>
            </a:r>
            <a:r>
              <a:rPr lang="en-US" altLang="zh-CN" sz="1200" kern="1200" dirty="0">
                <a:solidFill>
                  <a:schemeClr val="tx1"/>
                </a:solidFill>
                <a:latin typeface="Times New Roman" pitchFamily="18" charset="0"/>
                <a:ea typeface="SimSun" pitchFamily="2" charset="-122"/>
                <a:cs typeface="+mn-cs"/>
              </a:rPr>
              <a:t>Prefix Sum</a:t>
            </a:r>
            <a:r>
              <a:rPr lang="zh-CN" altLang="zh-CN" sz="1200" kern="1200" dirty="0">
                <a:solidFill>
                  <a:schemeClr val="tx1"/>
                </a:solidFill>
                <a:latin typeface="Times New Roman" pitchFamily="18" charset="0"/>
                <a:ea typeface="SimSun" pitchFamily="2" charset="-122"/>
                <a:cs typeface="+mn-cs"/>
              </a:rPr>
              <a:t>算法，使得所需时间为</a:t>
            </a:r>
            <a:r>
              <a:rPr lang="en-US" altLang="zh-CN" sz="1200" kern="1200" dirty="0">
                <a:solidFill>
                  <a:schemeClr val="tx1"/>
                </a:solidFill>
                <a:latin typeface="Times New Roman" pitchFamily="18" charset="0"/>
                <a:ea typeface="SimSun" pitchFamily="2" charset="-122"/>
                <a:cs typeface="+mn-cs"/>
              </a:rPr>
              <a:t>log n</a:t>
            </a:r>
            <a:r>
              <a:rPr lang="zh-CN" altLang="zh-CN" sz="1200" kern="1200" dirty="0">
                <a:solidFill>
                  <a:schemeClr val="tx1"/>
                </a:solidFill>
                <a:latin typeface="Times New Roman" pitchFamily="18" charset="0"/>
                <a:ea typeface="SimSun" pitchFamily="2" charset="-122"/>
                <a:cs typeface="+mn-cs"/>
              </a:rPr>
              <a:t>，算法示意图如下：</a:t>
            </a:r>
          </a:p>
          <a:p>
            <a:r>
              <a:rPr lang="zh-CN" altLang="zh-CN" sz="1200" kern="1200" dirty="0">
                <a:solidFill>
                  <a:schemeClr val="tx1"/>
                </a:solidFill>
                <a:latin typeface="Times New Roman" pitchFamily="18" charset="0"/>
                <a:ea typeface="SimSun" pitchFamily="2" charset="-122"/>
                <a:cs typeface="+mn-cs"/>
              </a:rPr>
              <a:t>符号</a:t>
            </a:r>
            <a:r>
              <a:rPr lang="en-US" altLang="zh-CN" sz="1200" kern="1200" dirty="0">
                <a:solidFill>
                  <a:schemeClr val="tx1"/>
                </a:solidFill>
                <a:latin typeface="Times New Roman" pitchFamily="18" charset="0"/>
                <a:ea typeface="SimSun" pitchFamily="2" charset="-122"/>
                <a:cs typeface="+mn-cs"/>
              </a:rPr>
              <a:t> a    b </a:t>
            </a:r>
            <a:r>
              <a:rPr lang="zh-CN" altLang="zh-CN" sz="1200" kern="1200" dirty="0">
                <a:solidFill>
                  <a:schemeClr val="tx1"/>
                </a:solidFill>
                <a:latin typeface="Times New Roman" pitchFamily="18" charset="0"/>
                <a:ea typeface="SimSun" pitchFamily="2" charset="-122"/>
                <a:cs typeface="+mn-cs"/>
              </a:rPr>
              <a:t>表示结点</a:t>
            </a:r>
            <a:r>
              <a:rPr lang="en-US" altLang="zh-CN" sz="1200" kern="1200" dirty="0">
                <a:solidFill>
                  <a:schemeClr val="tx1"/>
                </a:solidFill>
                <a:latin typeface="Times New Roman" pitchFamily="18" charset="0"/>
                <a:ea typeface="SimSun" pitchFamily="2" charset="-122"/>
                <a:cs typeface="+mn-cs"/>
              </a:rPr>
              <a:t>a</a:t>
            </a:r>
            <a:r>
              <a:rPr lang="zh-CN" altLang="zh-CN" sz="1200" kern="1200" dirty="0">
                <a:solidFill>
                  <a:schemeClr val="tx1"/>
                </a:solidFill>
                <a:latin typeface="Times New Roman" pitchFamily="18" charset="0"/>
                <a:ea typeface="SimSun" pitchFamily="2" charset="-122"/>
                <a:cs typeface="+mn-cs"/>
              </a:rPr>
              <a:t>将数据送往结点</a:t>
            </a:r>
            <a:r>
              <a:rPr lang="en-US" altLang="zh-CN" sz="1200" kern="1200" dirty="0">
                <a:solidFill>
                  <a:schemeClr val="tx1"/>
                </a:solidFill>
                <a:latin typeface="Times New Roman" pitchFamily="18" charset="0"/>
                <a:ea typeface="SimSun" pitchFamily="2" charset="-122"/>
                <a:cs typeface="+mn-cs"/>
              </a:rPr>
              <a:t>b</a:t>
            </a:r>
            <a:r>
              <a:rPr lang="zh-CN" altLang="zh-CN" sz="1200" kern="1200" dirty="0">
                <a:solidFill>
                  <a:schemeClr val="tx1"/>
                </a:solidFill>
                <a:latin typeface="Times New Roman" pitchFamily="18" charset="0"/>
                <a:ea typeface="SimSun" pitchFamily="2" charset="-122"/>
                <a:cs typeface="+mn-cs"/>
              </a:rPr>
              <a:t>，做加法，结果保留在</a:t>
            </a:r>
            <a:r>
              <a:rPr lang="en-US" altLang="zh-CN" sz="1200" kern="1200" dirty="0">
                <a:solidFill>
                  <a:schemeClr val="tx1"/>
                </a:solidFill>
                <a:latin typeface="Times New Roman" pitchFamily="18" charset="0"/>
                <a:ea typeface="SimSun" pitchFamily="2" charset="-122"/>
                <a:cs typeface="+mn-cs"/>
              </a:rPr>
              <a:t>b</a:t>
            </a:r>
            <a:r>
              <a:rPr lang="zh-CN" altLang="zh-CN" sz="1200" kern="1200" dirty="0">
                <a:solidFill>
                  <a:schemeClr val="tx1"/>
                </a:solidFill>
                <a:latin typeface="Times New Roman" pitchFamily="18" charset="0"/>
                <a:ea typeface="SimSun" pitchFamily="2" charset="-122"/>
                <a:cs typeface="+mn-cs"/>
              </a:rPr>
              <a:t>。以</a:t>
            </a:r>
            <a:r>
              <a:rPr lang="en-US" altLang="zh-CN" sz="1200" kern="1200" dirty="0">
                <a:solidFill>
                  <a:schemeClr val="tx1"/>
                </a:solidFill>
                <a:latin typeface="Times New Roman" pitchFamily="18" charset="0"/>
                <a:ea typeface="SimSun" pitchFamily="2" charset="-122"/>
                <a:cs typeface="+mn-cs"/>
              </a:rPr>
              <a:t>n=8</a:t>
            </a:r>
            <a:r>
              <a:rPr lang="zh-CN" altLang="zh-CN" sz="1200" kern="1200" dirty="0">
                <a:solidFill>
                  <a:schemeClr val="tx1"/>
                </a:solidFill>
                <a:latin typeface="Times New Roman" pitchFamily="18" charset="0"/>
                <a:ea typeface="SimSun" pitchFamily="2" charset="-122"/>
                <a:cs typeface="+mn-cs"/>
              </a:rPr>
              <a:t>为例。</a:t>
            </a:r>
          </a:p>
          <a:p>
            <a:r>
              <a:rPr lang="en-US" altLang="zh-CN" sz="1200" kern="1200" dirty="0">
                <a:solidFill>
                  <a:schemeClr val="tx1"/>
                </a:solidFill>
                <a:latin typeface="Times New Roman" pitchFamily="18" charset="0"/>
                <a:ea typeface="SimSun" pitchFamily="2" charset="-122"/>
                <a:cs typeface="+mn-cs"/>
              </a:rPr>
              <a:t> </a:t>
            </a:r>
            <a:endParaRPr lang="zh-CN" altLang="zh-CN" sz="1200" kern="1200" dirty="0">
              <a:solidFill>
                <a:schemeClr val="tx1"/>
              </a:solidFill>
              <a:latin typeface="Times New Roman" pitchFamily="18" charset="0"/>
              <a:ea typeface="SimSun" pitchFamily="2" charset="-122"/>
              <a:cs typeface="+mn-cs"/>
            </a:endParaRPr>
          </a:p>
          <a:p>
            <a:r>
              <a:rPr lang="zh-CN" altLang="zh-CN" dirty="0"/>
              <a:t/>
            </a:r>
            <a:br>
              <a:rPr lang="zh-CN" altLang="zh-CN" dirty="0"/>
            </a:b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p>
          <a:p>
            <a:r>
              <a:rPr lang="en-US" altLang="zh-CN" sz="1200" kern="1200" dirty="0">
                <a:solidFill>
                  <a:schemeClr val="tx1"/>
                </a:solidFill>
                <a:latin typeface="Times New Roman" pitchFamily="18" charset="0"/>
                <a:ea typeface="SimSun" pitchFamily="2" charset="-122"/>
                <a:cs typeface="+mn-cs"/>
              </a:rPr>
              <a:t>                 a1    a2    a3    a4    a5    a6    a7    a8</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S1</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stage1</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S2</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stage2</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S3    S4</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a:t>
            </a:r>
            <a:r>
              <a:rPr lang="zh-CN" altLang="zh-CN" sz="1200" kern="1200" dirty="0">
                <a:solidFill>
                  <a:schemeClr val="tx1"/>
                </a:solidFill>
                <a:latin typeface="Times New Roman" pitchFamily="18" charset="0"/>
                <a:ea typeface="SimSun" pitchFamily="2" charset="-122"/>
                <a:cs typeface="+mn-cs"/>
              </a:rPr>
              <a:t>。</a:t>
            </a:r>
            <a:r>
              <a:rPr lang="en-US" altLang="zh-CN" sz="1200" kern="1200" dirty="0">
                <a:solidFill>
                  <a:schemeClr val="tx1"/>
                </a:solidFill>
                <a:latin typeface="Times New Roman" pitchFamily="18" charset="0"/>
                <a:ea typeface="SimSun" pitchFamily="2" charset="-122"/>
                <a:cs typeface="+mn-cs"/>
              </a:rPr>
              <a:t>            stage3</a:t>
            </a:r>
            <a:endParaRPr lang="zh-CN" altLang="zh-CN" sz="1200" kern="1200" dirty="0">
              <a:solidFill>
                <a:schemeClr val="tx1"/>
              </a:solidFill>
              <a:latin typeface="Times New Roman" pitchFamily="18" charset="0"/>
              <a:ea typeface="SimSun" pitchFamily="2" charset="-122"/>
              <a:cs typeface="+mn-cs"/>
            </a:endParaRPr>
          </a:p>
          <a:p>
            <a:r>
              <a:rPr lang="en-US" altLang="zh-CN" sz="1200" kern="1200" dirty="0">
                <a:solidFill>
                  <a:schemeClr val="tx1"/>
                </a:solidFill>
                <a:latin typeface="Times New Roman" pitchFamily="18" charset="0"/>
                <a:ea typeface="SimSun" pitchFamily="2" charset="-122"/>
                <a:cs typeface="+mn-cs"/>
              </a:rPr>
              <a:t>                                        S5    S6    S7    S8</a:t>
            </a:r>
            <a:endParaRPr lang="zh-CN" altLang="zh-CN" sz="1200" kern="1200" dirty="0">
              <a:solidFill>
                <a:schemeClr val="tx1"/>
              </a:solidFill>
              <a:latin typeface="Times New Roman" pitchFamily="18" charset="0"/>
              <a:ea typeface="SimSun" pitchFamily="2" charset="-122"/>
              <a:cs typeface="+mn-cs"/>
            </a:endParaRPr>
          </a:p>
          <a:p>
            <a:endParaRPr lang="en-US" altLang="zh-CN" dirty="0">
              <a:latin typeface="Arial" pitchFamily="34" charset="0"/>
              <a:ea typeface="ＭＳ Ｐゴシック" pitchFamily="34" charset="-128"/>
            </a:endParaRPr>
          </a:p>
        </p:txBody>
      </p:sp>
      <p:sp>
        <p:nvSpPr>
          <p:cNvPr id="98308" name="Slide Number Placeholder 3"/>
          <p:cNvSpPr>
            <a:spLocks noGrp="1"/>
          </p:cNvSpPr>
          <p:nvPr>
            <p:ph type="sldNum" sz="quarter" idx="5"/>
          </p:nvPr>
        </p:nvSpPr>
        <p:spPr>
          <a:noFill/>
        </p:spPr>
        <p:txBody>
          <a:bodyPr/>
          <a:lstStyle/>
          <a:p>
            <a:fld id="{08E299A6-2DBC-4034-851B-12A8F29CB6C1}" type="slidenum">
              <a:rPr lang="en-US" altLang="zh-CN"/>
              <a:pPr/>
              <a:t>79</a:t>
            </a:fld>
            <a:endParaRPr lang="en-US" altLang="zh-CN"/>
          </a:p>
        </p:txBody>
      </p:sp>
    </p:spTree>
    <p:extLst>
      <p:ext uri="{BB962C8B-B14F-4D97-AF65-F5344CB8AC3E}">
        <p14:creationId xmlns:p14="http://schemas.microsoft.com/office/powerpoint/2010/main" val="349655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p:cNvSpPr>
          <p:nvPr>
            <p:ph type="sldImg"/>
          </p:nvPr>
        </p:nvSpPr>
        <p:spPr>
          <a:ln/>
        </p:spPr>
      </p:sp>
      <p:sp>
        <p:nvSpPr>
          <p:cNvPr id="100355"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Compute the number of steps (log2 of array length)</a:t>
            </a:r>
          </a:p>
          <a:p>
            <a:r>
              <a:rPr lang="en-US" altLang="zh-CN">
                <a:latin typeface="Arial" pitchFamily="34" charset="0"/>
                <a:ea typeface="ＭＳ Ｐゴシック" pitchFamily="34" charset="-128"/>
              </a:rPr>
              <a:t>Compute number of chunks (remaining array length / chunk size)</a:t>
            </a:r>
          </a:p>
          <a:p>
            <a:r>
              <a:rPr lang="en-US" altLang="zh-CN">
                <a:latin typeface="Arial" pitchFamily="34" charset="0"/>
                <a:ea typeface="ＭＳ Ｐゴシック" pitchFamily="34" charset="-128"/>
              </a:rPr>
              <a:t>Next step – efficient single-place programs by demonstrating how to make a barrier using the clock command in order to reduce the number of activities created</a:t>
            </a:r>
          </a:p>
        </p:txBody>
      </p:sp>
      <p:sp>
        <p:nvSpPr>
          <p:cNvPr id="100356" name="Slide Number Placeholder 3"/>
          <p:cNvSpPr>
            <a:spLocks noGrp="1"/>
          </p:cNvSpPr>
          <p:nvPr>
            <p:ph type="sldNum" sz="quarter" idx="5"/>
          </p:nvPr>
        </p:nvSpPr>
        <p:spPr>
          <a:noFill/>
        </p:spPr>
        <p:txBody>
          <a:bodyPr/>
          <a:lstStyle/>
          <a:p>
            <a:fld id="{820620E8-4315-49F9-8C0E-20EAF9252265}" type="slidenum">
              <a:rPr lang="en-US" altLang="zh-CN"/>
              <a:pPr/>
              <a:t>80</a:t>
            </a:fld>
            <a:endParaRPr lang="en-US" altLang="zh-CN"/>
          </a:p>
        </p:txBody>
      </p:sp>
    </p:spTree>
    <p:extLst>
      <p:ext uri="{BB962C8B-B14F-4D97-AF65-F5344CB8AC3E}">
        <p14:creationId xmlns:p14="http://schemas.microsoft.com/office/powerpoint/2010/main" val="319039649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p:spPr>
        <p:txBody>
          <a:bodyPr/>
          <a:lstStyle/>
          <a:p>
            <a:fld id="{26502147-9477-45BD-A2E2-547CF4972D97}" type="slidenum">
              <a:rPr lang="en-US" altLang="zh-CN"/>
              <a:pPr/>
              <a:t>82</a:t>
            </a:fld>
            <a:endParaRPr lang="en-US" altLang="zh-CN"/>
          </a:p>
        </p:txBody>
      </p:sp>
      <p:sp>
        <p:nvSpPr>
          <p:cNvPr id="103427" name="Rectangle 7"/>
          <p:cNvSpPr txBox="1">
            <a:spLocks noGrp="1" noChangeArrowheads="1"/>
          </p:cNvSpPr>
          <p:nvPr/>
        </p:nvSpPr>
        <p:spPr bwMode="auto">
          <a:xfrm>
            <a:off x="3858520" y="9332277"/>
            <a:ext cx="2950269" cy="491173"/>
          </a:xfrm>
          <a:prstGeom prst="rect">
            <a:avLst/>
          </a:prstGeom>
          <a:noFill/>
          <a:ln w="9525">
            <a:noFill/>
            <a:miter lim="800000"/>
            <a:headEnd/>
            <a:tailEnd/>
          </a:ln>
        </p:spPr>
        <p:txBody>
          <a:bodyPr lIns="92920" tIns="46460" rIns="92920" bIns="46460" anchor="b"/>
          <a:lstStyle/>
          <a:p>
            <a:pPr algn="r" defTabSz="930275" eaLnBrk="0" hangingPunct="0"/>
            <a:fld id="{5661DF70-EE0D-4CEB-904A-F8A66FCE25B7}" type="slidenum">
              <a:rPr lang="en-US" altLang="zh-CN" sz="1200">
                <a:solidFill>
                  <a:schemeClr val="tx1"/>
                </a:solidFill>
              </a:rPr>
              <a:pPr algn="r" defTabSz="930275" eaLnBrk="0" hangingPunct="0"/>
              <a:t>82</a:t>
            </a:fld>
            <a:endParaRPr lang="en-US" altLang="zh-CN" sz="1200">
              <a:solidFill>
                <a:schemeClr val="tx1"/>
              </a:solidFill>
            </a:endParaRPr>
          </a:p>
        </p:txBody>
      </p:sp>
      <p:sp>
        <p:nvSpPr>
          <p:cNvPr id="103428" name="Rectangle 2"/>
          <p:cNvSpPr>
            <a:spLocks noGrp="1" noRot="1" noChangeAspect="1" noChangeArrowheads="1" noTextEdit="1"/>
          </p:cNvSpPr>
          <p:nvPr>
            <p:ph type="sldImg"/>
          </p:nvPr>
        </p:nvSpPr>
        <p:spPr>
          <a:ln/>
        </p:spPr>
      </p:sp>
      <p:sp>
        <p:nvSpPr>
          <p:cNvPr id="103429" name="Rectangle 3"/>
          <p:cNvSpPr>
            <a:spLocks noGrp="1" noChangeArrowheads="1"/>
          </p:cNvSpPr>
          <p:nvPr>
            <p:ph type="body" idx="1"/>
          </p:nvPr>
        </p:nvSpPr>
        <p:spPr>
          <a:xfrm>
            <a:off x="908251" y="4666139"/>
            <a:ext cx="4992287" cy="4420553"/>
          </a:xfrm>
          <a:noFill/>
          <a:ln/>
        </p:spPr>
        <p:txBody>
          <a:bodyPr lIns="92920" tIns="46460" rIns="92920" bIns="46460"/>
          <a:lstStyle/>
          <a:p>
            <a:pPr eaLnBrk="1" hangingPunct="1"/>
            <a:endParaRPr lang="zh-CN" altLang="zh-CN">
              <a:latin typeface="Arial" pitchFamily="34" charset="0"/>
              <a:ea typeface="ＭＳ Ｐゴシック" pitchFamily="34" charset="-128"/>
            </a:endParaRPr>
          </a:p>
        </p:txBody>
      </p:sp>
    </p:spTree>
    <p:extLst>
      <p:ext uri="{BB962C8B-B14F-4D97-AF65-F5344CB8AC3E}">
        <p14:creationId xmlns:p14="http://schemas.microsoft.com/office/powerpoint/2010/main" val="16317862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en-US" altLang="zh-CN" dirty="0"/>
              <a:t>At</a:t>
            </a:r>
            <a:r>
              <a:rPr lang="zh-CN" altLang="en-US" dirty="0"/>
              <a:t>场所转换</a:t>
            </a:r>
            <a:endParaRPr lang="en-US" altLang="zh-CN" dirty="0"/>
          </a:p>
          <a:p>
            <a:endParaRPr lang="en-US" altLang="zh-CN"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sz="1600" dirty="0"/>
              <a:t>Note that </a:t>
            </a:r>
            <a:r>
              <a:rPr lang="en-US" altLang="zh-CN" sz="1200" dirty="0" err="1">
                <a:latin typeface="Monaco" charset="0"/>
              </a:rPr>
              <a:t>async</a:t>
            </a:r>
            <a:r>
              <a:rPr lang="en-US" altLang="zh-CN" sz="1200" dirty="0">
                <a:latin typeface="Monaco" charset="0"/>
              </a:rPr>
              <a:t> at</a:t>
            </a:r>
            <a:r>
              <a:rPr lang="en-US" altLang="zh-CN" sz="1600" dirty="0"/>
              <a:t> != </a:t>
            </a:r>
            <a:r>
              <a:rPr lang="en-US" altLang="zh-CN" sz="1200" dirty="0">
                <a:latin typeface="Monaco" charset="0"/>
              </a:rPr>
              <a:t>at </a:t>
            </a:r>
            <a:r>
              <a:rPr lang="en-US" altLang="zh-CN" sz="1200" dirty="0" err="1">
                <a:latin typeface="Monaco" charset="0"/>
              </a:rPr>
              <a:t>async</a:t>
            </a:r>
            <a:r>
              <a:rPr lang="en-US" altLang="zh-CN" sz="1200" dirty="0">
                <a:latin typeface="Monaco" charset="0"/>
              </a:rPr>
              <a:t>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sz="1200" dirty="0">
              <a:latin typeface="Monaco" charset="0"/>
            </a:endParaRPr>
          </a:p>
          <a:p>
            <a:r>
              <a:rPr lang="zh-CN" altLang="en-US" b="1" dirty="0"/>
              <a:t>第四节 匿名函数及闭包</a:t>
            </a:r>
          </a:p>
          <a:p>
            <a:r>
              <a:rPr lang="zh-CN" altLang="en-US" dirty="0"/>
              <a:t>匿名函数在编程语言中出现的比较早，最早出现在</a:t>
            </a:r>
            <a:r>
              <a:rPr lang="en-US" altLang="zh-CN" dirty="0"/>
              <a:t>Lisp</a:t>
            </a:r>
            <a:r>
              <a:rPr lang="zh-CN" altLang="en-US" dirty="0"/>
              <a:t>语言中，随后很多的编程语言都开始有这个功能了， 目前使用比较广泛的</a:t>
            </a:r>
            <a:r>
              <a:rPr lang="en-US" altLang="zh-CN" dirty="0" err="1"/>
              <a:t>Javascript</a:t>
            </a:r>
            <a:r>
              <a:rPr lang="zh-CN" altLang="en-US" dirty="0"/>
              <a:t>以及</a:t>
            </a:r>
            <a:r>
              <a:rPr lang="en-US" altLang="zh-CN" dirty="0"/>
              <a:t>C#</a:t>
            </a:r>
            <a:r>
              <a:rPr lang="zh-CN" altLang="en-US" dirty="0"/>
              <a:t>，</a:t>
            </a:r>
            <a:r>
              <a:rPr lang="en-US" altLang="zh-CN" dirty="0"/>
              <a:t>PHP</a:t>
            </a:r>
            <a:r>
              <a:rPr lang="zh-CN" altLang="en-US" dirty="0"/>
              <a:t>直到</a:t>
            </a:r>
            <a:r>
              <a:rPr lang="en-US" altLang="zh-CN" dirty="0"/>
              <a:t>5.3</a:t>
            </a:r>
            <a:r>
              <a:rPr lang="zh-CN" altLang="en-US" dirty="0"/>
              <a:t>才开始真正支持匿名函数，</a:t>
            </a:r>
            <a:r>
              <a:rPr lang="en-US" altLang="zh-CN" dirty="0"/>
              <a:t>C++</a:t>
            </a:r>
            <a:r>
              <a:rPr lang="zh-CN" altLang="en-US" dirty="0"/>
              <a:t>的新标准</a:t>
            </a:r>
            <a:r>
              <a:rPr lang="en-US" altLang="zh-CN" dirty="0">
                <a:hlinkClick r:id="rId3"/>
              </a:rPr>
              <a:t>C++0x</a:t>
            </a:r>
            <a:r>
              <a:rPr lang="zh-CN" altLang="en-US" dirty="0"/>
              <a:t>也开始支持了。</a:t>
            </a:r>
          </a:p>
          <a:p>
            <a:r>
              <a:rPr lang="zh-CN" altLang="en-US" dirty="0"/>
              <a:t>匿名函数是一类不需要指定标示符，而又可以被调用的函数或子例程，匿名函数可以方便的作为参数传递给其他函数， 最常见应用是作为回调函数。</a:t>
            </a:r>
          </a:p>
          <a:p>
            <a:r>
              <a:rPr lang="zh-CN" altLang="en-US" b="1" dirty="0"/>
              <a:t>闭包</a:t>
            </a:r>
            <a:r>
              <a:rPr lang="en-US" altLang="zh-CN" b="1" dirty="0"/>
              <a:t>(Closure)</a:t>
            </a:r>
          </a:p>
          <a:p>
            <a:r>
              <a:rPr lang="zh-CN" altLang="en-US" dirty="0"/>
              <a:t>说到匿名函数，就不得不提到闭包了，闭包是词法闭包</a:t>
            </a:r>
            <a:r>
              <a:rPr lang="en-US" altLang="zh-CN" dirty="0"/>
              <a:t>(Lexical Closure)</a:t>
            </a:r>
            <a:r>
              <a:rPr lang="zh-CN" altLang="en-US" dirty="0"/>
              <a:t>的简称，是引用了自由变量的函数， 这个被应用的自由变量将和这个函数一同存在，即使离开了创建它的环境也一样，所以闭包也可认为是有函数和与其相关引用组合而成的实体。 在一些语言中，在函数内定义另一个函数的时候，如果内部函数引用到外部函数的变量，则可能产生闭包。在运行外部函数时， 一个闭包就形成了。</a:t>
            </a:r>
          </a:p>
          <a:p>
            <a:r>
              <a:rPr lang="zh-CN" altLang="en-US" dirty="0"/>
              <a:t>这个词和匿名函数很容易被混用，其实这是两个不同的概念，这可能是因为很多语言实现匿名函数的时候允许形成闭包。</a:t>
            </a:r>
          </a:p>
          <a:p>
            <a:pPr marL="0" marR="0" indent="0" algn="l" defTabSz="914400" rtl="0" eaLnBrk="1" fontAlgn="base" latinLnBrk="0" hangingPunct="1">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New Roman" pitchFamily="18" charset="0"/>
                <a:ea typeface="SimSun" pitchFamily="2" charset="-122"/>
                <a:cs typeface="+mn-cs"/>
              </a:rPr>
              <a:t>闭包是可以包含自由（未绑定到特定对象）变量的代码块；这些变量不是在这个代码块内或者任何全局上下文中定义的，而是在定义代码块的环境中定义。“闭包” 一词来源于以下两者的结合：要执行的代码块（由于自由变量被包含在代码块中，这些自由变量以及它们引用的对象没有被释放）和为自由变量提供绑定的计算环境（作用域）。</a:t>
            </a:r>
            <a:endParaRPr lang="en-US" altLang="zh-CN" sz="1200" dirty="0">
              <a:latin typeface="Monaco" charset="0"/>
            </a:endParaRPr>
          </a:p>
          <a:p>
            <a:endParaRPr lang="en-US" altLang="zh-CN"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84</a:t>
            </a:fld>
            <a:endParaRPr lang="en-US" altLang="zh-CN"/>
          </a:p>
        </p:txBody>
      </p:sp>
    </p:spTree>
    <p:extLst>
      <p:ext uri="{BB962C8B-B14F-4D97-AF65-F5344CB8AC3E}">
        <p14:creationId xmlns:p14="http://schemas.microsoft.com/office/powerpoint/2010/main" val="29486375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深入理解</a:t>
            </a:r>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闭包</a:t>
            </a:r>
          </a:p>
          <a:p>
            <a:r>
              <a:rPr lang="zh-CN" altLang="zh-CN" sz="1200" kern="1200" dirty="0">
                <a:solidFill>
                  <a:schemeClr val="tx1"/>
                </a:solidFill>
                <a:effectLst/>
                <a:latin typeface="Times New Roman" pitchFamily="18" charset="0"/>
                <a:ea typeface="SimSun" pitchFamily="2" charset="-122"/>
                <a:cs typeface="+mn-cs"/>
              </a:rPr>
              <a:t>闭包（</a:t>
            </a:r>
            <a:r>
              <a:rPr lang="en-US" altLang="zh-CN" sz="1200" kern="1200" dirty="0">
                <a:solidFill>
                  <a:schemeClr val="tx1"/>
                </a:solidFill>
                <a:effectLst/>
                <a:latin typeface="Times New Roman" pitchFamily="18" charset="0"/>
                <a:ea typeface="SimSun" pitchFamily="2" charset="-122"/>
                <a:cs typeface="+mn-cs"/>
              </a:rPr>
              <a:t>closure</a:t>
            </a:r>
            <a:r>
              <a:rPr lang="zh-CN" altLang="zh-CN" sz="1200" kern="1200" dirty="0">
                <a:solidFill>
                  <a:schemeClr val="tx1"/>
                </a:solidFill>
                <a:effectLst/>
                <a:latin typeface="Times New Roman" pitchFamily="18" charset="0"/>
                <a:ea typeface="SimSun" pitchFamily="2" charset="-122"/>
                <a:cs typeface="+mn-cs"/>
              </a:rPr>
              <a:t>）是</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语言的一个难点，也是它的特色，很多高级应用都要依靠闭包实现。</a:t>
            </a:r>
          </a:p>
          <a:p>
            <a:r>
              <a:rPr lang="zh-CN" altLang="zh-CN" sz="1200" kern="1200" dirty="0">
                <a:solidFill>
                  <a:schemeClr val="tx1"/>
                </a:solidFill>
                <a:effectLst/>
                <a:latin typeface="Times New Roman" pitchFamily="18" charset="0"/>
                <a:ea typeface="SimSun" pitchFamily="2" charset="-122"/>
                <a:cs typeface="+mn-cs"/>
              </a:rPr>
              <a:t>一、变量的作用域</a:t>
            </a:r>
          </a:p>
          <a:p>
            <a:r>
              <a:rPr lang="zh-CN" altLang="zh-CN" sz="1200" kern="1200" dirty="0">
                <a:solidFill>
                  <a:schemeClr val="tx1"/>
                </a:solidFill>
                <a:effectLst/>
                <a:latin typeface="Times New Roman" pitchFamily="18" charset="0"/>
                <a:ea typeface="SimSun" pitchFamily="2" charset="-122"/>
                <a:cs typeface="+mn-cs"/>
              </a:rPr>
              <a:t>要理解闭包，首先必须理解</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特殊的变量作用域。</a:t>
            </a:r>
          </a:p>
          <a:p>
            <a:r>
              <a:rPr lang="zh-CN" altLang="zh-CN" sz="1200" kern="1200" dirty="0">
                <a:solidFill>
                  <a:schemeClr val="tx1"/>
                </a:solidFill>
                <a:effectLst/>
                <a:latin typeface="Times New Roman" pitchFamily="18" charset="0"/>
                <a:ea typeface="SimSun" pitchFamily="2" charset="-122"/>
                <a:cs typeface="+mn-cs"/>
              </a:rPr>
              <a:t>变量的作用域无非就是两种：全局变量和局部变量。</a:t>
            </a:r>
          </a:p>
          <a:p>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语言的特殊之处，就在于函数内部可以直接读取全局变量。</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f1(); // 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另一方面，在函数外部自然无法读取函数内的局部变量。</a:t>
            </a: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 // error</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这里有一个地方需要注意，函数内部声明变量的时候，一定要使用</a:t>
            </a:r>
            <a:r>
              <a:rPr lang="en-US" altLang="zh-CN" sz="1200" kern="1200" dirty="0" err="1">
                <a:solidFill>
                  <a:schemeClr val="tx1"/>
                </a:solidFill>
                <a:effectLst/>
                <a:latin typeface="Times New Roman" pitchFamily="18" charset="0"/>
                <a:ea typeface="SimSun" pitchFamily="2" charset="-122"/>
                <a:cs typeface="+mn-cs"/>
              </a:rPr>
              <a:t>var</a:t>
            </a:r>
            <a:r>
              <a:rPr lang="zh-CN" altLang="zh-CN" sz="1200" kern="1200" dirty="0">
                <a:solidFill>
                  <a:schemeClr val="tx1"/>
                </a:solidFill>
                <a:effectLst/>
                <a:latin typeface="Times New Roman" pitchFamily="18" charset="0"/>
                <a:ea typeface="SimSun" pitchFamily="2" charset="-122"/>
                <a:cs typeface="+mn-cs"/>
              </a:rPr>
              <a:t>命令。如果不用的话，你实际上声明了一个全局变量！</a:t>
            </a: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 // 999</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二、如何从外部读取局部变量？</a:t>
            </a:r>
          </a:p>
          <a:p>
            <a:r>
              <a:rPr lang="zh-CN" altLang="zh-CN" sz="1200" kern="1200" dirty="0">
                <a:solidFill>
                  <a:schemeClr val="tx1"/>
                </a:solidFill>
                <a:effectLst/>
                <a:latin typeface="Times New Roman" pitchFamily="18" charset="0"/>
                <a:ea typeface="SimSun" pitchFamily="2" charset="-122"/>
                <a:cs typeface="+mn-cs"/>
              </a:rPr>
              <a:t>出于种种原因，我们有时候需要得到函数内的局部变量。但是，前面已经说过了，正常情况下，这是办不到的，只有通过变通方法才能实现。</a:t>
            </a:r>
          </a:p>
          <a:p>
            <a:r>
              <a:rPr lang="zh-CN" altLang="zh-CN" sz="1200" kern="1200" dirty="0">
                <a:solidFill>
                  <a:schemeClr val="tx1"/>
                </a:solidFill>
                <a:effectLst/>
                <a:latin typeface="Times New Roman" pitchFamily="18" charset="0"/>
                <a:ea typeface="SimSun" pitchFamily="2" charset="-122"/>
                <a:cs typeface="+mn-cs"/>
              </a:rPr>
              <a:t>那就是在函数的内部，再定义一个函数。</a:t>
            </a: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 // 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在上面的代码中，函数</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就被包括在函数</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内部，这时</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内部的所有局部变量，对</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都是可见的。但是反过来就不行，</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内部的局部变量，对</a:t>
            </a:r>
            <a:r>
              <a:rPr lang="en-US" altLang="zh-CN" sz="1200" kern="1200" dirty="0">
                <a:solidFill>
                  <a:schemeClr val="tx1"/>
                </a:solidFill>
                <a:effectLst/>
                <a:latin typeface="Times New Roman" pitchFamily="18" charset="0"/>
                <a:ea typeface="SimSun" pitchFamily="2" charset="-122"/>
                <a:cs typeface="+mn-cs"/>
              </a:rPr>
              <a:t>f1 </a:t>
            </a:r>
            <a:r>
              <a:rPr lang="zh-CN" altLang="zh-CN" sz="1200" kern="1200" dirty="0">
                <a:solidFill>
                  <a:schemeClr val="tx1"/>
                </a:solidFill>
                <a:effectLst/>
                <a:latin typeface="Times New Roman" pitchFamily="18" charset="0"/>
                <a:ea typeface="SimSun" pitchFamily="2" charset="-122"/>
                <a:cs typeface="+mn-cs"/>
              </a:rPr>
              <a:t>就是不可见的。这就是</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语言特有的“链式作用域”结构（</a:t>
            </a:r>
            <a:r>
              <a:rPr lang="en-US" altLang="zh-CN" sz="1200" kern="1200" dirty="0">
                <a:solidFill>
                  <a:schemeClr val="tx1"/>
                </a:solidFill>
                <a:effectLst/>
                <a:latin typeface="Times New Roman" pitchFamily="18" charset="0"/>
                <a:ea typeface="SimSun" pitchFamily="2" charset="-122"/>
                <a:cs typeface="+mn-cs"/>
              </a:rPr>
              <a:t>chain scope</a:t>
            </a:r>
            <a:r>
              <a:rPr lang="zh-CN" altLang="zh-CN" sz="1200" kern="1200" dirty="0">
                <a:solidFill>
                  <a:schemeClr val="tx1"/>
                </a:solidFill>
                <a:effectLst/>
                <a:latin typeface="Times New Roman" pitchFamily="18" charset="0"/>
                <a:ea typeface="SimSun" pitchFamily="2" charset="-122"/>
                <a:cs typeface="+mn-cs"/>
              </a:rPr>
              <a:t>），</a:t>
            </a:r>
          </a:p>
          <a:p>
            <a:r>
              <a:rPr lang="zh-CN" altLang="zh-CN" sz="1200" kern="1200" dirty="0">
                <a:solidFill>
                  <a:schemeClr val="tx1"/>
                </a:solidFill>
                <a:effectLst/>
                <a:latin typeface="Times New Roman" pitchFamily="18" charset="0"/>
                <a:ea typeface="SimSun" pitchFamily="2" charset="-122"/>
                <a:cs typeface="+mn-cs"/>
              </a:rPr>
              <a:t>子对象会一级一级地向上寻找所有父对象的变量。所以，父对象的所有变量，对子对象都是可见的，反之则不成立。</a:t>
            </a:r>
          </a:p>
          <a:p>
            <a:r>
              <a:rPr lang="zh-CN" altLang="zh-CN" sz="1200" kern="1200" dirty="0">
                <a:solidFill>
                  <a:schemeClr val="tx1"/>
                </a:solidFill>
                <a:effectLst/>
                <a:latin typeface="Times New Roman" pitchFamily="18" charset="0"/>
                <a:ea typeface="SimSun" pitchFamily="2" charset="-122"/>
                <a:cs typeface="+mn-cs"/>
              </a:rPr>
              <a:t>既然</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可以读取</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中的局部变量，那么只要把</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作为返回值，我们不就可以在</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外部读取它的内部变量了吗！</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return f2;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result=f1();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result(); // 999</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三、闭包的概念</a:t>
            </a:r>
          </a:p>
          <a:p>
            <a:r>
              <a:rPr lang="zh-CN" altLang="zh-CN" sz="1200" kern="1200" dirty="0">
                <a:solidFill>
                  <a:schemeClr val="tx1"/>
                </a:solidFill>
                <a:effectLst/>
                <a:latin typeface="Times New Roman" pitchFamily="18" charset="0"/>
                <a:ea typeface="SimSun" pitchFamily="2" charset="-122"/>
                <a:cs typeface="+mn-cs"/>
              </a:rPr>
              <a:t>上一节代码中的</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函数，就是闭包。</a:t>
            </a:r>
          </a:p>
          <a:p>
            <a:r>
              <a:rPr lang="zh-CN" altLang="zh-CN" sz="1200" kern="1200" dirty="0">
                <a:solidFill>
                  <a:schemeClr val="tx1"/>
                </a:solidFill>
                <a:effectLst/>
                <a:latin typeface="Times New Roman" pitchFamily="18" charset="0"/>
                <a:ea typeface="SimSun" pitchFamily="2" charset="-122"/>
                <a:cs typeface="+mn-cs"/>
              </a:rPr>
              <a:t>各种专业文献上的“闭包”（</a:t>
            </a:r>
            <a:r>
              <a:rPr lang="en-US" altLang="zh-CN" sz="1200" kern="1200" dirty="0">
                <a:solidFill>
                  <a:schemeClr val="tx1"/>
                </a:solidFill>
                <a:effectLst/>
                <a:latin typeface="Times New Roman" pitchFamily="18" charset="0"/>
                <a:ea typeface="SimSun" pitchFamily="2" charset="-122"/>
                <a:cs typeface="+mn-cs"/>
              </a:rPr>
              <a:t>closure</a:t>
            </a:r>
            <a:r>
              <a:rPr lang="zh-CN" altLang="zh-CN" sz="1200" kern="1200" dirty="0">
                <a:solidFill>
                  <a:schemeClr val="tx1"/>
                </a:solidFill>
                <a:effectLst/>
                <a:latin typeface="Times New Roman" pitchFamily="18" charset="0"/>
                <a:ea typeface="SimSun" pitchFamily="2" charset="-122"/>
                <a:cs typeface="+mn-cs"/>
              </a:rPr>
              <a:t>）定义非常抽象，很难看懂。我的理解是，闭包就是能够读取其他函数内部变量的函数。</a:t>
            </a:r>
          </a:p>
          <a:p>
            <a:r>
              <a:rPr lang="zh-CN" altLang="zh-CN" sz="1200" kern="1200" dirty="0">
                <a:solidFill>
                  <a:schemeClr val="tx1"/>
                </a:solidFill>
                <a:effectLst/>
                <a:latin typeface="Times New Roman" pitchFamily="18" charset="0"/>
                <a:ea typeface="SimSun" pitchFamily="2" charset="-122"/>
                <a:cs typeface="+mn-cs"/>
              </a:rPr>
              <a:t>由于在</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语言中，只有函数内部的子函数才能读取局部变量，因此可以把闭包简单理解成“定义在一个函数内部的函数”。</a:t>
            </a:r>
          </a:p>
          <a:p>
            <a:r>
              <a:rPr lang="zh-CN" altLang="zh-CN" sz="1200" kern="1200" dirty="0">
                <a:solidFill>
                  <a:schemeClr val="tx1"/>
                </a:solidFill>
                <a:effectLst/>
                <a:latin typeface="Times New Roman" pitchFamily="18" charset="0"/>
                <a:ea typeface="SimSun" pitchFamily="2" charset="-122"/>
                <a:cs typeface="+mn-cs"/>
              </a:rPr>
              <a:t>所以，在本质上，闭包就是将函数内部和函数外部连接起来的一座桥梁。</a:t>
            </a:r>
          </a:p>
          <a:p>
            <a:r>
              <a:rPr lang="en-US" altLang="zh-CN" sz="1200" kern="1200" dirty="0">
                <a:solidFill>
                  <a:schemeClr val="tx1"/>
                </a:solidFill>
                <a:effectLst/>
                <a:latin typeface="Times New Roman" pitchFamily="18" charset="0"/>
                <a:ea typeface="SimSun" pitchFamily="2" charset="-122"/>
                <a:cs typeface="+mn-cs"/>
              </a:rPr>
              <a:t>--------------------------------------------------------------------------------------------------------b</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四、闭包的用途</a:t>
            </a:r>
          </a:p>
          <a:p>
            <a:r>
              <a:rPr lang="zh-CN" altLang="zh-CN" sz="1200" kern="1200" dirty="0">
                <a:solidFill>
                  <a:schemeClr val="tx1"/>
                </a:solidFill>
                <a:effectLst/>
                <a:latin typeface="Times New Roman" pitchFamily="18" charset="0"/>
                <a:ea typeface="SimSun" pitchFamily="2" charset="-122"/>
                <a:cs typeface="+mn-cs"/>
              </a:rPr>
              <a:t>闭包可以用在许多地方。它的最大用处有两个，一个是前面提到的可以读取函数内部的变量，另一个就是让这些变量的值始终保持在内存中。</a:t>
            </a:r>
          </a:p>
          <a:p>
            <a:r>
              <a:rPr lang="zh-CN" altLang="zh-CN" sz="1200" kern="1200" dirty="0">
                <a:solidFill>
                  <a:schemeClr val="tx1"/>
                </a:solidFill>
                <a:effectLst/>
                <a:latin typeface="Times New Roman" pitchFamily="18" charset="0"/>
                <a:ea typeface="SimSun" pitchFamily="2" charset="-122"/>
                <a:cs typeface="+mn-cs"/>
              </a:rPr>
              <a:t>怎么来理解这句话呢？请看下面的代码。</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n=999;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nAdd</a:t>
            </a:r>
            <a:r>
              <a:rPr lang="en-US" altLang="zh-CN" sz="1200" kern="1200" dirty="0">
                <a:solidFill>
                  <a:schemeClr val="tx1"/>
                </a:solidFill>
                <a:effectLst/>
                <a:latin typeface="Times New Roman" pitchFamily="18" charset="0"/>
                <a:ea typeface="SimSun" pitchFamily="2" charset="-122"/>
                <a:cs typeface="+mn-cs"/>
              </a:rPr>
              <a:t>=function(){n+=1}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function f2(){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alert(n);</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return f2;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result=f1();</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result(); // 999</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nAdd</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result(); // 1000</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在这段代码中，</a:t>
            </a:r>
            <a:r>
              <a:rPr lang="en-US" altLang="zh-CN" sz="1200" kern="1200" dirty="0">
                <a:solidFill>
                  <a:schemeClr val="tx1"/>
                </a:solidFill>
                <a:effectLst/>
                <a:latin typeface="Times New Roman" pitchFamily="18" charset="0"/>
                <a:ea typeface="SimSun" pitchFamily="2" charset="-122"/>
                <a:cs typeface="+mn-cs"/>
              </a:rPr>
              <a:t>result</a:t>
            </a:r>
            <a:r>
              <a:rPr lang="zh-CN" altLang="zh-CN" sz="1200" kern="1200" dirty="0">
                <a:solidFill>
                  <a:schemeClr val="tx1"/>
                </a:solidFill>
                <a:effectLst/>
                <a:latin typeface="Times New Roman" pitchFamily="18" charset="0"/>
                <a:ea typeface="SimSun" pitchFamily="2" charset="-122"/>
                <a:cs typeface="+mn-cs"/>
              </a:rPr>
              <a:t>实际上就是闭包</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函数。它一共运行了两次，第一次的值是</a:t>
            </a:r>
            <a:r>
              <a:rPr lang="en-US" altLang="zh-CN" sz="1200" kern="1200" dirty="0">
                <a:solidFill>
                  <a:schemeClr val="tx1"/>
                </a:solidFill>
                <a:effectLst/>
                <a:latin typeface="Times New Roman" pitchFamily="18" charset="0"/>
                <a:ea typeface="SimSun" pitchFamily="2" charset="-122"/>
                <a:cs typeface="+mn-cs"/>
              </a:rPr>
              <a:t>999</a:t>
            </a:r>
            <a:r>
              <a:rPr lang="zh-CN" altLang="zh-CN" sz="1200" kern="1200" dirty="0">
                <a:solidFill>
                  <a:schemeClr val="tx1"/>
                </a:solidFill>
                <a:effectLst/>
                <a:latin typeface="Times New Roman" pitchFamily="18" charset="0"/>
                <a:ea typeface="SimSun" pitchFamily="2" charset="-122"/>
                <a:cs typeface="+mn-cs"/>
              </a:rPr>
              <a:t>，第二次的值是</a:t>
            </a:r>
            <a:r>
              <a:rPr lang="en-US" altLang="zh-CN" sz="1200" kern="1200" dirty="0">
                <a:solidFill>
                  <a:schemeClr val="tx1"/>
                </a:solidFill>
                <a:effectLst/>
                <a:latin typeface="Times New Roman" pitchFamily="18" charset="0"/>
                <a:ea typeface="SimSun" pitchFamily="2" charset="-122"/>
                <a:cs typeface="+mn-cs"/>
              </a:rPr>
              <a:t>1000</a:t>
            </a:r>
            <a:r>
              <a:rPr lang="zh-CN" altLang="zh-CN" sz="1200" kern="1200" dirty="0">
                <a:solidFill>
                  <a:schemeClr val="tx1"/>
                </a:solidFill>
                <a:effectLst/>
                <a:latin typeface="Times New Roman" pitchFamily="18" charset="0"/>
                <a:ea typeface="SimSun" pitchFamily="2" charset="-122"/>
                <a:cs typeface="+mn-cs"/>
              </a:rPr>
              <a:t>。这证明了，函数</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中的局部变量</a:t>
            </a:r>
            <a:r>
              <a:rPr lang="en-US" altLang="zh-CN" sz="1200" kern="1200" dirty="0">
                <a:solidFill>
                  <a:schemeClr val="tx1"/>
                </a:solidFill>
                <a:effectLst/>
                <a:latin typeface="Times New Roman" pitchFamily="18" charset="0"/>
                <a:ea typeface="SimSun" pitchFamily="2" charset="-122"/>
                <a:cs typeface="+mn-cs"/>
              </a:rPr>
              <a:t>n</a:t>
            </a:r>
            <a:r>
              <a:rPr lang="zh-CN" altLang="zh-CN" sz="1200" kern="1200" dirty="0">
                <a:solidFill>
                  <a:schemeClr val="tx1"/>
                </a:solidFill>
                <a:effectLst/>
                <a:latin typeface="Times New Roman" pitchFamily="18" charset="0"/>
                <a:ea typeface="SimSun" pitchFamily="2" charset="-122"/>
                <a:cs typeface="+mn-cs"/>
              </a:rPr>
              <a:t>一直保存在内存中，并没有在</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调用后被自动清除。</a:t>
            </a:r>
          </a:p>
          <a:p>
            <a:r>
              <a:rPr lang="zh-CN" altLang="zh-CN" sz="1200" kern="1200" dirty="0">
                <a:solidFill>
                  <a:schemeClr val="tx1"/>
                </a:solidFill>
                <a:effectLst/>
                <a:latin typeface="Times New Roman" pitchFamily="18" charset="0"/>
                <a:ea typeface="SimSun" pitchFamily="2" charset="-122"/>
                <a:cs typeface="+mn-cs"/>
              </a:rPr>
              <a:t>为什么会这样呢？原因就在于</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是</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的父函数，而</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被赋给了一个全局变量，这导致</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始终在内存中，而</a:t>
            </a:r>
            <a:r>
              <a:rPr lang="en-US" altLang="zh-CN" sz="1200" kern="1200" dirty="0">
                <a:solidFill>
                  <a:schemeClr val="tx1"/>
                </a:solidFill>
                <a:effectLst/>
                <a:latin typeface="Times New Roman" pitchFamily="18" charset="0"/>
                <a:ea typeface="SimSun" pitchFamily="2" charset="-122"/>
                <a:cs typeface="+mn-cs"/>
              </a:rPr>
              <a:t>f2</a:t>
            </a:r>
            <a:r>
              <a:rPr lang="zh-CN" altLang="zh-CN" sz="1200" kern="1200" dirty="0">
                <a:solidFill>
                  <a:schemeClr val="tx1"/>
                </a:solidFill>
                <a:effectLst/>
                <a:latin typeface="Times New Roman" pitchFamily="18" charset="0"/>
                <a:ea typeface="SimSun" pitchFamily="2" charset="-122"/>
                <a:cs typeface="+mn-cs"/>
              </a:rPr>
              <a:t>的存在依赖于</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，因此</a:t>
            </a:r>
            <a:r>
              <a:rPr lang="en-US" altLang="zh-CN" sz="1200" kern="1200" dirty="0">
                <a:solidFill>
                  <a:schemeClr val="tx1"/>
                </a:solidFill>
                <a:effectLst/>
                <a:latin typeface="Times New Roman" pitchFamily="18" charset="0"/>
                <a:ea typeface="SimSun" pitchFamily="2" charset="-122"/>
                <a:cs typeface="+mn-cs"/>
              </a:rPr>
              <a:t>f1</a:t>
            </a:r>
            <a:r>
              <a:rPr lang="zh-CN" altLang="zh-CN" sz="1200" kern="1200" dirty="0">
                <a:solidFill>
                  <a:schemeClr val="tx1"/>
                </a:solidFill>
                <a:effectLst/>
                <a:latin typeface="Times New Roman" pitchFamily="18" charset="0"/>
                <a:ea typeface="SimSun" pitchFamily="2" charset="-122"/>
                <a:cs typeface="+mn-cs"/>
              </a:rPr>
              <a:t>也始终在内存中，不会在调用结束后，被垃圾回收机制（</a:t>
            </a:r>
            <a:r>
              <a:rPr lang="en-US" altLang="zh-CN" sz="1200" kern="1200" dirty="0">
                <a:solidFill>
                  <a:schemeClr val="tx1"/>
                </a:solidFill>
                <a:effectLst/>
                <a:latin typeface="Times New Roman" pitchFamily="18" charset="0"/>
                <a:ea typeface="SimSun" pitchFamily="2" charset="-122"/>
                <a:cs typeface="+mn-cs"/>
              </a:rPr>
              <a:t>garbage collection</a:t>
            </a:r>
            <a:r>
              <a:rPr lang="zh-CN" altLang="zh-CN" sz="1200" kern="1200" dirty="0">
                <a:solidFill>
                  <a:schemeClr val="tx1"/>
                </a:solidFill>
                <a:effectLst/>
                <a:latin typeface="Times New Roman" pitchFamily="18" charset="0"/>
                <a:ea typeface="SimSun" pitchFamily="2" charset="-122"/>
                <a:cs typeface="+mn-cs"/>
              </a:rPr>
              <a:t>）回收。</a:t>
            </a:r>
          </a:p>
          <a:p>
            <a:r>
              <a:rPr lang="zh-CN" altLang="zh-CN" sz="1200" kern="1200" dirty="0">
                <a:solidFill>
                  <a:schemeClr val="tx1"/>
                </a:solidFill>
                <a:effectLst/>
                <a:latin typeface="Times New Roman" pitchFamily="18" charset="0"/>
                <a:ea typeface="SimSun" pitchFamily="2" charset="-122"/>
                <a:cs typeface="+mn-cs"/>
              </a:rPr>
              <a:t>这段代码中另一个值得注意的地方，就是“</a:t>
            </a:r>
            <a:r>
              <a:rPr lang="en-US" altLang="zh-CN" sz="1200" kern="1200" dirty="0" err="1">
                <a:solidFill>
                  <a:schemeClr val="tx1"/>
                </a:solidFill>
                <a:effectLst/>
                <a:latin typeface="Times New Roman" pitchFamily="18" charset="0"/>
                <a:ea typeface="SimSun" pitchFamily="2" charset="-122"/>
                <a:cs typeface="+mn-cs"/>
              </a:rPr>
              <a:t>nAdd</a:t>
            </a:r>
            <a:r>
              <a:rPr lang="en-US" altLang="zh-CN" sz="1200" kern="1200" dirty="0">
                <a:solidFill>
                  <a:schemeClr val="tx1"/>
                </a:solidFill>
                <a:effectLst/>
                <a:latin typeface="Times New Roman" pitchFamily="18" charset="0"/>
                <a:ea typeface="SimSun" pitchFamily="2" charset="-122"/>
                <a:cs typeface="+mn-cs"/>
              </a:rPr>
              <a:t>=function(){n+=1}</a:t>
            </a:r>
            <a:r>
              <a:rPr lang="zh-CN" altLang="zh-CN" sz="1200" kern="1200" dirty="0">
                <a:solidFill>
                  <a:schemeClr val="tx1"/>
                </a:solidFill>
                <a:effectLst/>
                <a:latin typeface="Times New Roman" pitchFamily="18" charset="0"/>
                <a:ea typeface="SimSun" pitchFamily="2" charset="-122"/>
                <a:cs typeface="+mn-cs"/>
              </a:rPr>
              <a:t>”这一行，首先在</a:t>
            </a:r>
            <a:r>
              <a:rPr lang="en-US" altLang="zh-CN" sz="1200" kern="1200" dirty="0" err="1">
                <a:solidFill>
                  <a:schemeClr val="tx1"/>
                </a:solidFill>
                <a:effectLst/>
                <a:latin typeface="Times New Roman" pitchFamily="18" charset="0"/>
                <a:ea typeface="SimSun" pitchFamily="2" charset="-122"/>
                <a:cs typeface="+mn-cs"/>
              </a:rPr>
              <a:t>nAdd</a:t>
            </a:r>
            <a:r>
              <a:rPr lang="zh-CN" altLang="zh-CN" sz="1200" kern="1200" dirty="0">
                <a:solidFill>
                  <a:schemeClr val="tx1"/>
                </a:solidFill>
                <a:effectLst/>
                <a:latin typeface="Times New Roman" pitchFamily="18" charset="0"/>
                <a:ea typeface="SimSun" pitchFamily="2" charset="-122"/>
                <a:cs typeface="+mn-cs"/>
              </a:rPr>
              <a:t>前面没有使用</a:t>
            </a:r>
            <a:r>
              <a:rPr lang="en-US" altLang="zh-CN" sz="1200" kern="1200" dirty="0" err="1">
                <a:solidFill>
                  <a:schemeClr val="tx1"/>
                </a:solidFill>
                <a:effectLst/>
                <a:latin typeface="Times New Roman" pitchFamily="18" charset="0"/>
                <a:ea typeface="SimSun" pitchFamily="2" charset="-122"/>
                <a:cs typeface="+mn-cs"/>
              </a:rPr>
              <a:t>var</a:t>
            </a:r>
            <a:r>
              <a:rPr lang="zh-CN" altLang="zh-CN" sz="1200" kern="1200" dirty="0">
                <a:solidFill>
                  <a:schemeClr val="tx1"/>
                </a:solidFill>
                <a:effectLst/>
                <a:latin typeface="Times New Roman" pitchFamily="18" charset="0"/>
                <a:ea typeface="SimSun" pitchFamily="2" charset="-122"/>
                <a:cs typeface="+mn-cs"/>
              </a:rPr>
              <a:t>关键字，因此</a:t>
            </a:r>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nAdd</a:t>
            </a:r>
            <a:r>
              <a:rPr lang="zh-CN" altLang="zh-CN" sz="1200" kern="1200" dirty="0">
                <a:solidFill>
                  <a:schemeClr val="tx1"/>
                </a:solidFill>
                <a:effectLst/>
                <a:latin typeface="Times New Roman" pitchFamily="18" charset="0"/>
                <a:ea typeface="SimSun" pitchFamily="2" charset="-122"/>
                <a:cs typeface="+mn-cs"/>
              </a:rPr>
              <a:t>是一个全局变量，而不是局部变量。其次，</a:t>
            </a:r>
            <a:r>
              <a:rPr lang="en-US" altLang="zh-CN" sz="1200" kern="1200" dirty="0" err="1">
                <a:solidFill>
                  <a:schemeClr val="tx1"/>
                </a:solidFill>
                <a:effectLst/>
                <a:latin typeface="Times New Roman" pitchFamily="18" charset="0"/>
                <a:ea typeface="SimSun" pitchFamily="2" charset="-122"/>
                <a:cs typeface="+mn-cs"/>
              </a:rPr>
              <a:t>nAdd</a:t>
            </a:r>
            <a:r>
              <a:rPr lang="zh-CN" altLang="zh-CN" sz="1200" kern="1200" dirty="0">
                <a:solidFill>
                  <a:schemeClr val="tx1"/>
                </a:solidFill>
                <a:effectLst/>
                <a:latin typeface="Times New Roman" pitchFamily="18" charset="0"/>
                <a:ea typeface="SimSun" pitchFamily="2" charset="-122"/>
                <a:cs typeface="+mn-cs"/>
              </a:rPr>
              <a:t>的值是一个匿名函数（</a:t>
            </a:r>
            <a:r>
              <a:rPr lang="en-US" altLang="zh-CN" sz="1200" kern="1200" dirty="0">
                <a:solidFill>
                  <a:schemeClr val="tx1"/>
                </a:solidFill>
                <a:effectLst/>
                <a:latin typeface="Times New Roman" pitchFamily="18" charset="0"/>
                <a:ea typeface="SimSun" pitchFamily="2" charset="-122"/>
                <a:cs typeface="+mn-cs"/>
              </a:rPr>
              <a:t>anonymous function</a:t>
            </a:r>
            <a:r>
              <a:rPr lang="zh-CN" altLang="zh-CN" sz="1200" kern="1200" dirty="0">
                <a:solidFill>
                  <a:schemeClr val="tx1"/>
                </a:solidFill>
                <a:effectLst/>
                <a:latin typeface="Times New Roman" pitchFamily="18" charset="0"/>
                <a:ea typeface="SimSun" pitchFamily="2" charset="-122"/>
                <a:cs typeface="+mn-cs"/>
              </a:rPr>
              <a:t>），而这个</a:t>
            </a:r>
          </a:p>
          <a:p>
            <a:r>
              <a:rPr lang="zh-CN" altLang="zh-CN" sz="1200" kern="1200" dirty="0">
                <a:solidFill>
                  <a:schemeClr val="tx1"/>
                </a:solidFill>
                <a:effectLst/>
                <a:latin typeface="Times New Roman" pitchFamily="18" charset="0"/>
                <a:ea typeface="SimSun" pitchFamily="2" charset="-122"/>
                <a:cs typeface="+mn-cs"/>
              </a:rPr>
              <a:t>匿名函数本身也是一个闭包，所以</a:t>
            </a:r>
            <a:r>
              <a:rPr lang="en-US" altLang="zh-CN" sz="1200" kern="1200" dirty="0" err="1">
                <a:solidFill>
                  <a:schemeClr val="tx1"/>
                </a:solidFill>
                <a:effectLst/>
                <a:latin typeface="Times New Roman" pitchFamily="18" charset="0"/>
                <a:ea typeface="SimSun" pitchFamily="2" charset="-122"/>
                <a:cs typeface="+mn-cs"/>
              </a:rPr>
              <a:t>nAdd</a:t>
            </a:r>
            <a:r>
              <a:rPr lang="zh-CN" altLang="zh-CN" sz="1200" kern="1200" dirty="0">
                <a:solidFill>
                  <a:schemeClr val="tx1"/>
                </a:solidFill>
                <a:effectLst/>
                <a:latin typeface="Times New Roman" pitchFamily="18" charset="0"/>
                <a:ea typeface="SimSun" pitchFamily="2" charset="-122"/>
                <a:cs typeface="+mn-cs"/>
              </a:rPr>
              <a:t>相当于是一个</a:t>
            </a:r>
            <a:r>
              <a:rPr lang="en-US" altLang="zh-CN" sz="1200" kern="1200" dirty="0">
                <a:solidFill>
                  <a:schemeClr val="tx1"/>
                </a:solidFill>
                <a:effectLst/>
                <a:latin typeface="Times New Roman" pitchFamily="18" charset="0"/>
                <a:ea typeface="SimSun" pitchFamily="2" charset="-122"/>
                <a:cs typeface="+mn-cs"/>
              </a:rPr>
              <a:t>setter</a:t>
            </a:r>
            <a:r>
              <a:rPr lang="zh-CN" altLang="zh-CN" sz="1200" kern="1200" dirty="0">
                <a:solidFill>
                  <a:schemeClr val="tx1"/>
                </a:solidFill>
                <a:effectLst/>
                <a:latin typeface="Times New Roman" pitchFamily="18" charset="0"/>
                <a:ea typeface="SimSun" pitchFamily="2" charset="-122"/>
                <a:cs typeface="+mn-cs"/>
              </a:rPr>
              <a:t>，可以在函数外部对函数内部的局部变量进行操作。</a:t>
            </a: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五、使用闭包的注意点</a:t>
            </a:r>
          </a:p>
          <a:p>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）由于闭包会使得函数中的变量都被保存在内存中，内存消耗很大，所以不能滥用闭包，否则会造成网页的性能问题，在</a:t>
            </a:r>
            <a:r>
              <a:rPr lang="en-US" altLang="zh-CN" sz="1200" kern="1200" dirty="0">
                <a:solidFill>
                  <a:schemeClr val="tx1"/>
                </a:solidFill>
                <a:effectLst/>
                <a:latin typeface="Times New Roman" pitchFamily="18" charset="0"/>
                <a:ea typeface="SimSun" pitchFamily="2" charset="-122"/>
                <a:cs typeface="+mn-cs"/>
              </a:rPr>
              <a:t>IE</a:t>
            </a:r>
            <a:r>
              <a:rPr lang="zh-CN" altLang="zh-CN" sz="1200" kern="1200" dirty="0">
                <a:solidFill>
                  <a:schemeClr val="tx1"/>
                </a:solidFill>
                <a:effectLst/>
                <a:latin typeface="Times New Roman" pitchFamily="18" charset="0"/>
                <a:ea typeface="SimSun" pitchFamily="2" charset="-122"/>
                <a:cs typeface="+mn-cs"/>
              </a:rPr>
              <a:t>中可能导致内存泄露。解决方法是，在退出函数之前，将不使用的局部变量全部删除。</a:t>
            </a:r>
          </a:p>
          <a:p>
            <a:r>
              <a:rPr lang="en-US" altLang="zh-CN" sz="1200" kern="1200" dirty="0">
                <a:solidFill>
                  <a:schemeClr val="tx1"/>
                </a:solidFill>
                <a:effectLst/>
                <a:latin typeface="Times New Roman" pitchFamily="18" charset="0"/>
                <a:ea typeface="SimSun" pitchFamily="2" charset="-122"/>
                <a:cs typeface="+mn-cs"/>
              </a:rPr>
              <a:t>2</a:t>
            </a:r>
            <a:r>
              <a:rPr lang="zh-CN" altLang="zh-CN" sz="1200" kern="1200" dirty="0">
                <a:solidFill>
                  <a:schemeClr val="tx1"/>
                </a:solidFill>
                <a:effectLst/>
                <a:latin typeface="Times New Roman" pitchFamily="18" charset="0"/>
                <a:ea typeface="SimSun" pitchFamily="2" charset="-122"/>
                <a:cs typeface="+mn-cs"/>
              </a:rPr>
              <a:t>）闭包会在父函数外部，改变父函数内部变量的值。所以，如果你把父函数当作对象（</a:t>
            </a:r>
            <a:r>
              <a:rPr lang="en-US" altLang="zh-CN" sz="1200" kern="1200" dirty="0">
                <a:solidFill>
                  <a:schemeClr val="tx1"/>
                </a:solidFill>
                <a:effectLst/>
                <a:latin typeface="Times New Roman" pitchFamily="18" charset="0"/>
                <a:ea typeface="SimSun" pitchFamily="2" charset="-122"/>
                <a:cs typeface="+mn-cs"/>
              </a:rPr>
              <a:t>object</a:t>
            </a:r>
            <a:r>
              <a:rPr lang="zh-CN" altLang="zh-CN" sz="1200" kern="1200" dirty="0">
                <a:solidFill>
                  <a:schemeClr val="tx1"/>
                </a:solidFill>
                <a:effectLst/>
                <a:latin typeface="Times New Roman" pitchFamily="18" charset="0"/>
                <a:ea typeface="SimSun" pitchFamily="2" charset="-122"/>
                <a:cs typeface="+mn-cs"/>
              </a:rPr>
              <a:t>）使用，把闭包当作它的公用方法（</a:t>
            </a:r>
            <a:r>
              <a:rPr lang="en-US" altLang="zh-CN" sz="1200" kern="1200" dirty="0">
                <a:solidFill>
                  <a:schemeClr val="tx1"/>
                </a:solidFill>
                <a:effectLst/>
                <a:latin typeface="Times New Roman" pitchFamily="18" charset="0"/>
                <a:ea typeface="SimSun" pitchFamily="2" charset="-122"/>
                <a:cs typeface="+mn-cs"/>
              </a:rPr>
              <a:t>Public Method</a:t>
            </a:r>
            <a:r>
              <a:rPr lang="zh-CN" altLang="zh-CN" sz="1200" kern="1200" dirty="0">
                <a:solidFill>
                  <a:schemeClr val="tx1"/>
                </a:solidFill>
                <a:effectLst/>
                <a:latin typeface="Times New Roman" pitchFamily="18" charset="0"/>
                <a:ea typeface="SimSun" pitchFamily="2" charset="-122"/>
                <a:cs typeface="+mn-cs"/>
              </a:rPr>
              <a:t>），把内部变量当作它的私有属性（</a:t>
            </a:r>
            <a:r>
              <a:rPr lang="en-US" altLang="zh-CN" sz="1200" kern="1200" dirty="0">
                <a:solidFill>
                  <a:schemeClr val="tx1"/>
                </a:solidFill>
                <a:effectLst/>
                <a:latin typeface="Times New Roman" pitchFamily="18" charset="0"/>
                <a:ea typeface="SimSun" pitchFamily="2" charset="-122"/>
                <a:cs typeface="+mn-cs"/>
              </a:rPr>
              <a:t>private value</a:t>
            </a:r>
            <a:r>
              <a:rPr lang="zh-CN" altLang="zh-CN" sz="1200" kern="1200" dirty="0">
                <a:solidFill>
                  <a:schemeClr val="tx1"/>
                </a:solidFill>
                <a:effectLst/>
                <a:latin typeface="Times New Roman" pitchFamily="18" charset="0"/>
                <a:ea typeface="SimSun" pitchFamily="2" charset="-122"/>
                <a:cs typeface="+mn-cs"/>
              </a:rPr>
              <a:t>），这时一定要小心，不要随便</a:t>
            </a:r>
          </a:p>
          <a:p>
            <a:r>
              <a:rPr lang="zh-CN" altLang="zh-CN" sz="1200" kern="1200" dirty="0">
                <a:solidFill>
                  <a:schemeClr val="tx1"/>
                </a:solidFill>
                <a:effectLst/>
                <a:latin typeface="Times New Roman" pitchFamily="18" charset="0"/>
                <a:ea typeface="SimSun" pitchFamily="2" charset="-122"/>
                <a:cs typeface="+mn-cs"/>
              </a:rPr>
              <a:t>改变父函数内部变量的值。</a:t>
            </a: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六、思考题</a:t>
            </a:r>
          </a:p>
          <a:p>
            <a:r>
              <a:rPr lang="zh-CN" altLang="zh-CN" sz="1200" kern="1200" dirty="0">
                <a:solidFill>
                  <a:schemeClr val="tx1"/>
                </a:solidFill>
                <a:effectLst/>
                <a:latin typeface="Times New Roman" pitchFamily="18" charset="0"/>
                <a:ea typeface="SimSun" pitchFamily="2" charset="-122"/>
                <a:cs typeface="+mn-cs"/>
              </a:rPr>
              <a:t>如果你能理解下面代码的运行结果，应该就算理解闭包的运行机制了。</a:t>
            </a: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name = "The Window";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object = {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name : "My Object",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getNameFunc</a:t>
            </a:r>
            <a:r>
              <a:rPr lang="en-US" altLang="zh-CN" sz="1200" kern="1200" dirty="0">
                <a:solidFill>
                  <a:schemeClr val="tx1"/>
                </a:solidFill>
                <a:effectLst/>
                <a:latin typeface="Times New Roman" pitchFamily="18" charset="0"/>
                <a:ea typeface="SimSun" pitchFamily="2" charset="-122"/>
                <a:cs typeface="+mn-cs"/>
              </a:rPr>
              <a:t> : function(){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return function(){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return this.name;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t>
            </a:r>
            <a:r>
              <a:rPr lang="en-US" altLang="zh-CN" sz="1200" kern="1200" dirty="0" err="1">
                <a:solidFill>
                  <a:schemeClr val="tx1"/>
                </a:solidFill>
                <a:effectLst/>
                <a:latin typeface="Times New Roman" pitchFamily="18" charset="0"/>
                <a:ea typeface="SimSun" pitchFamily="2" charset="-122"/>
                <a:cs typeface="+mn-cs"/>
              </a:rPr>
              <a:t>object.getNameFunc</a:t>
            </a:r>
            <a:r>
              <a:rPr lang="en-US" altLang="zh-CN" sz="1200" kern="1200" dirty="0">
                <a:solidFill>
                  <a:schemeClr val="tx1"/>
                </a:solidFill>
                <a:effectLst/>
                <a:latin typeface="Times New Roman" pitchFamily="18" charset="0"/>
                <a:ea typeface="SimSun" pitchFamily="2" charset="-122"/>
                <a:cs typeface="+mn-cs"/>
              </a:rPr>
              <a:t>()()); //The Window</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闭包例子</a:t>
            </a: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a=0;</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innerFun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innerFun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上面的代码是错误的</a:t>
            </a:r>
            <a:r>
              <a:rPr lang="en-US" altLang="zh-CN" sz="1200" kern="1200" dirty="0">
                <a:solidFill>
                  <a:schemeClr val="tx1"/>
                </a:solidFill>
                <a:effectLst/>
                <a:latin typeface="Times New Roman" pitchFamily="18" charset="0"/>
                <a:ea typeface="SimSun" pitchFamily="2" charset="-122"/>
                <a:cs typeface="+mn-cs"/>
              </a:rPr>
              <a:t>.</a:t>
            </a:r>
            <a:r>
              <a:rPr lang="en-US" altLang="zh-CN" sz="1200" kern="1200" dirty="0" err="1">
                <a:solidFill>
                  <a:schemeClr val="tx1"/>
                </a:solidFill>
                <a:effectLst/>
                <a:latin typeface="Times New Roman" pitchFamily="18" charset="0"/>
                <a:ea typeface="SimSun" pitchFamily="2" charset="-122"/>
                <a:cs typeface="+mn-cs"/>
              </a:rPr>
              <a:t>innerFun</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的作用域在</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内部</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所在</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外部调用它是错误的</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改成如下</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也就是闭包</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a=0;</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innerFun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return </a:t>
            </a:r>
            <a:r>
              <a:rPr lang="en-US" altLang="zh-CN" sz="1200" kern="1200" dirty="0" err="1">
                <a:solidFill>
                  <a:schemeClr val="tx1"/>
                </a:solidFill>
                <a:effectLst/>
                <a:latin typeface="Times New Roman" pitchFamily="18" charset="0"/>
                <a:ea typeface="SimSun" pitchFamily="2" charset="-122"/>
                <a:cs typeface="+mn-cs"/>
              </a:rPr>
              <a:t>innerFun</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注意这里</a:t>
            </a: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obj</a:t>
            </a:r>
            <a:r>
              <a:rPr lang="en-US" altLang="zh-CN" sz="1200" kern="1200" dirty="0">
                <a:solidFill>
                  <a:schemeClr val="tx1"/>
                </a:solidFill>
                <a:effectLst/>
                <a:latin typeface="Times New Roman" pitchFamily="18" charset="0"/>
                <a:ea typeface="SimSun" pitchFamily="2" charset="-122"/>
                <a:cs typeface="+mn-cs"/>
              </a:rPr>
              <a:t>=</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obj</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结果为</a:t>
            </a:r>
            <a:r>
              <a:rPr lang="en-US" altLang="zh-CN" sz="1200" kern="1200" dirty="0">
                <a:solidFill>
                  <a:schemeClr val="tx1"/>
                </a:solidFill>
                <a:effectLst/>
                <a:latin typeface="Times New Roman" pitchFamily="18" charset="0"/>
                <a:ea typeface="SimSun" pitchFamily="2" charset="-122"/>
                <a:cs typeface="+mn-cs"/>
              </a:rPr>
              <a:t>1</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obj</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结果为</a:t>
            </a:r>
            <a:r>
              <a:rPr lang="en-US" altLang="zh-CN" sz="1200" kern="1200" dirty="0">
                <a:solidFill>
                  <a:schemeClr val="tx1"/>
                </a:solidFill>
                <a:effectLst/>
                <a:latin typeface="Times New Roman" pitchFamily="18" charset="0"/>
                <a:ea typeface="SimSun" pitchFamily="2" charset="-122"/>
                <a:cs typeface="+mn-cs"/>
              </a:rPr>
              <a:t>2</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obj2=</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obj2(); //</a:t>
            </a:r>
            <a:r>
              <a:rPr lang="zh-CN" altLang="zh-CN" sz="1200" kern="1200" dirty="0">
                <a:solidFill>
                  <a:schemeClr val="tx1"/>
                </a:solidFill>
                <a:effectLst/>
                <a:latin typeface="Times New Roman" pitchFamily="18" charset="0"/>
                <a:ea typeface="SimSun" pitchFamily="2" charset="-122"/>
                <a:cs typeface="+mn-cs"/>
              </a:rPr>
              <a:t>结果为</a:t>
            </a:r>
            <a:r>
              <a:rPr lang="en-US" altLang="zh-CN" sz="1200" kern="1200" dirty="0">
                <a:solidFill>
                  <a:schemeClr val="tx1"/>
                </a:solidFill>
                <a:effectLst/>
                <a:latin typeface="Times New Roman" pitchFamily="18" charset="0"/>
                <a:ea typeface="SimSun" pitchFamily="2" charset="-122"/>
                <a:cs typeface="+mn-cs"/>
              </a:rPr>
              <a:t>1</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obj2(); //</a:t>
            </a:r>
            <a:r>
              <a:rPr lang="zh-CN" altLang="zh-CN" sz="1200" kern="1200" dirty="0">
                <a:solidFill>
                  <a:schemeClr val="tx1"/>
                </a:solidFill>
                <a:effectLst/>
                <a:latin typeface="Times New Roman" pitchFamily="18" charset="0"/>
                <a:ea typeface="SimSun" pitchFamily="2" charset="-122"/>
                <a:cs typeface="+mn-cs"/>
              </a:rPr>
              <a:t>结果为</a:t>
            </a:r>
            <a:r>
              <a:rPr lang="en-US" altLang="zh-CN" sz="1200" kern="1200" dirty="0">
                <a:solidFill>
                  <a:schemeClr val="tx1"/>
                </a:solidFill>
                <a:effectLst/>
                <a:latin typeface="Times New Roman" pitchFamily="18" charset="0"/>
                <a:ea typeface="SimSun" pitchFamily="2" charset="-122"/>
                <a:cs typeface="+mn-cs"/>
              </a:rPr>
              <a:t>2</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什么是闭包</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当内部函数 在定义它的作用域 的外部 被引用时</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就创建了该内部函数的闭包</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如果内部函数引用了位于外部函数的变量</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当外部函数调用完毕后</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这些变量在内存不会被 释放</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因为闭包需要它们</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再来看一个例子</a:t>
            </a: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 =0;</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a=4;</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结果是</a:t>
            </a:r>
            <a:r>
              <a:rPr lang="en-US" altLang="zh-CN" sz="1200" kern="1200" dirty="0">
                <a:solidFill>
                  <a:schemeClr val="tx1"/>
                </a:solidFill>
                <a:effectLst/>
                <a:latin typeface="Times New Roman" pitchFamily="18" charset="0"/>
                <a:ea typeface="SimSun" pitchFamily="2" charset="-122"/>
                <a:cs typeface="+mn-cs"/>
              </a:rPr>
              <a:t> 0,4 . </a:t>
            </a:r>
            <a:r>
              <a:rPr lang="zh-CN" altLang="zh-CN" sz="1200" kern="1200" dirty="0">
                <a:solidFill>
                  <a:schemeClr val="tx1"/>
                </a:solidFill>
                <a:effectLst/>
                <a:latin typeface="Times New Roman" pitchFamily="18" charset="0"/>
                <a:ea typeface="SimSun" pitchFamily="2" charset="-122"/>
                <a:cs typeface="+mn-cs"/>
              </a:rPr>
              <a:t>因为在函数内部使用了</a:t>
            </a:r>
            <a:r>
              <a:rPr lang="en-US" altLang="zh-CN" sz="1200" kern="1200" dirty="0" err="1">
                <a:solidFill>
                  <a:schemeClr val="tx1"/>
                </a:solidFill>
                <a:effectLst/>
                <a:latin typeface="Times New Roman" pitchFamily="18" charset="0"/>
                <a:ea typeface="SimSun" pitchFamily="2" charset="-122"/>
                <a:cs typeface="+mn-cs"/>
              </a:rPr>
              <a:t>var</a:t>
            </a:r>
            <a:r>
              <a:rPr lang="zh-CN" altLang="zh-CN" sz="1200" kern="1200" dirty="0">
                <a:solidFill>
                  <a:schemeClr val="tx1"/>
                </a:solidFill>
                <a:effectLst/>
                <a:latin typeface="Times New Roman" pitchFamily="18" charset="0"/>
                <a:ea typeface="SimSun" pitchFamily="2" charset="-122"/>
                <a:cs typeface="+mn-cs"/>
              </a:rPr>
              <a:t>关键字 维护</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的作用域在</a:t>
            </a:r>
            <a:r>
              <a:rPr lang="en-US" altLang="zh-CN" sz="1200" kern="1200" dirty="0" err="1">
                <a:solidFill>
                  <a:schemeClr val="tx1"/>
                </a:solidFill>
                <a:effectLst/>
                <a:latin typeface="Times New Roman" pitchFamily="18" charset="0"/>
                <a:ea typeface="SimSun" pitchFamily="2" charset="-122"/>
                <a:cs typeface="+mn-cs"/>
              </a:rPr>
              <a:t>outFun</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内部</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再看下面的代码</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代码</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没有</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 =0;</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a=4;</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outerFun</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alert(a);</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结果为</a:t>
            </a:r>
            <a:r>
              <a:rPr lang="en-US" altLang="zh-CN" sz="1200" kern="1200" dirty="0">
                <a:solidFill>
                  <a:schemeClr val="tx1"/>
                </a:solidFill>
                <a:effectLst/>
                <a:latin typeface="Times New Roman" pitchFamily="18" charset="0"/>
                <a:ea typeface="SimSun" pitchFamily="2" charset="-122"/>
                <a:cs typeface="+mn-cs"/>
              </a:rPr>
              <a:t> 0,0 </a:t>
            </a:r>
            <a:r>
              <a:rPr lang="zh-CN" altLang="zh-CN" sz="1200" kern="1200" dirty="0">
                <a:solidFill>
                  <a:schemeClr val="tx1"/>
                </a:solidFill>
                <a:effectLst/>
                <a:latin typeface="Times New Roman" pitchFamily="18" charset="0"/>
                <a:ea typeface="SimSun" pitchFamily="2" charset="-122"/>
                <a:cs typeface="+mn-cs"/>
              </a:rPr>
              <a:t>真是奇怪</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为什么呢</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作用域链是描述一种路径的术语</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沿着该路径可以确定变量的值</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当执行</a:t>
            </a:r>
            <a:r>
              <a:rPr lang="en-US" altLang="zh-CN" sz="1200" kern="1200" dirty="0">
                <a:solidFill>
                  <a:schemeClr val="tx1"/>
                </a:solidFill>
                <a:effectLst/>
                <a:latin typeface="Times New Roman" pitchFamily="18" charset="0"/>
                <a:ea typeface="SimSun" pitchFamily="2" charset="-122"/>
                <a:cs typeface="+mn-cs"/>
              </a:rPr>
              <a:t>a=0</a:t>
            </a:r>
            <a:r>
              <a:rPr lang="zh-CN" altLang="zh-CN" sz="1200" kern="1200" dirty="0">
                <a:solidFill>
                  <a:schemeClr val="tx1"/>
                </a:solidFill>
                <a:effectLst/>
                <a:latin typeface="Times New Roman" pitchFamily="18" charset="0"/>
                <a:ea typeface="SimSun" pitchFamily="2" charset="-122"/>
                <a:cs typeface="+mn-cs"/>
              </a:rPr>
              <a:t>时</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因为没有使用</a:t>
            </a:r>
            <a:r>
              <a:rPr lang="en-US" altLang="zh-CN" sz="1200" kern="1200" dirty="0" err="1">
                <a:solidFill>
                  <a:schemeClr val="tx1"/>
                </a:solidFill>
                <a:effectLst/>
                <a:latin typeface="Times New Roman" pitchFamily="18" charset="0"/>
                <a:ea typeface="SimSun" pitchFamily="2" charset="-122"/>
                <a:cs typeface="+mn-cs"/>
              </a:rPr>
              <a:t>var</a:t>
            </a:r>
            <a:r>
              <a:rPr lang="zh-CN" altLang="zh-CN" sz="1200" kern="1200" dirty="0">
                <a:solidFill>
                  <a:schemeClr val="tx1"/>
                </a:solidFill>
                <a:effectLst/>
                <a:latin typeface="Times New Roman" pitchFamily="18" charset="0"/>
                <a:ea typeface="SimSun" pitchFamily="2" charset="-122"/>
                <a:cs typeface="+mn-cs"/>
              </a:rPr>
              <a:t>关键字</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因此赋值操作会沿着作用域链到</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a=4; </a:t>
            </a:r>
            <a:r>
              <a:rPr lang="zh-CN" altLang="zh-CN" sz="1200" kern="1200" dirty="0">
                <a:solidFill>
                  <a:schemeClr val="tx1"/>
                </a:solidFill>
                <a:effectLst/>
                <a:latin typeface="Times New Roman" pitchFamily="18" charset="0"/>
                <a:ea typeface="SimSun" pitchFamily="2" charset="-122"/>
                <a:cs typeface="+mn-cs"/>
              </a:rPr>
              <a:t>并改变其值</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如果你对</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闭包还不是很理解，那么请看下面转载的文章：</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转载</a:t>
            </a:r>
            <a:r>
              <a:rPr lang="en-US" altLang="zh-CN" sz="1200" kern="1200" dirty="0">
                <a:solidFill>
                  <a:schemeClr val="tx1"/>
                </a:solidFill>
                <a:effectLst/>
                <a:latin typeface="Times New Roman" pitchFamily="18" charset="0"/>
                <a:ea typeface="SimSun" pitchFamily="2" charset="-122"/>
                <a:cs typeface="+mn-cs"/>
              </a:rPr>
              <a:t>:http://www.felixwoo.com/archives/247)</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一、什么是闭包？</a:t>
            </a:r>
          </a:p>
          <a:p>
            <a:r>
              <a:rPr lang="zh-CN" altLang="zh-CN" sz="1200" kern="1200" dirty="0">
                <a:solidFill>
                  <a:schemeClr val="tx1"/>
                </a:solidFill>
                <a:effectLst/>
                <a:latin typeface="Times New Roman" pitchFamily="18" charset="0"/>
                <a:ea typeface="SimSun" pitchFamily="2" charset="-122"/>
                <a:cs typeface="+mn-cs"/>
              </a:rPr>
              <a:t>官方”的解释是：闭包是一个拥有许多变量和绑定了这些变量的环境的表达式（通常是一个函数），因而这些变量也是该表达式的一部分。</a:t>
            </a:r>
          </a:p>
          <a:p>
            <a:r>
              <a:rPr lang="zh-CN" altLang="zh-CN" sz="1200" kern="1200" dirty="0">
                <a:solidFill>
                  <a:schemeClr val="tx1"/>
                </a:solidFill>
                <a:effectLst/>
                <a:latin typeface="Times New Roman" pitchFamily="18" charset="0"/>
                <a:ea typeface="SimSun" pitchFamily="2" charset="-122"/>
                <a:cs typeface="+mn-cs"/>
              </a:rPr>
              <a:t>相信很少有人能直接看懂这句话，因为他描述的太学术。其实这句话通俗的来说就是：</a:t>
            </a:r>
            <a:r>
              <a:rPr lang="en-US" altLang="zh-CN" sz="1200" kern="1200" dirty="0">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中所有的</a:t>
            </a:r>
            <a:r>
              <a:rPr lang="en-US" altLang="zh-CN" sz="1200" kern="1200" dirty="0">
                <a:solidFill>
                  <a:schemeClr val="tx1"/>
                </a:solidFill>
                <a:effectLst/>
                <a:latin typeface="Times New Roman" pitchFamily="18" charset="0"/>
                <a:ea typeface="SimSun" pitchFamily="2" charset="-122"/>
                <a:cs typeface="+mn-cs"/>
              </a:rPr>
              <a:t>function</a:t>
            </a:r>
            <a:r>
              <a:rPr lang="zh-CN" altLang="zh-CN" sz="1200" kern="1200" dirty="0">
                <a:solidFill>
                  <a:schemeClr val="tx1"/>
                </a:solidFill>
                <a:effectLst/>
                <a:latin typeface="Times New Roman" pitchFamily="18" charset="0"/>
                <a:ea typeface="SimSun" pitchFamily="2" charset="-122"/>
                <a:cs typeface="+mn-cs"/>
              </a:rPr>
              <a:t>都是一个闭包。不过一般来说，嵌套的</a:t>
            </a:r>
            <a:r>
              <a:rPr lang="en-US" altLang="zh-CN" sz="1200" kern="1200" dirty="0">
                <a:solidFill>
                  <a:schemeClr val="tx1"/>
                </a:solidFill>
                <a:effectLst/>
                <a:latin typeface="Times New Roman" pitchFamily="18" charset="0"/>
                <a:ea typeface="SimSun" pitchFamily="2" charset="-122"/>
                <a:cs typeface="+mn-cs"/>
              </a:rPr>
              <a:t>function</a:t>
            </a:r>
            <a:r>
              <a:rPr lang="zh-CN" altLang="zh-CN" sz="1200" kern="1200" dirty="0">
                <a:solidFill>
                  <a:schemeClr val="tx1"/>
                </a:solidFill>
                <a:effectLst/>
                <a:latin typeface="Times New Roman" pitchFamily="18" charset="0"/>
                <a:ea typeface="SimSun" pitchFamily="2" charset="-122"/>
                <a:cs typeface="+mn-cs"/>
              </a:rPr>
              <a:t>所产生的闭包更为强大，也是大部分时候我们所谓的“闭包”。看下面这段代码：</a:t>
            </a:r>
          </a:p>
          <a:p>
            <a:r>
              <a:rPr lang="en-US" altLang="zh-CN" sz="1200" kern="1200" dirty="0">
                <a:solidFill>
                  <a:schemeClr val="tx1"/>
                </a:solidFill>
                <a:effectLst/>
                <a:latin typeface="Times New Roman" pitchFamily="18" charset="0"/>
                <a:ea typeface="SimSun" pitchFamily="2" charset="-122"/>
                <a:cs typeface="+mn-cs"/>
              </a:rPr>
              <a:t>function a() {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i</a:t>
            </a:r>
            <a:r>
              <a:rPr lang="en-US" altLang="zh-CN" sz="1200" kern="1200" dirty="0">
                <a:solidFill>
                  <a:schemeClr val="tx1"/>
                </a:solidFill>
                <a:effectLst/>
                <a:latin typeface="Times New Roman" pitchFamily="18" charset="0"/>
                <a:ea typeface="SimSun" pitchFamily="2" charset="-122"/>
                <a:cs typeface="+mn-cs"/>
              </a:rPr>
              <a:t> = 0;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function b() { alert(++</a:t>
            </a:r>
            <a:r>
              <a:rPr lang="en-US" altLang="zh-CN" sz="1200" kern="1200" dirty="0" err="1">
                <a:solidFill>
                  <a:schemeClr val="tx1"/>
                </a:solidFill>
                <a:effectLst/>
                <a:latin typeface="Times New Roman" pitchFamily="18" charset="0"/>
                <a:ea typeface="SimSun" pitchFamily="2" charset="-122"/>
                <a:cs typeface="+mn-cs"/>
              </a:rPr>
              <a:t>i</a:t>
            </a:r>
            <a:r>
              <a:rPr lang="en-US" altLang="zh-CN" sz="1200" kern="1200" dirty="0">
                <a:solidFill>
                  <a:schemeClr val="tx1"/>
                </a:solidFill>
                <a:effectLst/>
                <a:latin typeface="Times New Roman" pitchFamily="18" charset="0"/>
                <a:ea typeface="SimSun" pitchFamily="2" charset="-122"/>
                <a:cs typeface="+mn-cs"/>
              </a:rPr>
              <a:t>); }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return b;</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c = a();</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c();</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这段代码有两个特点：</a:t>
            </a:r>
          </a:p>
          <a:p>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嵌套在函数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内部；</a:t>
            </a:r>
          </a:p>
          <a:p>
            <a:r>
              <a:rPr lang="en-US" altLang="zh-CN" sz="1200" kern="1200" dirty="0">
                <a:solidFill>
                  <a:schemeClr val="tx1"/>
                </a:solidFill>
                <a:effectLst/>
                <a:latin typeface="Times New Roman" pitchFamily="18" charset="0"/>
                <a:ea typeface="SimSun" pitchFamily="2" charset="-122"/>
                <a:cs typeface="+mn-cs"/>
              </a:rPr>
              <a:t>2</a:t>
            </a:r>
            <a:r>
              <a:rPr lang="zh-CN" altLang="zh-CN" sz="1200" kern="1200" dirty="0">
                <a:solidFill>
                  <a:schemeClr val="tx1"/>
                </a:solidFill>
                <a:effectLst/>
                <a:latin typeface="Times New Roman" pitchFamily="18" charset="0"/>
                <a:ea typeface="SimSun" pitchFamily="2" charset="-122"/>
                <a:cs typeface="+mn-cs"/>
              </a:rPr>
              <a:t>、函数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返回函数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a:t>
            </a:r>
          </a:p>
          <a:p>
            <a:r>
              <a:rPr lang="zh-CN" altLang="zh-CN" sz="1200" kern="1200" dirty="0">
                <a:solidFill>
                  <a:schemeClr val="tx1"/>
                </a:solidFill>
                <a:effectLst/>
                <a:latin typeface="Times New Roman" pitchFamily="18" charset="0"/>
                <a:ea typeface="SimSun" pitchFamily="2" charset="-122"/>
                <a:cs typeface="+mn-cs"/>
              </a:rPr>
              <a:t>引用关系如图：</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　　这样在执行完</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c=a()</a:t>
            </a:r>
            <a:r>
              <a:rPr lang="zh-CN" altLang="zh-CN" sz="1200" kern="1200" dirty="0">
                <a:solidFill>
                  <a:schemeClr val="tx1"/>
                </a:solidFill>
                <a:effectLst/>
                <a:latin typeface="Times New Roman" pitchFamily="18" charset="0"/>
                <a:ea typeface="SimSun" pitchFamily="2" charset="-122"/>
                <a:cs typeface="+mn-cs"/>
              </a:rPr>
              <a:t>后，变量</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实际上是指向了函数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，再执行</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后就会弹出一个窗口显示</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的值</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第一次为</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。这段代码其实就创建了一个闭包，为什么？因为函数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外的变量</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引用了函数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内的函数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，就是说：</a:t>
            </a:r>
          </a:p>
          <a:p>
            <a:r>
              <a:rPr lang="zh-CN" altLang="zh-CN" sz="1200" kern="1200" dirty="0">
                <a:solidFill>
                  <a:schemeClr val="tx1"/>
                </a:solidFill>
                <a:effectLst/>
                <a:latin typeface="Times New Roman" pitchFamily="18" charset="0"/>
                <a:ea typeface="SimSun" pitchFamily="2" charset="-122"/>
                <a:cs typeface="+mn-cs"/>
              </a:rPr>
              <a:t>　　当函数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的内部函数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被函数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外的一个变量引用的时候，就创建了一个闭包。</a:t>
            </a:r>
          </a:p>
          <a:p>
            <a:r>
              <a:rPr lang="zh-CN" altLang="zh-CN" sz="1200" kern="1200" dirty="0">
                <a:solidFill>
                  <a:schemeClr val="tx1"/>
                </a:solidFill>
                <a:effectLst/>
                <a:latin typeface="Times New Roman" pitchFamily="18" charset="0"/>
                <a:ea typeface="SimSun" pitchFamily="2" charset="-122"/>
                <a:cs typeface="+mn-cs"/>
              </a:rPr>
              <a:t>　　让我们说的更透彻一些。所谓“闭包”，就是在构造函数体内定义另外的函数作为目标对象的方法函数，而这个对象的方法函数反过来引用外层函数体中的临时变量。这使得只要目标 对象在生存期内始终能保持其方法，就能间接保持原构造函数体当时用到的临时变量值。尽管最开始的构造函数调用已经结束，临时变量的名称也都消失了，但在目 标对象的方法内却始终能引用到该变量的值，而且该值只能通这种方法来访问。即使再次调用相同的构造函数，但只会生成新对象和方法，新的临时变量只是对应新 的值，和上次那次调用的是各自独立的。</a:t>
            </a:r>
          </a:p>
          <a:p>
            <a:r>
              <a:rPr lang="zh-CN" altLang="zh-CN" sz="1200" kern="1200" dirty="0">
                <a:solidFill>
                  <a:schemeClr val="tx1"/>
                </a:solidFill>
                <a:effectLst/>
                <a:latin typeface="Times New Roman" pitchFamily="18" charset="0"/>
                <a:ea typeface="SimSun" pitchFamily="2" charset="-122"/>
                <a:cs typeface="+mn-cs"/>
              </a:rPr>
              <a:t>二、闭包有什么作用？</a:t>
            </a:r>
          </a:p>
          <a:p>
            <a:r>
              <a:rPr lang="zh-CN" altLang="zh-CN" sz="1200" kern="1200" dirty="0">
                <a:solidFill>
                  <a:schemeClr val="tx1"/>
                </a:solidFill>
                <a:effectLst/>
                <a:latin typeface="Times New Roman" pitchFamily="18" charset="0"/>
                <a:ea typeface="SimSun" pitchFamily="2" charset="-122"/>
                <a:cs typeface="+mn-cs"/>
              </a:rPr>
              <a:t>　　简而言之，闭包的作用就是在</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执行完并返回后，闭包使得</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的垃圾回收机制</a:t>
            </a:r>
            <a:r>
              <a:rPr lang="en-US" altLang="zh-CN" sz="1200" kern="1200" dirty="0">
                <a:solidFill>
                  <a:schemeClr val="tx1"/>
                </a:solidFill>
                <a:effectLst/>
                <a:latin typeface="Times New Roman" pitchFamily="18" charset="0"/>
                <a:ea typeface="SimSun" pitchFamily="2" charset="-122"/>
                <a:cs typeface="+mn-cs"/>
              </a:rPr>
              <a:t>GC</a:t>
            </a:r>
            <a:r>
              <a:rPr lang="zh-CN" altLang="zh-CN" sz="1200" kern="1200" dirty="0">
                <a:solidFill>
                  <a:schemeClr val="tx1"/>
                </a:solidFill>
                <a:effectLst/>
                <a:latin typeface="Times New Roman" pitchFamily="18" charset="0"/>
                <a:ea typeface="SimSun" pitchFamily="2" charset="-122"/>
                <a:cs typeface="+mn-cs"/>
              </a:rPr>
              <a:t>不会收回</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所占用的资源，因为</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的内部函数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的执行需要依赖</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中的变量。这是对闭包作用的非常直白的描述，不专业也不严谨，但大概意思就是这样，理解闭包需要循序渐进的过程。</a:t>
            </a:r>
          </a:p>
          <a:p>
            <a:r>
              <a:rPr lang="zh-CN" altLang="zh-CN" sz="1200" kern="1200" dirty="0">
                <a:solidFill>
                  <a:schemeClr val="tx1"/>
                </a:solidFill>
                <a:effectLst/>
                <a:latin typeface="Times New Roman" pitchFamily="18" charset="0"/>
                <a:ea typeface="SimSun" pitchFamily="2" charset="-122"/>
                <a:cs typeface="+mn-cs"/>
              </a:rPr>
              <a:t>在上面的例子中，由于闭包的存在使得函数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返回后，</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中的</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始终存在，这样每次执行</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都是自加</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后</a:t>
            </a:r>
            <a:r>
              <a:rPr lang="en-US" altLang="zh-CN" sz="1200" kern="1200" dirty="0">
                <a:solidFill>
                  <a:schemeClr val="tx1"/>
                </a:solidFill>
                <a:effectLst/>
                <a:latin typeface="Times New Roman" pitchFamily="18" charset="0"/>
                <a:ea typeface="SimSun" pitchFamily="2" charset="-122"/>
                <a:cs typeface="+mn-cs"/>
              </a:rPr>
              <a:t>alert</a:t>
            </a:r>
            <a:r>
              <a:rPr lang="zh-CN" altLang="zh-CN" sz="1200" kern="1200" dirty="0">
                <a:solidFill>
                  <a:schemeClr val="tx1"/>
                </a:solidFill>
                <a:effectLst/>
                <a:latin typeface="Times New Roman" pitchFamily="18" charset="0"/>
                <a:ea typeface="SimSun" pitchFamily="2" charset="-122"/>
                <a:cs typeface="+mn-cs"/>
              </a:rPr>
              <a:t>出</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的值。</a:t>
            </a:r>
          </a:p>
          <a:p>
            <a:r>
              <a:rPr lang="zh-CN" altLang="zh-CN" sz="1200" kern="1200" dirty="0">
                <a:solidFill>
                  <a:schemeClr val="tx1"/>
                </a:solidFill>
                <a:effectLst/>
                <a:latin typeface="Times New Roman" pitchFamily="18" charset="0"/>
                <a:ea typeface="SimSun" pitchFamily="2" charset="-122"/>
                <a:cs typeface="+mn-cs"/>
              </a:rPr>
              <a:t>　　那 么我们来想象另一种情况，如果</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返回的不是函数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，情况就完全不同了。因为</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执行完后，</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没有被返回给</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的外界，只是被</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所引用，而此时</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也只会被</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引 用，因此函数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和</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互相引用但又不被外界打扰</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被外界引用</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和</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就会被</a:t>
            </a:r>
            <a:r>
              <a:rPr lang="en-US" altLang="zh-CN" sz="1200" kern="1200" dirty="0">
                <a:solidFill>
                  <a:schemeClr val="tx1"/>
                </a:solidFill>
                <a:effectLst/>
                <a:latin typeface="Times New Roman" pitchFamily="18" charset="0"/>
                <a:ea typeface="SimSun" pitchFamily="2" charset="-122"/>
                <a:cs typeface="+mn-cs"/>
              </a:rPr>
              <a:t>GC</a:t>
            </a:r>
            <a:r>
              <a:rPr lang="zh-CN" altLang="zh-CN" sz="1200" kern="1200" dirty="0">
                <a:solidFill>
                  <a:schemeClr val="tx1"/>
                </a:solidFill>
                <a:effectLst/>
                <a:latin typeface="Times New Roman" pitchFamily="18" charset="0"/>
                <a:ea typeface="SimSun" pitchFamily="2" charset="-122"/>
                <a:cs typeface="+mn-cs"/>
              </a:rPr>
              <a:t>回收。</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关于</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的垃圾回收机制将在后面详细介绍</a:t>
            </a:r>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三、闭包内的微观世界</a:t>
            </a:r>
          </a:p>
          <a:p>
            <a:r>
              <a:rPr lang="zh-CN" altLang="zh-CN" sz="1200" kern="1200" dirty="0">
                <a:solidFill>
                  <a:schemeClr val="tx1"/>
                </a:solidFill>
                <a:effectLst/>
                <a:latin typeface="Times New Roman" pitchFamily="18" charset="0"/>
                <a:ea typeface="SimSun" pitchFamily="2" charset="-122"/>
                <a:cs typeface="+mn-cs"/>
              </a:rPr>
              <a:t>　　如果要更加深入的了解闭包以及函数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和嵌套函数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的关系，我们需要引入另外几个概念：函数的执行环境</a:t>
            </a:r>
            <a:r>
              <a:rPr lang="en-US" altLang="zh-CN" sz="1200" kern="1200" dirty="0">
                <a:solidFill>
                  <a:schemeClr val="tx1"/>
                </a:solidFill>
                <a:effectLst/>
                <a:latin typeface="Times New Roman" pitchFamily="18" charset="0"/>
                <a:ea typeface="SimSun" pitchFamily="2" charset="-122"/>
                <a:cs typeface="+mn-cs"/>
              </a:rPr>
              <a:t>(</a:t>
            </a:r>
            <a:r>
              <a:rPr lang="en-US" altLang="zh-CN" sz="1200" kern="1200" dirty="0" err="1">
                <a:solidFill>
                  <a:schemeClr val="tx1"/>
                </a:solidFill>
                <a:effectLst/>
                <a:latin typeface="Times New Roman" pitchFamily="18" charset="0"/>
                <a:ea typeface="SimSun" pitchFamily="2" charset="-122"/>
                <a:cs typeface="+mn-cs"/>
              </a:rPr>
              <a:t>excution</a:t>
            </a:r>
            <a:r>
              <a:rPr lang="en-US" altLang="zh-CN" sz="1200" kern="1200" dirty="0">
                <a:solidFill>
                  <a:schemeClr val="tx1"/>
                </a:solidFill>
                <a:effectLst/>
                <a:latin typeface="Times New Roman" pitchFamily="18" charset="0"/>
                <a:ea typeface="SimSun" pitchFamily="2" charset="-122"/>
                <a:cs typeface="+mn-cs"/>
              </a:rPr>
              <a:t> context)</a:t>
            </a:r>
            <a:r>
              <a:rPr lang="zh-CN" altLang="zh-CN" sz="1200" kern="1200" dirty="0">
                <a:solidFill>
                  <a:schemeClr val="tx1"/>
                </a:solidFill>
                <a:effectLst/>
                <a:latin typeface="Times New Roman" pitchFamily="18" charset="0"/>
                <a:ea typeface="SimSun" pitchFamily="2" charset="-122"/>
                <a:cs typeface="+mn-cs"/>
              </a:rPr>
              <a:t>、活动对象</a:t>
            </a:r>
            <a:r>
              <a:rPr lang="en-US" altLang="zh-CN" sz="1200" kern="1200" dirty="0">
                <a:solidFill>
                  <a:schemeClr val="tx1"/>
                </a:solidFill>
                <a:effectLst/>
                <a:latin typeface="Times New Roman" pitchFamily="18" charset="0"/>
                <a:ea typeface="SimSun" pitchFamily="2" charset="-122"/>
                <a:cs typeface="+mn-cs"/>
              </a:rPr>
              <a:t>(call object)</a:t>
            </a:r>
            <a:r>
              <a:rPr lang="zh-CN" altLang="zh-CN" sz="1200" kern="1200" dirty="0">
                <a:solidFill>
                  <a:schemeClr val="tx1"/>
                </a:solidFill>
                <a:effectLst/>
                <a:latin typeface="Times New Roman" pitchFamily="18" charset="0"/>
                <a:ea typeface="SimSun" pitchFamily="2" charset="-122"/>
                <a:cs typeface="+mn-cs"/>
              </a:rPr>
              <a:t>、作用域</a:t>
            </a:r>
            <a:r>
              <a:rPr lang="en-US" altLang="zh-CN" sz="1200" kern="1200" dirty="0">
                <a:solidFill>
                  <a:schemeClr val="tx1"/>
                </a:solidFill>
                <a:effectLst/>
                <a:latin typeface="Times New Roman" pitchFamily="18" charset="0"/>
                <a:ea typeface="SimSun" pitchFamily="2" charset="-122"/>
                <a:cs typeface="+mn-cs"/>
              </a:rPr>
              <a:t>(scope)</a:t>
            </a:r>
            <a:r>
              <a:rPr lang="zh-CN" altLang="zh-CN" sz="1200" kern="1200" dirty="0">
                <a:solidFill>
                  <a:schemeClr val="tx1"/>
                </a:solidFill>
                <a:effectLst/>
                <a:latin typeface="Times New Roman" pitchFamily="18" charset="0"/>
                <a:ea typeface="SimSun" pitchFamily="2" charset="-122"/>
                <a:cs typeface="+mn-cs"/>
              </a:rPr>
              <a:t>、作用域链</a:t>
            </a:r>
            <a:r>
              <a:rPr lang="en-US" altLang="zh-CN" sz="1200" kern="1200" dirty="0">
                <a:solidFill>
                  <a:schemeClr val="tx1"/>
                </a:solidFill>
                <a:effectLst/>
                <a:latin typeface="Times New Roman" pitchFamily="18" charset="0"/>
                <a:ea typeface="SimSun" pitchFamily="2" charset="-122"/>
                <a:cs typeface="+mn-cs"/>
              </a:rPr>
              <a:t>(scope chain)</a:t>
            </a:r>
            <a:r>
              <a:rPr lang="zh-CN" altLang="zh-CN" sz="1200" kern="1200" dirty="0">
                <a:solidFill>
                  <a:schemeClr val="tx1"/>
                </a:solidFill>
                <a:effectLst/>
                <a:latin typeface="Times New Roman" pitchFamily="18" charset="0"/>
                <a:ea typeface="SimSun" pitchFamily="2" charset="-122"/>
                <a:cs typeface="+mn-cs"/>
              </a:rPr>
              <a:t>。以函数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从定义到执行的过程为例阐述这几个概念。</a:t>
            </a:r>
          </a:p>
          <a:p>
            <a:r>
              <a:rPr lang="en-US" altLang="zh-CN" sz="1200" kern="1200" dirty="0">
                <a:solidFill>
                  <a:schemeClr val="tx1"/>
                </a:solidFill>
                <a:effectLst/>
                <a:latin typeface="Times New Roman" pitchFamily="18" charset="0"/>
                <a:ea typeface="SimSun" pitchFamily="2" charset="-122"/>
                <a:cs typeface="+mn-cs"/>
              </a:rPr>
              <a:t>1.	</a:t>
            </a:r>
            <a:r>
              <a:rPr lang="zh-CN" altLang="zh-CN" sz="1200" kern="1200" dirty="0">
                <a:solidFill>
                  <a:schemeClr val="tx1"/>
                </a:solidFill>
                <a:effectLst/>
                <a:latin typeface="Times New Roman" pitchFamily="18" charset="0"/>
                <a:ea typeface="SimSun" pitchFamily="2" charset="-122"/>
                <a:cs typeface="+mn-cs"/>
              </a:rPr>
              <a:t>当定义函数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的时候，</a:t>
            </a:r>
            <a:r>
              <a:rPr lang="en-US" altLang="zh-CN" sz="1200" kern="1200" dirty="0" err="1">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解释器会将函数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的作用域链</a:t>
            </a:r>
            <a:r>
              <a:rPr lang="en-US" altLang="zh-CN" sz="1200" kern="1200" dirty="0">
                <a:solidFill>
                  <a:schemeClr val="tx1"/>
                </a:solidFill>
                <a:effectLst/>
                <a:latin typeface="Times New Roman" pitchFamily="18" charset="0"/>
                <a:ea typeface="SimSun" pitchFamily="2" charset="-122"/>
                <a:cs typeface="+mn-cs"/>
              </a:rPr>
              <a:t>(scope chain)</a:t>
            </a:r>
            <a:r>
              <a:rPr lang="zh-CN" altLang="zh-CN" sz="1200" kern="1200" dirty="0">
                <a:solidFill>
                  <a:schemeClr val="tx1"/>
                </a:solidFill>
                <a:effectLst/>
                <a:latin typeface="Times New Roman" pitchFamily="18" charset="0"/>
                <a:ea typeface="SimSun" pitchFamily="2" charset="-122"/>
                <a:cs typeface="+mn-cs"/>
              </a:rPr>
              <a:t>设置为定义</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时</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所在的“环境”，如果</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是一个全局函数，则</a:t>
            </a:r>
            <a:r>
              <a:rPr lang="en-US" altLang="zh-CN" sz="1200" kern="1200" dirty="0">
                <a:solidFill>
                  <a:schemeClr val="tx1"/>
                </a:solidFill>
                <a:effectLst/>
                <a:latin typeface="Times New Roman" pitchFamily="18" charset="0"/>
                <a:ea typeface="SimSun" pitchFamily="2" charset="-122"/>
                <a:cs typeface="+mn-cs"/>
              </a:rPr>
              <a:t>scope chain</a:t>
            </a:r>
            <a:r>
              <a:rPr lang="zh-CN" altLang="zh-CN" sz="1200" kern="1200" dirty="0">
                <a:solidFill>
                  <a:schemeClr val="tx1"/>
                </a:solidFill>
                <a:effectLst/>
                <a:latin typeface="Times New Roman" pitchFamily="18" charset="0"/>
                <a:ea typeface="SimSun" pitchFamily="2" charset="-122"/>
                <a:cs typeface="+mn-cs"/>
              </a:rPr>
              <a:t>中只有</a:t>
            </a:r>
            <a:r>
              <a:rPr lang="en-US" altLang="zh-CN" sz="1200" kern="1200" dirty="0">
                <a:solidFill>
                  <a:schemeClr val="tx1"/>
                </a:solidFill>
                <a:effectLst/>
                <a:latin typeface="Times New Roman" pitchFamily="18" charset="0"/>
                <a:ea typeface="SimSun" pitchFamily="2" charset="-122"/>
                <a:cs typeface="+mn-cs"/>
              </a:rPr>
              <a:t>window</a:t>
            </a:r>
            <a:r>
              <a:rPr lang="zh-CN" altLang="zh-CN" sz="1200" kern="1200" dirty="0">
                <a:solidFill>
                  <a:schemeClr val="tx1"/>
                </a:solidFill>
                <a:effectLst/>
                <a:latin typeface="Times New Roman" pitchFamily="18" charset="0"/>
                <a:ea typeface="SimSun" pitchFamily="2" charset="-122"/>
                <a:cs typeface="+mn-cs"/>
              </a:rPr>
              <a:t>对象。</a:t>
            </a:r>
          </a:p>
          <a:p>
            <a:r>
              <a:rPr lang="en-US" altLang="zh-CN" sz="1200" kern="1200" dirty="0">
                <a:solidFill>
                  <a:schemeClr val="tx1"/>
                </a:solidFill>
                <a:effectLst/>
                <a:latin typeface="Times New Roman" pitchFamily="18" charset="0"/>
                <a:ea typeface="SimSun" pitchFamily="2" charset="-122"/>
                <a:cs typeface="+mn-cs"/>
              </a:rPr>
              <a:t>2.	</a:t>
            </a:r>
            <a:r>
              <a:rPr lang="zh-CN" altLang="zh-CN" sz="1200" kern="1200" dirty="0">
                <a:solidFill>
                  <a:schemeClr val="tx1"/>
                </a:solidFill>
                <a:effectLst/>
                <a:latin typeface="Times New Roman" pitchFamily="18" charset="0"/>
                <a:ea typeface="SimSun" pitchFamily="2" charset="-122"/>
                <a:cs typeface="+mn-cs"/>
              </a:rPr>
              <a:t>当执行函数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的时候，</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会进入相应的执行环境</a:t>
            </a:r>
            <a:r>
              <a:rPr lang="en-US" altLang="zh-CN" sz="1200" kern="1200" dirty="0">
                <a:solidFill>
                  <a:schemeClr val="tx1"/>
                </a:solidFill>
                <a:effectLst/>
                <a:latin typeface="Times New Roman" pitchFamily="18" charset="0"/>
                <a:ea typeface="SimSun" pitchFamily="2" charset="-122"/>
                <a:cs typeface="+mn-cs"/>
              </a:rPr>
              <a:t>(</a:t>
            </a:r>
            <a:r>
              <a:rPr lang="en-US" altLang="zh-CN" sz="1200" kern="1200" dirty="0" err="1">
                <a:solidFill>
                  <a:schemeClr val="tx1"/>
                </a:solidFill>
                <a:effectLst/>
                <a:latin typeface="Times New Roman" pitchFamily="18" charset="0"/>
                <a:ea typeface="SimSun" pitchFamily="2" charset="-122"/>
                <a:cs typeface="+mn-cs"/>
              </a:rPr>
              <a:t>excution</a:t>
            </a:r>
            <a:r>
              <a:rPr lang="en-US" altLang="zh-CN" sz="1200" kern="1200" dirty="0">
                <a:solidFill>
                  <a:schemeClr val="tx1"/>
                </a:solidFill>
                <a:effectLst/>
                <a:latin typeface="Times New Roman" pitchFamily="18" charset="0"/>
                <a:ea typeface="SimSun" pitchFamily="2" charset="-122"/>
                <a:cs typeface="+mn-cs"/>
              </a:rPr>
              <a:t> context)</a:t>
            </a:r>
            <a:r>
              <a:rPr lang="zh-CN" altLang="zh-CN" sz="1200" kern="1200" dirty="0">
                <a:solidFill>
                  <a:schemeClr val="tx1"/>
                </a:solidFill>
                <a:effectLst/>
                <a:latin typeface="Times New Roman" pitchFamily="18" charset="0"/>
                <a:ea typeface="SimSun" pitchFamily="2" charset="-122"/>
                <a:cs typeface="+mn-cs"/>
              </a:rPr>
              <a:t>。</a:t>
            </a:r>
          </a:p>
          <a:p>
            <a:r>
              <a:rPr lang="en-US" altLang="zh-CN" sz="1200" kern="1200" dirty="0">
                <a:solidFill>
                  <a:schemeClr val="tx1"/>
                </a:solidFill>
                <a:effectLst/>
                <a:latin typeface="Times New Roman" pitchFamily="18" charset="0"/>
                <a:ea typeface="SimSun" pitchFamily="2" charset="-122"/>
                <a:cs typeface="+mn-cs"/>
              </a:rPr>
              <a:t>3.	</a:t>
            </a:r>
            <a:r>
              <a:rPr lang="zh-CN" altLang="zh-CN" sz="1200" kern="1200" dirty="0">
                <a:solidFill>
                  <a:schemeClr val="tx1"/>
                </a:solidFill>
                <a:effectLst/>
                <a:latin typeface="Times New Roman" pitchFamily="18" charset="0"/>
                <a:ea typeface="SimSun" pitchFamily="2" charset="-122"/>
                <a:cs typeface="+mn-cs"/>
              </a:rPr>
              <a:t>在创建执行环境的过程中，首先会为</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添加一个</a:t>
            </a:r>
            <a:r>
              <a:rPr lang="en-US" altLang="zh-CN" sz="1200" kern="1200" dirty="0">
                <a:solidFill>
                  <a:schemeClr val="tx1"/>
                </a:solidFill>
                <a:effectLst/>
                <a:latin typeface="Times New Roman" pitchFamily="18" charset="0"/>
                <a:ea typeface="SimSun" pitchFamily="2" charset="-122"/>
                <a:cs typeface="+mn-cs"/>
              </a:rPr>
              <a:t>scope</a:t>
            </a:r>
            <a:r>
              <a:rPr lang="zh-CN" altLang="zh-CN" sz="1200" kern="1200" dirty="0">
                <a:solidFill>
                  <a:schemeClr val="tx1"/>
                </a:solidFill>
                <a:effectLst/>
                <a:latin typeface="Times New Roman" pitchFamily="18" charset="0"/>
                <a:ea typeface="SimSun" pitchFamily="2" charset="-122"/>
                <a:cs typeface="+mn-cs"/>
              </a:rPr>
              <a:t>属性，即</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的作用域，其值就为第</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步中的</a:t>
            </a:r>
            <a:r>
              <a:rPr lang="en-US" altLang="zh-CN" sz="1200" kern="1200" dirty="0">
                <a:solidFill>
                  <a:schemeClr val="tx1"/>
                </a:solidFill>
                <a:effectLst/>
                <a:latin typeface="Times New Roman" pitchFamily="18" charset="0"/>
                <a:ea typeface="SimSun" pitchFamily="2" charset="-122"/>
                <a:cs typeface="+mn-cs"/>
              </a:rPr>
              <a:t>scope chain</a:t>
            </a:r>
            <a:r>
              <a:rPr lang="zh-CN" altLang="zh-CN" sz="1200" kern="1200" dirty="0">
                <a:solidFill>
                  <a:schemeClr val="tx1"/>
                </a:solidFill>
                <a:effectLst/>
                <a:latin typeface="Times New Roman" pitchFamily="18" charset="0"/>
                <a:ea typeface="SimSun" pitchFamily="2" charset="-122"/>
                <a:cs typeface="+mn-cs"/>
              </a:rPr>
              <a:t>。即</a:t>
            </a:r>
            <a:r>
              <a:rPr lang="en-US" altLang="zh-CN" sz="1200" kern="1200" dirty="0" err="1">
                <a:solidFill>
                  <a:schemeClr val="tx1"/>
                </a:solidFill>
                <a:effectLst/>
                <a:latin typeface="Times New Roman" pitchFamily="18" charset="0"/>
                <a:ea typeface="SimSun" pitchFamily="2" charset="-122"/>
                <a:cs typeface="+mn-cs"/>
              </a:rPr>
              <a:t>a.scope</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的作用域链。</a:t>
            </a:r>
          </a:p>
          <a:p>
            <a:r>
              <a:rPr lang="en-US" altLang="zh-CN" sz="1200" kern="1200" dirty="0">
                <a:solidFill>
                  <a:schemeClr val="tx1"/>
                </a:solidFill>
                <a:effectLst/>
                <a:latin typeface="Times New Roman" pitchFamily="18" charset="0"/>
                <a:ea typeface="SimSun" pitchFamily="2" charset="-122"/>
                <a:cs typeface="+mn-cs"/>
              </a:rPr>
              <a:t>4.	</a:t>
            </a:r>
            <a:r>
              <a:rPr lang="zh-CN" altLang="zh-CN" sz="1200" kern="1200" dirty="0">
                <a:solidFill>
                  <a:schemeClr val="tx1"/>
                </a:solidFill>
                <a:effectLst/>
                <a:latin typeface="Times New Roman" pitchFamily="18" charset="0"/>
                <a:ea typeface="SimSun" pitchFamily="2" charset="-122"/>
                <a:cs typeface="+mn-cs"/>
              </a:rPr>
              <a:t>然后执行环境会创建一个活动对象</a:t>
            </a:r>
            <a:r>
              <a:rPr lang="en-US" altLang="zh-CN" sz="1200" kern="1200" dirty="0">
                <a:solidFill>
                  <a:schemeClr val="tx1"/>
                </a:solidFill>
                <a:effectLst/>
                <a:latin typeface="Times New Roman" pitchFamily="18" charset="0"/>
                <a:ea typeface="SimSun" pitchFamily="2" charset="-122"/>
                <a:cs typeface="+mn-cs"/>
              </a:rPr>
              <a:t>(call object)</a:t>
            </a:r>
            <a:r>
              <a:rPr lang="zh-CN" altLang="zh-CN" sz="1200" kern="1200" dirty="0">
                <a:solidFill>
                  <a:schemeClr val="tx1"/>
                </a:solidFill>
                <a:effectLst/>
                <a:latin typeface="Times New Roman" pitchFamily="18" charset="0"/>
                <a:ea typeface="SimSun" pitchFamily="2" charset="-122"/>
                <a:cs typeface="+mn-cs"/>
              </a:rPr>
              <a:t>。活动对象也是一个拥有属性的对象，但它不具有原型而且不能通过</a:t>
            </a:r>
            <a:r>
              <a:rPr lang="en-US" altLang="zh-CN" sz="1200" kern="1200" dirty="0">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代码直接访问。创建完活动对象后，把活动对象添加到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的作用域链的最顶端。此时</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的作用域链包含了两个对象：</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的活动对象和</a:t>
            </a:r>
            <a:r>
              <a:rPr lang="en-US" altLang="zh-CN" sz="1200" kern="1200" dirty="0">
                <a:solidFill>
                  <a:schemeClr val="tx1"/>
                </a:solidFill>
                <a:effectLst/>
                <a:latin typeface="Times New Roman" pitchFamily="18" charset="0"/>
                <a:ea typeface="SimSun" pitchFamily="2" charset="-122"/>
                <a:cs typeface="+mn-cs"/>
              </a:rPr>
              <a:t>window</a:t>
            </a:r>
            <a:r>
              <a:rPr lang="zh-CN" altLang="zh-CN" sz="1200" kern="1200" dirty="0">
                <a:solidFill>
                  <a:schemeClr val="tx1"/>
                </a:solidFill>
                <a:effectLst/>
                <a:latin typeface="Times New Roman" pitchFamily="18" charset="0"/>
                <a:ea typeface="SimSun" pitchFamily="2" charset="-122"/>
                <a:cs typeface="+mn-cs"/>
              </a:rPr>
              <a:t>对象。</a:t>
            </a:r>
          </a:p>
          <a:p>
            <a:r>
              <a:rPr lang="en-US" altLang="zh-CN" sz="1200" kern="1200" dirty="0">
                <a:solidFill>
                  <a:schemeClr val="tx1"/>
                </a:solidFill>
                <a:effectLst/>
                <a:latin typeface="Times New Roman" pitchFamily="18" charset="0"/>
                <a:ea typeface="SimSun" pitchFamily="2" charset="-122"/>
                <a:cs typeface="+mn-cs"/>
              </a:rPr>
              <a:t>5.	</a:t>
            </a:r>
            <a:r>
              <a:rPr lang="zh-CN" altLang="zh-CN" sz="1200" kern="1200" dirty="0">
                <a:solidFill>
                  <a:schemeClr val="tx1"/>
                </a:solidFill>
                <a:effectLst/>
                <a:latin typeface="Times New Roman" pitchFamily="18" charset="0"/>
                <a:ea typeface="SimSun" pitchFamily="2" charset="-122"/>
                <a:cs typeface="+mn-cs"/>
              </a:rPr>
              <a:t>下一步是在活动对象上添加一个</a:t>
            </a:r>
            <a:r>
              <a:rPr lang="en-US" altLang="zh-CN" sz="1200" kern="1200" dirty="0">
                <a:solidFill>
                  <a:schemeClr val="tx1"/>
                </a:solidFill>
                <a:effectLst/>
                <a:latin typeface="Times New Roman" pitchFamily="18" charset="0"/>
                <a:ea typeface="SimSun" pitchFamily="2" charset="-122"/>
                <a:cs typeface="+mn-cs"/>
              </a:rPr>
              <a:t>arguments</a:t>
            </a:r>
            <a:r>
              <a:rPr lang="zh-CN" altLang="zh-CN" sz="1200" kern="1200" dirty="0">
                <a:solidFill>
                  <a:schemeClr val="tx1"/>
                </a:solidFill>
                <a:effectLst/>
                <a:latin typeface="Times New Roman" pitchFamily="18" charset="0"/>
                <a:ea typeface="SimSun" pitchFamily="2" charset="-122"/>
                <a:cs typeface="+mn-cs"/>
              </a:rPr>
              <a:t>属性，它保存着调用函数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时所传递的参数。</a:t>
            </a:r>
          </a:p>
          <a:p>
            <a:r>
              <a:rPr lang="en-US" altLang="zh-CN" sz="1200" kern="1200" dirty="0">
                <a:solidFill>
                  <a:schemeClr val="tx1"/>
                </a:solidFill>
                <a:effectLst/>
                <a:latin typeface="Times New Roman" pitchFamily="18" charset="0"/>
                <a:ea typeface="SimSun" pitchFamily="2" charset="-122"/>
                <a:cs typeface="+mn-cs"/>
              </a:rPr>
              <a:t>6.	</a:t>
            </a:r>
            <a:r>
              <a:rPr lang="zh-CN" altLang="zh-CN" sz="1200" kern="1200" dirty="0">
                <a:solidFill>
                  <a:schemeClr val="tx1"/>
                </a:solidFill>
                <a:effectLst/>
                <a:latin typeface="Times New Roman" pitchFamily="18" charset="0"/>
                <a:ea typeface="SimSun" pitchFamily="2" charset="-122"/>
                <a:cs typeface="+mn-cs"/>
              </a:rPr>
              <a:t>最后把所有函数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的形参和内部的函数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的引用也添加到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的活动对象上。在这一步中，完成了函数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的的定义，因此如同第</a:t>
            </a:r>
            <a:r>
              <a:rPr lang="en-US" altLang="zh-CN" sz="1200" kern="1200" dirty="0">
                <a:solidFill>
                  <a:schemeClr val="tx1"/>
                </a:solidFill>
                <a:effectLst/>
                <a:latin typeface="Times New Roman" pitchFamily="18" charset="0"/>
                <a:ea typeface="SimSun" pitchFamily="2" charset="-122"/>
                <a:cs typeface="+mn-cs"/>
              </a:rPr>
              <a:t>3</a:t>
            </a:r>
            <a:r>
              <a:rPr lang="zh-CN" altLang="zh-CN" sz="1200" kern="1200" dirty="0">
                <a:solidFill>
                  <a:schemeClr val="tx1"/>
                </a:solidFill>
                <a:effectLst/>
                <a:latin typeface="Times New Roman" pitchFamily="18" charset="0"/>
                <a:ea typeface="SimSun" pitchFamily="2" charset="-122"/>
                <a:cs typeface="+mn-cs"/>
              </a:rPr>
              <a:t>步，函数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的作用域链被设置为</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所被定义的环境，即</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的作用域。</a:t>
            </a:r>
          </a:p>
          <a:p>
            <a:r>
              <a:rPr lang="zh-CN" altLang="zh-CN" sz="1200" kern="1200" dirty="0">
                <a:solidFill>
                  <a:schemeClr val="tx1"/>
                </a:solidFill>
                <a:effectLst/>
                <a:latin typeface="Times New Roman" pitchFamily="18" charset="0"/>
                <a:ea typeface="SimSun" pitchFamily="2" charset="-122"/>
                <a:cs typeface="+mn-cs"/>
              </a:rPr>
              <a:t>到此，整个函数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从定义到执行的步骤就完成了。此时</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返回函数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的引用给</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，又函数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的作用域链包含了对函数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的活动对象的引用，也就是说</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可以访问到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中定义的所有变量和函数。函数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被</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引用，函数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又依赖函数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，因此函数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在返回后不会被</a:t>
            </a:r>
            <a:r>
              <a:rPr lang="en-US" altLang="zh-CN" sz="1200" kern="1200" dirty="0">
                <a:solidFill>
                  <a:schemeClr val="tx1"/>
                </a:solidFill>
                <a:effectLst/>
                <a:latin typeface="Times New Roman" pitchFamily="18" charset="0"/>
                <a:ea typeface="SimSun" pitchFamily="2" charset="-122"/>
                <a:cs typeface="+mn-cs"/>
              </a:rPr>
              <a:t>GC</a:t>
            </a:r>
            <a:r>
              <a:rPr lang="zh-CN" altLang="zh-CN" sz="1200" kern="1200" dirty="0">
                <a:solidFill>
                  <a:schemeClr val="tx1"/>
                </a:solidFill>
                <a:effectLst/>
                <a:latin typeface="Times New Roman" pitchFamily="18" charset="0"/>
                <a:ea typeface="SimSun" pitchFamily="2" charset="-122"/>
                <a:cs typeface="+mn-cs"/>
              </a:rPr>
              <a:t>回收。</a:t>
            </a:r>
          </a:p>
          <a:p>
            <a:r>
              <a:rPr lang="zh-CN" altLang="zh-CN" sz="1200" kern="1200" dirty="0">
                <a:solidFill>
                  <a:schemeClr val="tx1"/>
                </a:solidFill>
                <a:effectLst/>
                <a:latin typeface="Times New Roman" pitchFamily="18" charset="0"/>
                <a:ea typeface="SimSun" pitchFamily="2" charset="-122"/>
                <a:cs typeface="+mn-cs"/>
              </a:rPr>
              <a:t>当函数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执行的时候亦会像以上步骤一样。因此，执行时</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的作用域链包含了</a:t>
            </a:r>
            <a:r>
              <a:rPr lang="en-US" altLang="zh-CN" sz="1200" kern="1200" dirty="0">
                <a:solidFill>
                  <a:schemeClr val="tx1"/>
                </a:solidFill>
                <a:effectLst/>
                <a:latin typeface="Times New Roman" pitchFamily="18" charset="0"/>
                <a:ea typeface="SimSun" pitchFamily="2" charset="-122"/>
                <a:cs typeface="+mn-cs"/>
              </a:rPr>
              <a:t>3</a:t>
            </a:r>
            <a:r>
              <a:rPr lang="zh-CN" altLang="zh-CN" sz="1200" kern="1200" dirty="0">
                <a:solidFill>
                  <a:schemeClr val="tx1"/>
                </a:solidFill>
                <a:effectLst/>
                <a:latin typeface="Times New Roman" pitchFamily="18" charset="0"/>
                <a:ea typeface="SimSun" pitchFamily="2" charset="-122"/>
                <a:cs typeface="+mn-cs"/>
              </a:rPr>
              <a:t>个对象：</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的活动对象、</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的活动对象和</a:t>
            </a:r>
            <a:r>
              <a:rPr lang="en-US" altLang="zh-CN" sz="1200" kern="1200" dirty="0">
                <a:solidFill>
                  <a:schemeClr val="tx1"/>
                </a:solidFill>
                <a:effectLst/>
                <a:latin typeface="Times New Roman" pitchFamily="18" charset="0"/>
                <a:ea typeface="SimSun" pitchFamily="2" charset="-122"/>
                <a:cs typeface="+mn-cs"/>
              </a:rPr>
              <a:t>window</a:t>
            </a:r>
            <a:r>
              <a:rPr lang="zh-CN" altLang="zh-CN" sz="1200" kern="1200" dirty="0">
                <a:solidFill>
                  <a:schemeClr val="tx1"/>
                </a:solidFill>
                <a:effectLst/>
                <a:latin typeface="Times New Roman" pitchFamily="18" charset="0"/>
                <a:ea typeface="SimSun" pitchFamily="2" charset="-122"/>
                <a:cs typeface="+mn-cs"/>
              </a:rPr>
              <a:t>对象，如下图所示：</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如图所示，当在函数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中访问一个变量的时候，搜索顺序是：</a:t>
            </a:r>
          </a:p>
          <a:p>
            <a:r>
              <a:rPr lang="en-US" altLang="zh-CN" sz="1200" kern="1200" dirty="0">
                <a:solidFill>
                  <a:schemeClr val="tx1"/>
                </a:solidFill>
                <a:effectLst/>
                <a:latin typeface="Times New Roman" pitchFamily="18" charset="0"/>
                <a:ea typeface="SimSun" pitchFamily="2" charset="-122"/>
                <a:cs typeface="+mn-cs"/>
              </a:rPr>
              <a:t>1.	</a:t>
            </a:r>
            <a:r>
              <a:rPr lang="zh-CN" altLang="zh-CN" sz="1200" kern="1200" dirty="0">
                <a:solidFill>
                  <a:schemeClr val="tx1"/>
                </a:solidFill>
                <a:effectLst/>
                <a:latin typeface="Times New Roman" pitchFamily="18" charset="0"/>
                <a:ea typeface="SimSun" pitchFamily="2" charset="-122"/>
                <a:cs typeface="+mn-cs"/>
              </a:rPr>
              <a:t>先搜索自身的活动对象，如果存在则返回，如果不存在将继续搜索函数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的活动对象，依次查找，直到找到为止。</a:t>
            </a:r>
          </a:p>
          <a:p>
            <a:r>
              <a:rPr lang="en-US" altLang="zh-CN" sz="1200" kern="1200" dirty="0">
                <a:solidFill>
                  <a:schemeClr val="tx1"/>
                </a:solidFill>
                <a:effectLst/>
                <a:latin typeface="Times New Roman" pitchFamily="18" charset="0"/>
                <a:ea typeface="SimSun" pitchFamily="2" charset="-122"/>
                <a:cs typeface="+mn-cs"/>
              </a:rPr>
              <a:t>2.	</a:t>
            </a:r>
            <a:r>
              <a:rPr lang="zh-CN" altLang="zh-CN" sz="1200" kern="1200" dirty="0">
                <a:solidFill>
                  <a:schemeClr val="tx1"/>
                </a:solidFill>
                <a:effectLst/>
                <a:latin typeface="Times New Roman" pitchFamily="18" charset="0"/>
                <a:ea typeface="SimSun" pitchFamily="2" charset="-122"/>
                <a:cs typeface="+mn-cs"/>
              </a:rPr>
              <a:t>如果函数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存在</a:t>
            </a:r>
            <a:r>
              <a:rPr lang="en-US" altLang="zh-CN" sz="1200" kern="1200" dirty="0">
                <a:solidFill>
                  <a:schemeClr val="tx1"/>
                </a:solidFill>
                <a:effectLst/>
                <a:latin typeface="Times New Roman" pitchFamily="18" charset="0"/>
                <a:ea typeface="SimSun" pitchFamily="2" charset="-122"/>
                <a:cs typeface="+mn-cs"/>
              </a:rPr>
              <a:t>prototype</a:t>
            </a:r>
            <a:r>
              <a:rPr lang="zh-CN" altLang="zh-CN" sz="1200" kern="1200" dirty="0">
                <a:solidFill>
                  <a:schemeClr val="tx1"/>
                </a:solidFill>
                <a:effectLst/>
                <a:latin typeface="Times New Roman" pitchFamily="18" charset="0"/>
                <a:ea typeface="SimSun" pitchFamily="2" charset="-122"/>
                <a:cs typeface="+mn-cs"/>
              </a:rPr>
              <a:t>原型对象，则在查找完自身的活动对象后先查找自身的原型对象，再继续查找。这就是</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中的变量查找机制。</a:t>
            </a:r>
          </a:p>
          <a:p>
            <a:r>
              <a:rPr lang="en-US" altLang="zh-CN" sz="1200" kern="1200" dirty="0">
                <a:solidFill>
                  <a:schemeClr val="tx1"/>
                </a:solidFill>
                <a:effectLst/>
                <a:latin typeface="Times New Roman" pitchFamily="18" charset="0"/>
                <a:ea typeface="SimSun" pitchFamily="2" charset="-122"/>
                <a:cs typeface="+mn-cs"/>
              </a:rPr>
              <a:t>3.	</a:t>
            </a:r>
            <a:r>
              <a:rPr lang="zh-CN" altLang="zh-CN" sz="1200" kern="1200" dirty="0">
                <a:solidFill>
                  <a:schemeClr val="tx1"/>
                </a:solidFill>
                <a:effectLst/>
                <a:latin typeface="Times New Roman" pitchFamily="18" charset="0"/>
                <a:ea typeface="SimSun" pitchFamily="2" charset="-122"/>
                <a:cs typeface="+mn-cs"/>
              </a:rPr>
              <a:t>如果整个作用域链上都无法找到，则返回</a:t>
            </a:r>
            <a:r>
              <a:rPr lang="en-US" altLang="zh-CN" sz="1200" kern="1200" dirty="0">
                <a:solidFill>
                  <a:schemeClr val="tx1"/>
                </a:solidFill>
                <a:effectLst/>
                <a:latin typeface="Times New Roman" pitchFamily="18" charset="0"/>
                <a:ea typeface="SimSun" pitchFamily="2" charset="-122"/>
                <a:cs typeface="+mn-cs"/>
              </a:rPr>
              <a:t>undefined</a:t>
            </a:r>
            <a:r>
              <a:rPr lang="zh-CN" altLang="zh-CN" sz="1200" kern="1200" dirty="0">
                <a:solidFill>
                  <a:schemeClr val="tx1"/>
                </a:solidFill>
                <a:effectLst/>
                <a:latin typeface="Times New Roman" pitchFamily="18" charset="0"/>
                <a:ea typeface="SimSun" pitchFamily="2" charset="-122"/>
                <a:cs typeface="+mn-cs"/>
              </a:rPr>
              <a:t>。</a:t>
            </a:r>
          </a:p>
          <a:p>
            <a:r>
              <a:rPr lang="zh-CN" altLang="zh-CN" sz="1200" kern="1200" dirty="0">
                <a:solidFill>
                  <a:schemeClr val="tx1"/>
                </a:solidFill>
                <a:effectLst/>
                <a:latin typeface="Times New Roman" pitchFamily="18" charset="0"/>
                <a:ea typeface="SimSun" pitchFamily="2" charset="-122"/>
                <a:cs typeface="+mn-cs"/>
              </a:rPr>
              <a:t>小结，本段中提到了两个重要的词语：函数的定义与执行。文中提到函数的作用域是在定义函数时候就已经确定，而不是在执行的时候确定（参看步骤</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和</a:t>
            </a:r>
            <a:r>
              <a:rPr lang="en-US" altLang="zh-CN" sz="1200" kern="1200" dirty="0">
                <a:solidFill>
                  <a:schemeClr val="tx1"/>
                </a:solidFill>
                <a:effectLst/>
                <a:latin typeface="Times New Roman" pitchFamily="18" charset="0"/>
                <a:ea typeface="SimSun" pitchFamily="2" charset="-122"/>
                <a:cs typeface="+mn-cs"/>
              </a:rPr>
              <a:t>3</a:t>
            </a:r>
            <a:r>
              <a:rPr lang="zh-CN" altLang="zh-CN" sz="1200" kern="1200" dirty="0">
                <a:solidFill>
                  <a:schemeClr val="tx1"/>
                </a:solidFill>
                <a:effectLst/>
                <a:latin typeface="Times New Roman" pitchFamily="18" charset="0"/>
                <a:ea typeface="SimSun" pitchFamily="2" charset="-122"/>
                <a:cs typeface="+mn-cs"/>
              </a:rPr>
              <a:t>）。用一段代码来说明这个问题：</a:t>
            </a:r>
          </a:p>
          <a:p>
            <a:r>
              <a:rPr lang="en-US" altLang="zh-CN" sz="1200" kern="1200" dirty="0">
                <a:solidFill>
                  <a:schemeClr val="tx1"/>
                </a:solidFill>
                <a:effectLst/>
                <a:latin typeface="Times New Roman" pitchFamily="18" charset="0"/>
                <a:ea typeface="SimSun" pitchFamily="2" charset="-122"/>
                <a:cs typeface="+mn-cs"/>
              </a:rPr>
              <a:t>function f(x) {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g = function () { return x;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  return g;</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h = f(1);</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alert(h()); </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这段代码中变量</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指向了</a:t>
            </a:r>
            <a:r>
              <a:rPr lang="en-US" altLang="zh-CN" sz="1200" kern="1200" dirty="0">
                <a:solidFill>
                  <a:schemeClr val="tx1"/>
                </a:solidFill>
                <a:effectLst/>
                <a:latin typeface="Times New Roman" pitchFamily="18" charset="0"/>
                <a:ea typeface="SimSun" pitchFamily="2" charset="-122"/>
                <a:cs typeface="+mn-cs"/>
              </a:rPr>
              <a:t>f</a:t>
            </a:r>
            <a:r>
              <a:rPr lang="zh-CN" altLang="zh-CN" sz="1200" kern="1200" dirty="0">
                <a:solidFill>
                  <a:schemeClr val="tx1"/>
                </a:solidFill>
                <a:effectLst/>
                <a:latin typeface="Times New Roman" pitchFamily="18" charset="0"/>
                <a:ea typeface="SimSun" pitchFamily="2" charset="-122"/>
                <a:cs typeface="+mn-cs"/>
              </a:rPr>
              <a:t>中的那个匿名函数</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由</a:t>
            </a:r>
            <a:r>
              <a:rPr lang="en-US" altLang="zh-CN" sz="1200" kern="1200" dirty="0">
                <a:solidFill>
                  <a:schemeClr val="tx1"/>
                </a:solidFill>
                <a:effectLst/>
                <a:latin typeface="Times New Roman" pitchFamily="18" charset="0"/>
                <a:ea typeface="SimSun" pitchFamily="2" charset="-122"/>
                <a:cs typeface="+mn-cs"/>
              </a:rPr>
              <a:t>g</a:t>
            </a:r>
            <a:r>
              <a:rPr lang="zh-CN" altLang="zh-CN" sz="1200" kern="1200" dirty="0">
                <a:solidFill>
                  <a:schemeClr val="tx1"/>
                </a:solidFill>
                <a:effectLst/>
                <a:latin typeface="Times New Roman" pitchFamily="18" charset="0"/>
                <a:ea typeface="SimSun" pitchFamily="2" charset="-122"/>
                <a:cs typeface="+mn-cs"/>
              </a:rPr>
              <a:t>返回</a:t>
            </a:r>
            <a:r>
              <a:rPr lang="en-US" altLang="zh-CN" sz="1200" kern="1200" dirty="0">
                <a:solidFill>
                  <a:schemeClr val="tx1"/>
                </a:solidFill>
                <a:effectLst/>
                <a:latin typeface="Times New Roman" pitchFamily="18" charset="0"/>
                <a:ea typeface="SimSun" pitchFamily="2" charset="-122"/>
                <a:cs typeface="+mn-cs"/>
              </a:rPr>
              <a:t>)</a:t>
            </a:r>
            <a:r>
              <a:rPr lang="zh-CN" altLang="zh-CN" sz="1200" kern="1200" dirty="0">
                <a:solidFill>
                  <a:schemeClr val="tx1"/>
                </a:solidFill>
                <a:effectLst/>
                <a:latin typeface="Times New Roman" pitchFamily="18" charset="0"/>
                <a:ea typeface="SimSun" pitchFamily="2" charset="-122"/>
                <a:cs typeface="+mn-cs"/>
              </a:rPr>
              <a:t>。</a:t>
            </a:r>
          </a:p>
          <a:p>
            <a:r>
              <a:rPr lang="zh-CN" altLang="zh-CN" sz="1200" kern="1200" dirty="0">
                <a:solidFill>
                  <a:schemeClr val="tx1"/>
                </a:solidFill>
                <a:effectLst/>
                <a:latin typeface="Times New Roman" pitchFamily="18" charset="0"/>
                <a:ea typeface="SimSun" pitchFamily="2" charset="-122"/>
                <a:cs typeface="+mn-cs"/>
              </a:rPr>
              <a:t>•</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假设函数</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的作用域是在执行</a:t>
            </a:r>
            <a:r>
              <a:rPr lang="en-US" altLang="zh-CN" sz="1200" kern="1200" dirty="0">
                <a:solidFill>
                  <a:schemeClr val="tx1"/>
                </a:solidFill>
                <a:effectLst/>
                <a:latin typeface="Times New Roman" pitchFamily="18" charset="0"/>
                <a:ea typeface="SimSun" pitchFamily="2" charset="-122"/>
                <a:cs typeface="+mn-cs"/>
              </a:rPr>
              <a:t>alert(h())</a:t>
            </a:r>
            <a:r>
              <a:rPr lang="zh-CN" altLang="zh-CN" sz="1200" kern="1200" dirty="0">
                <a:solidFill>
                  <a:schemeClr val="tx1"/>
                </a:solidFill>
                <a:effectLst/>
                <a:latin typeface="Times New Roman" pitchFamily="18" charset="0"/>
                <a:ea typeface="SimSun" pitchFamily="2" charset="-122"/>
                <a:cs typeface="+mn-cs"/>
              </a:rPr>
              <a:t>确定的，那么此时</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的作用域链是：</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的活动对象</a:t>
            </a:r>
            <a:r>
              <a:rPr lang="en-US" altLang="zh-CN" sz="1200" kern="1200" dirty="0">
                <a:solidFill>
                  <a:schemeClr val="tx1"/>
                </a:solidFill>
                <a:effectLst/>
                <a:latin typeface="Times New Roman" pitchFamily="18" charset="0"/>
                <a:ea typeface="SimSun" pitchFamily="2" charset="-122"/>
                <a:cs typeface="+mn-cs"/>
              </a:rPr>
              <a:t>-&gt;alert</a:t>
            </a:r>
            <a:r>
              <a:rPr lang="zh-CN" altLang="zh-CN" sz="1200" kern="1200" dirty="0">
                <a:solidFill>
                  <a:schemeClr val="tx1"/>
                </a:solidFill>
                <a:effectLst/>
                <a:latin typeface="Times New Roman" pitchFamily="18" charset="0"/>
                <a:ea typeface="SimSun" pitchFamily="2" charset="-122"/>
                <a:cs typeface="+mn-cs"/>
              </a:rPr>
              <a:t>的活动对象</a:t>
            </a:r>
            <a:r>
              <a:rPr lang="en-US" altLang="zh-CN" sz="1200" kern="1200" dirty="0">
                <a:solidFill>
                  <a:schemeClr val="tx1"/>
                </a:solidFill>
                <a:effectLst/>
                <a:latin typeface="Times New Roman" pitchFamily="18" charset="0"/>
                <a:ea typeface="SimSun" pitchFamily="2" charset="-122"/>
                <a:cs typeface="+mn-cs"/>
              </a:rPr>
              <a:t>-&gt;window</a:t>
            </a:r>
            <a:r>
              <a:rPr lang="zh-CN" altLang="zh-CN" sz="1200" kern="1200" dirty="0">
                <a:solidFill>
                  <a:schemeClr val="tx1"/>
                </a:solidFill>
                <a:effectLst/>
                <a:latin typeface="Times New Roman" pitchFamily="18" charset="0"/>
                <a:ea typeface="SimSun" pitchFamily="2" charset="-122"/>
                <a:cs typeface="+mn-cs"/>
              </a:rPr>
              <a:t>对象。</a:t>
            </a:r>
          </a:p>
          <a:p>
            <a:r>
              <a:rPr lang="zh-CN" altLang="zh-CN" sz="1200" kern="1200" dirty="0">
                <a:solidFill>
                  <a:schemeClr val="tx1"/>
                </a:solidFill>
                <a:effectLst/>
                <a:latin typeface="Times New Roman" pitchFamily="18" charset="0"/>
                <a:ea typeface="SimSun" pitchFamily="2" charset="-122"/>
                <a:cs typeface="+mn-cs"/>
              </a:rPr>
              <a:t>•</a:t>
            </a:r>
            <a:r>
              <a:rPr lang="en-US" altLang="zh-CN" sz="1200" kern="1200" dirty="0">
                <a:solidFill>
                  <a:schemeClr val="tx1"/>
                </a:solidFill>
                <a:effectLst/>
                <a:latin typeface="Times New Roman" pitchFamily="18" charset="0"/>
                <a:ea typeface="SimSun" pitchFamily="2" charset="-122"/>
                <a:cs typeface="+mn-cs"/>
              </a:rPr>
              <a:t>	</a:t>
            </a:r>
            <a:r>
              <a:rPr lang="zh-CN" altLang="zh-CN" sz="1200" kern="1200" dirty="0">
                <a:solidFill>
                  <a:schemeClr val="tx1"/>
                </a:solidFill>
                <a:effectLst/>
                <a:latin typeface="Times New Roman" pitchFamily="18" charset="0"/>
                <a:ea typeface="SimSun" pitchFamily="2" charset="-122"/>
                <a:cs typeface="+mn-cs"/>
              </a:rPr>
              <a:t>假设函数</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的作用域是在定义时确定的，就是说</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指向的那个匿名函数在定义的时候就已经确定了作用域。那么在执行的时候，</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的作用域链为：</a:t>
            </a:r>
            <a:r>
              <a:rPr lang="en-US" altLang="zh-CN" sz="1200" kern="1200" dirty="0">
                <a:solidFill>
                  <a:schemeClr val="tx1"/>
                </a:solidFill>
                <a:effectLst/>
                <a:latin typeface="Times New Roman" pitchFamily="18" charset="0"/>
                <a:ea typeface="SimSun" pitchFamily="2" charset="-122"/>
                <a:cs typeface="+mn-cs"/>
              </a:rPr>
              <a:t>h</a:t>
            </a:r>
            <a:r>
              <a:rPr lang="zh-CN" altLang="zh-CN" sz="1200" kern="1200" dirty="0">
                <a:solidFill>
                  <a:schemeClr val="tx1"/>
                </a:solidFill>
                <a:effectLst/>
                <a:latin typeface="Times New Roman" pitchFamily="18" charset="0"/>
                <a:ea typeface="SimSun" pitchFamily="2" charset="-122"/>
                <a:cs typeface="+mn-cs"/>
              </a:rPr>
              <a:t>的活动对象</a:t>
            </a:r>
            <a:r>
              <a:rPr lang="en-US" altLang="zh-CN" sz="1200" kern="1200" dirty="0">
                <a:solidFill>
                  <a:schemeClr val="tx1"/>
                </a:solidFill>
                <a:effectLst/>
                <a:latin typeface="Times New Roman" pitchFamily="18" charset="0"/>
                <a:ea typeface="SimSun" pitchFamily="2" charset="-122"/>
                <a:cs typeface="+mn-cs"/>
              </a:rPr>
              <a:t>-&gt;f</a:t>
            </a:r>
            <a:r>
              <a:rPr lang="zh-CN" altLang="zh-CN" sz="1200" kern="1200" dirty="0">
                <a:solidFill>
                  <a:schemeClr val="tx1"/>
                </a:solidFill>
                <a:effectLst/>
                <a:latin typeface="Times New Roman" pitchFamily="18" charset="0"/>
                <a:ea typeface="SimSun" pitchFamily="2" charset="-122"/>
                <a:cs typeface="+mn-cs"/>
              </a:rPr>
              <a:t>的活动对象</a:t>
            </a:r>
            <a:r>
              <a:rPr lang="en-US" altLang="zh-CN" sz="1200" kern="1200" dirty="0">
                <a:solidFill>
                  <a:schemeClr val="tx1"/>
                </a:solidFill>
                <a:effectLst/>
                <a:latin typeface="Times New Roman" pitchFamily="18" charset="0"/>
                <a:ea typeface="SimSun" pitchFamily="2" charset="-122"/>
                <a:cs typeface="+mn-cs"/>
              </a:rPr>
              <a:t>-&gt;window</a:t>
            </a:r>
            <a:r>
              <a:rPr lang="zh-CN" altLang="zh-CN" sz="1200" kern="1200" dirty="0">
                <a:solidFill>
                  <a:schemeClr val="tx1"/>
                </a:solidFill>
                <a:effectLst/>
                <a:latin typeface="Times New Roman" pitchFamily="18" charset="0"/>
                <a:ea typeface="SimSun" pitchFamily="2" charset="-122"/>
                <a:cs typeface="+mn-cs"/>
              </a:rPr>
              <a:t>对象。</a:t>
            </a:r>
          </a:p>
          <a:p>
            <a:r>
              <a:rPr lang="zh-CN" altLang="zh-CN" sz="1200" kern="1200" dirty="0">
                <a:solidFill>
                  <a:schemeClr val="tx1"/>
                </a:solidFill>
                <a:effectLst/>
                <a:latin typeface="Times New Roman" pitchFamily="18" charset="0"/>
                <a:ea typeface="SimSun" pitchFamily="2" charset="-122"/>
                <a:cs typeface="+mn-cs"/>
              </a:rPr>
              <a:t>如果第一种假设成立，那输出值就是</a:t>
            </a:r>
            <a:r>
              <a:rPr lang="en-US" altLang="zh-CN" sz="1200" kern="1200" dirty="0">
                <a:solidFill>
                  <a:schemeClr val="tx1"/>
                </a:solidFill>
                <a:effectLst/>
                <a:latin typeface="Times New Roman" pitchFamily="18" charset="0"/>
                <a:ea typeface="SimSun" pitchFamily="2" charset="-122"/>
                <a:cs typeface="+mn-cs"/>
              </a:rPr>
              <a:t>undefined</a:t>
            </a:r>
            <a:r>
              <a:rPr lang="zh-CN" altLang="zh-CN" sz="1200" kern="1200" dirty="0">
                <a:solidFill>
                  <a:schemeClr val="tx1"/>
                </a:solidFill>
                <a:effectLst/>
                <a:latin typeface="Times New Roman" pitchFamily="18" charset="0"/>
                <a:ea typeface="SimSun" pitchFamily="2" charset="-122"/>
                <a:cs typeface="+mn-cs"/>
              </a:rPr>
              <a:t>；如果第二种假设成立，输出值则为</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a:t>
            </a:r>
          </a:p>
          <a:p>
            <a:r>
              <a:rPr lang="zh-CN" altLang="zh-CN" sz="1200" kern="1200" dirty="0">
                <a:solidFill>
                  <a:schemeClr val="tx1"/>
                </a:solidFill>
                <a:effectLst/>
                <a:latin typeface="Times New Roman" pitchFamily="18" charset="0"/>
                <a:ea typeface="SimSun" pitchFamily="2" charset="-122"/>
                <a:cs typeface="+mn-cs"/>
              </a:rPr>
              <a:t>运行结果证明了第</a:t>
            </a:r>
            <a:r>
              <a:rPr lang="en-US" altLang="zh-CN" sz="1200" kern="1200" dirty="0">
                <a:solidFill>
                  <a:schemeClr val="tx1"/>
                </a:solidFill>
                <a:effectLst/>
                <a:latin typeface="Times New Roman" pitchFamily="18" charset="0"/>
                <a:ea typeface="SimSun" pitchFamily="2" charset="-122"/>
                <a:cs typeface="+mn-cs"/>
              </a:rPr>
              <a:t>2</a:t>
            </a:r>
            <a:r>
              <a:rPr lang="zh-CN" altLang="zh-CN" sz="1200" kern="1200" dirty="0">
                <a:solidFill>
                  <a:schemeClr val="tx1"/>
                </a:solidFill>
                <a:effectLst/>
                <a:latin typeface="Times New Roman" pitchFamily="18" charset="0"/>
                <a:ea typeface="SimSun" pitchFamily="2" charset="-122"/>
                <a:cs typeface="+mn-cs"/>
              </a:rPr>
              <a:t>个假设是正确的，说明函数的作用域确实是在定义这个函数的时候就已经确定了。</a:t>
            </a:r>
          </a:p>
          <a:p>
            <a:r>
              <a:rPr lang="zh-CN" altLang="zh-CN" sz="1200" kern="1200" dirty="0">
                <a:solidFill>
                  <a:schemeClr val="tx1"/>
                </a:solidFill>
                <a:effectLst/>
                <a:latin typeface="Times New Roman" pitchFamily="18" charset="0"/>
                <a:ea typeface="SimSun" pitchFamily="2" charset="-122"/>
                <a:cs typeface="+mn-cs"/>
              </a:rPr>
              <a:t>四、闭包的应用场景</a:t>
            </a:r>
          </a:p>
          <a:p>
            <a:r>
              <a:rPr lang="zh-CN" altLang="zh-CN" sz="1200" kern="1200" dirty="0">
                <a:solidFill>
                  <a:schemeClr val="tx1"/>
                </a:solidFill>
                <a:effectLst/>
                <a:latin typeface="Times New Roman" pitchFamily="18" charset="0"/>
                <a:ea typeface="SimSun" pitchFamily="2" charset="-122"/>
                <a:cs typeface="+mn-cs"/>
              </a:rPr>
              <a:t>保护函数内的变量安全。以最开始的例子为例，函数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中</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只有函数</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才能访问，而无法通过其他途径访问到，因此保护了</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的安全性。</a:t>
            </a:r>
          </a:p>
          <a:p>
            <a:r>
              <a:rPr lang="en-US" altLang="zh-CN" sz="1200" kern="1200" dirty="0">
                <a:solidFill>
                  <a:schemeClr val="tx1"/>
                </a:solidFill>
                <a:effectLst/>
                <a:latin typeface="Times New Roman" pitchFamily="18" charset="0"/>
                <a:ea typeface="SimSun" pitchFamily="2" charset="-122"/>
                <a:cs typeface="+mn-cs"/>
              </a:rPr>
              <a:t>1.	</a:t>
            </a:r>
            <a:r>
              <a:rPr lang="zh-CN" altLang="zh-CN" sz="1200" kern="1200" dirty="0">
                <a:solidFill>
                  <a:schemeClr val="tx1"/>
                </a:solidFill>
                <a:effectLst/>
                <a:latin typeface="Times New Roman" pitchFamily="18" charset="0"/>
                <a:ea typeface="SimSun" pitchFamily="2" charset="-122"/>
                <a:cs typeface="+mn-cs"/>
              </a:rPr>
              <a:t>在内存中维持一个变量。依然如前例，由于闭包，函数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中</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的一直存在于内存中，因此每次执行</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，都会给</a:t>
            </a:r>
            <a:r>
              <a:rPr lang="en-US" altLang="zh-CN" sz="1200" kern="1200" dirty="0" err="1">
                <a:solidFill>
                  <a:schemeClr val="tx1"/>
                </a:solidFill>
                <a:effectLst/>
                <a:latin typeface="Times New Roman" pitchFamily="18" charset="0"/>
                <a:ea typeface="SimSun" pitchFamily="2" charset="-122"/>
                <a:cs typeface="+mn-cs"/>
              </a:rPr>
              <a:t>i</a:t>
            </a:r>
            <a:r>
              <a:rPr lang="zh-CN" altLang="zh-CN" sz="1200" kern="1200" dirty="0">
                <a:solidFill>
                  <a:schemeClr val="tx1"/>
                </a:solidFill>
                <a:effectLst/>
                <a:latin typeface="Times New Roman" pitchFamily="18" charset="0"/>
                <a:ea typeface="SimSun" pitchFamily="2" charset="-122"/>
                <a:cs typeface="+mn-cs"/>
              </a:rPr>
              <a:t>自加</a:t>
            </a:r>
            <a:r>
              <a:rPr lang="en-US" altLang="zh-CN" sz="1200" kern="1200" dirty="0">
                <a:solidFill>
                  <a:schemeClr val="tx1"/>
                </a:solidFill>
                <a:effectLst/>
                <a:latin typeface="Times New Roman" pitchFamily="18" charset="0"/>
                <a:ea typeface="SimSun" pitchFamily="2" charset="-122"/>
                <a:cs typeface="+mn-cs"/>
              </a:rPr>
              <a:t>1</a:t>
            </a:r>
            <a:r>
              <a:rPr lang="zh-CN" altLang="zh-CN" sz="1200" kern="1200" dirty="0">
                <a:solidFill>
                  <a:schemeClr val="tx1"/>
                </a:solidFill>
                <a:effectLst/>
                <a:latin typeface="Times New Roman" pitchFamily="18" charset="0"/>
                <a:ea typeface="SimSun" pitchFamily="2" charset="-122"/>
                <a:cs typeface="+mn-cs"/>
              </a:rPr>
              <a:t>。</a:t>
            </a:r>
          </a:p>
          <a:p>
            <a:r>
              <a:rPr lang="en-US" altLang="zh-CN" sz="1200" kern="1200" dirty="0">
                <a:solidFill>
                  <a:schemeClr val="tx1"/>
                </a:solidFill>
                <a:effectLst/>
                <a:latin typeface="Times New Roman" pitchFamily="18" charset="0"/>
                <a:ea typeface="SimSun" pitchFamily="2" charset="-122"/>
                <a:cs typeface="+mn-cs"/>
              </a:rPr>
              <a:t>2.	</a:t>
            </a:r>
            <a:r>
              <a:rPr lang="zh-CN" altLang="zh-CN" sz="1200" kern="1200" dirty="0">
                <a:solidFill>
                  <a:schemeClr val="tx1"/>
                </a:solidFill>
                <a:effectLst/>
                <a:latin typeface="Times New Roman" pitchFamily="18" charset="0"/>
                <a:ea typeface="SimSun" pitchFamily="2" charset="-122"/>
                <a:cs typeface="+mn-cs"/>
              </a:rPr>
              <a:t>通过保护变量的安全实现</a:t>
            </a:r>
            <a:r>
              <a:rPr lang="en-US" altLang="zh-CN" sz="1200" kern="1200" dirty="0">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私有属性和私有方法（不能被外部访问）</a:t>
            </a:r>
          </a:p>
          <a:p>
            <a:r>
              <a:rPr lang="zh-CN" altLang="zh-CN" sz="1200" kern="1200" dirty="0">
                <a:solidFill>
                  <a:schemeClr val="tx1"/>
                </a:solidFill>
                <a:effectLst/>
                <a:latin typeface="Times New Roman" pitchFamily="18" charset="0"/>
                <a:ea typeface="SimSun" pitchFamily="2" charset="-122"/>
                <a:cs typeface="+mn-cs"/>
              </a:rPr>
              <a:t>私有属性和方法在</a:t>
            </a:r>
            <a:r>
              <a:rPr lang="en-US" altLang="zh-CN" sz="1200" kern="1200" dirty="0">
                <a:solidFill>
                  <a:schemeClr val="tx1"/>
                </a:solidFill>
                <a:effectLst/>
                <a:latin typeface="Times New Roman" pitchFamily="18" charset="0"/>
                <a:ea typeface="SimSun" pitchFamily="2" charset="-122"/>
                <a:cs typeface="+mn-cs"/>
              </a:rPr>
              <a:t>Constructor</a:t>
            </a:r>
            <a:r>
              <a:rPr lang="zh-CN" altLang="zh-CN" sz="1200" kern="1200" dirty="0">
                <a:solidFill>
                  <a:schemeClr val="tx1"/>
                </a:solidFill>
                <a:effectLst/>
                <a:latin typeface="Times New Roman" pitchFamily="18" charset="0"/>
                <a:ea typeface="SimSun" pitchFamily="2" charset="-122"/>
                <a:cs typeface="+mn-cs"/>
              </a:rPr>
              <a:t>外是无法被访问的</a:t>
            </a:r>
          </a:p>
          <a:p>
            <a:r>
              <a:rPr lang="en-US" altLang="zh-CN" sz="1200" kern="1200" dirty="0">
                <a:solidFill>
                  <a:schemeClr val="tx1"/>
                </a:solidFill>
                <a:effectLst/>
                <a:latin typeface="Times New Roman" pitchFamily="18" charset="0"/>
                <a:ea typeface="SimSun" pitchFamily="2" charset="-122"/>
                <a:cs typeface="+mn-cs"/>
              </a:rPr>
              <a:t>function Constructor(...) {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that = this;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err="1">
                <a:solidFill>
                  <a:schemeClr val="tx1"/>
                </a:solidFill>
                <a:effectLst/>
                <a:latin typeface="Times New Roman" pitchFamily="18" charset="0"/>
                <a:ea typeface="SimSun" pitchFamily="2" charset="-122"/>
                <a:cs typeface="+mn-cs"/>
              </a:rPr>
              <a:t>var</a:t>
            </a:r>
            <a:r>
              <a:rPr lang="en-US" altLang="zh-CN" sz="1200" kern="1200" dirty="0">
                <a:solidFill>
                  <a:schemeClr val="tx1"/>
                </a:solidFill>
                <a:effectLst/>
                <a:latin typeface="Times New Roman" pitchFamily="18" charset="0"/>
                <a:ea typeface="SimSun" pitchFamily="2" charset="-122"/>
                <a:cs typeface="+mn-cs"/>
              </a:rPr>
              <a:t> </a:t>
            </a:r>
            <a:r>
              <a:rPr lang="en-US" altLang="zh-CN" sz="1200" kern="1200" dirty="0" err="1">
                <a:solidFill>
                  <a:schemeClr val="tx1"/>
                </a:solidFill>
                <a:effectLst/>
                <a:latin typeface="Times New Roman" pitchFamily="18" charset="0"/>
                <a:ea typeface="SimSun" pitchFamily="2" charset="-122"/>
                <a:cs typeface="+mn-cs"/>
              </a:rPr>
              <a:t>membername</a:t>
            </a:r>
            <a:r>
              <a:rPr lang="en-US" altLang="zh-CN" sz="1200" kern="1200" dirty="0">
                <a:solidFill>
                  <a:schemeClr val="tx1"/>
                </a:solidFill>
                <a:effectLst/>
                <a:latin typeface="Times New Roman" pitchFamily="18" charset="0"/>
                <a:ea typeface="SimSun" pitchFamily="2" charset="-122"/>
                <a:cs typeface="+mn-cs"/>
              </a:rPr>
              <a:t> = value;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function </a:t>
            </a:r>
            <a:r>
              <a:rPr lang="en-US" altLang="zh-CN" sz="1200" kern="1200" dirty="0" err="1">
                <a:solidFill>
                  <a:schemeClr val="tx1"/>
                </a:solidFill>
                <a:effectLst/>
                <a:latin typeface="Times New Roman" pitchFamily="18" charset="0"/>
                <a:ea typeface="SimSun" pitchFamily="2" charset="-122"/>
                <a:cs typeface="+mn-cs"/>
              </a:rPr>
              <a:t>membername</a:t>
            </a:r>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r>
              <a:rPr lang="en-US" altLang="zh-CN" sz="1200" kern="1200" dirty="0">
                <a:solidFill>
                  <a:schemeClr val="tx1"/>
                </a:solidFill>
                <a:effectLst/>
                <a:latin typeface="Times New Roman" pitchFamily="18" charset="0"/>
                <a:ea typeface="SimSun" pitchFamily="2" charset="-122"/>
                <a:cs typeface="+mn-cs"/>
              </a:rPr>
              <a:t>}</a:t>
            </a:r>
            <a:endParaRPr lang="zh-CN" altLang="zh-CN" sz="1200" kern="1200" dirty="0">
              <a:solidFill>
                <a:schemeClr val="tx1"/>
              </a:solidFill>
              <a:effectLst/>
              <a:latin typeface="Times New Roman" pitchFamily="18" charset="0"/>
              <a:ea typeface="SimSun" pitchFamily="2" charset="-122"/>
              <a:cs typeface="+mn-cs"/>
            </a:endParaRPr>
          </a:p>
          <a:p>
            <a:r>
              <a:rPr lang="zh-CN" altLang="zh-CN" sz="1200" kern="1200" dirty="0">
                <a:solidFill>
                  <a:schemeClr val="tx1"/>
                </a:solidFill>
                <a:effectLst/>
                <a:latin typeface="Times New Roman" pitchFamily="18" charset="0"/>
                <a:ea typeface="SimSun" pitchFamily="2" charset="-122"/>
                <a:cs typeface="+mn-cs"/>
              </a:rPr>
              <a:t>以上</a:t>
            </a:r>
            <a:r>
              <a:rPr lang="en-US" altLang="zh-CN" sz="1200" kern="1200" dirty="0">
                <a:solidFill>
                  <a:schemeClr val="tx1"/>
                </a:solidFill>
                <a:effectLst/>
                <a:latin typeface="Times New Roman" pitchFamily="18" charset="0"/>
                <a:ea typeface="SimSun" pitchFamily="2" charset="-122"/>
                <a:cs typeface="+mn-cs"/>
              </a:rPr>
              <a:t>3</a:t>
            </a:r>
            <a:r>
              <a:rPr lang="zh-CN" altLang="zh-CN" sz="1200" kern="1200" dirty="0">
                <a:solidFill>
                  <a:schemeClr val="tx1"/>
                </a:solidFill>
                <a:effectLst/>
                <a:latin typeface="Times New Roman" pitchFamily="18" charset="0"/>
                <a:ea typeface="SimSun" pitchFamily="2" charset="-122"/>
                <a:cs typeface="+mn-cs"/>
              </a:rPr>
              <a:t>点是闭包最基本的应用场景，很多经典案例都源于此。</a:t>
            </a:r>
          </a:p>
          <a:p>
            <a:r>
              <a:rPr lang="zh-CN" altLang="zh-CN" sz="1200" kern="1200" dirty="0">
                <a:solidFill>
                  <a:schemeClr val="tx1"/>
                </a:solidFill>
                <a:effectLst/>
                <a:latin typeface="Times New Roman" pitchFamily="18" charset="0"/>
                <a:ea typeface="SimSun" pitchFamily="2" charset="-122"/>
                <a:cs typeface="+mn-cs"/>
              </a:rPr>
              <a:t>五、</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的垃圾回收机制</a:t>
            </a:r>
          </a:p>
          <a:p>
            <a:r>
              <a:rPr lang="zh-CN" altLang="zh-CN" sz="1200" kern="1200" dirty="0">
                <a:solidFill>
                  <a:schemeClr val="tx1"/>
                </a:solidFill>
                <a:effectLst/>
                <a:latin typeface="Times New Roman" pitchFamily="18" charset="0"/>
                <a:ea typeface="SimSun" pitchFamily="2" charset="-122"/>
                <a:cs typeface="+mn-cs"/>
              </a:rPr>
              <a:t>在</a:t>
            </a:r>
            <a:r>
              <a:rPr lang="en-US" altLang="zh-CN" sz="1200" kern="1200" dirty="0" err="1">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中，如果一个对象不再被引用，那么这个对象就会被</a:t>
            </a:r>
            <a:r>
              <a:rPr lang="en-US" altLang="zh-CN" sz="1200" kern="1200" dirty="0">
                <a:solidFill>
                  <a:schemeClr val="tx1"/>
                </a:solidFill>
                <a:effectLst/>
                <a:latin typeface="Times New Roman" pitchFamily="18" charset="0"/>
                <a:ea typeface="SimSun" pitchFamily="2" charset="-122"/>
                <a:cs typeface="+mn-cs"/>
              </a:rPr>
              <a:t>GC</a:t>
            </a:r>
            <a:r>
              <a:rPr lang="zh-CN" altLang="zh-CN" sz="1200" kern="1200" dirty="0">
                <a:solidFill>
                  <a:schemeClr val="tx1"/>
                </a:solidFill>
                <a:effectLst/>
                <a:latin typeface="Times New Roman" pitchFamily="18" charset="0"/>
                <a:ea typeface="SimSun" pitchFamily="2" charset="-122"/>
                <a:cs typeface="+mn-cs"/>
              </a:rPr>
              <a:t>回收。如果两个对象互相引用，而不再被第</a:t>
            </a:r>
            <a:r>
              <a:rPr lang="en-US" altLang="zh-CN" sz="1200" kern="1200" dirty="0">
                <a:solidFill>
                  <a:schemeClr val="tx1"/>
                </a:solidFill>
                <a:effectLst/>
                <a:latin typeface="Times New Roman" pitchFamily="18" charset="0"/>
                <a:ea typeface="SimSun" pitchFamily="2" charset="-122"/>
                <a:cs typeface="+mn-cs"/>
              </a:rPr>
              <a:t>3</a:t>
            </a:r>
            <a:r>
              <a:rPr lang="zh-CN" altLang="zh-CN" sz="1200" kern="1200" dirty="0">
                <a:solidFill>
                  <a:schemeClr val="tx1"/>
                </a:solidFill>
                <a:effectLst/>
                <a:latin typeface="Times New Roman" pitchFamily="18" charset="0"/>
                <a:ea typeface="SimSun" pitchFamily="2" charset="-122"/>
                <a:cs typeface="+mn-cs"/>
              </a:rPr>
              <a:t>者所引用，那么这两个互相引用的对象也会被回收。因为函数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被</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引用，</a:t>
            </a:r>
            <a:r>
              <a:rPr lang="en-US" altLang="zh-CN" sz="1200" kern="1200" dirty="0">
                <a:solidFill>
                  <a:schemeClr val="tx1"/>
                </a:solidFill>
                <a:effectLst/>
                <a:latin typeface="Times New Roman" pitchFamily="18" charset="0"/>
                <a:ea typeface="SimSun" pitchFamily="2" charset="-122"/>
                <a:cs typeface="+mn-cs"/>
              </a:rPr>
              <a:t>b</a:t>
            </a:r>
            <a:r>
              <a:rPr lang="zh-CN" altLang="zh-CN" sz="1200" kern="1200" dirty="0">
                <a:solidFill>
                  <a:schemeClr val="tx1"/>
                </a:solidFill>
                <a:effectLst/>
                <a:latin typeface="Times New Roman" pitchFamily="18" charset="0"/>
                <a:ea typeface="SimSun" pitchFamily="2" charset="-122"/>
                <a:cs typeface="+mn-cs"/>
              </a:rPr>
              <a:t>又被</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外的</a:t>
            </a:r>
            <a:r>
              <a:rPr lang="en-US" altLang="zh-CN" sz="1200" kern="1200" dirty="0">
                <a:solidFill>
                  <a:schemeClr val="tx1"/>
                </a:solidFill>
                <a:effectLst/>
                <a:latin typeface="Times New Roman" pitchFamily="18" charset="0"/>
                <a:ea typeface="SimSun" pitchFamily="2" charset="-122"/>
                <a:cs typeface="+mn-cs"/>
              </a:rPr>
              <a:t>c</a:t>
            </a:r>
            <a:r>
              <a:rPr lang="zh-CN" altLang="zh-CN" sz="1200" kern="1200" dirty="0">
                <a:solidFill>
                  <a:schemeClr val="tx1"/>
                </a:solidFill>
                <a:effectLst/>
                <a:latin typeface="Times New Roman" pitchFamily="18" charset="0"/>
                <a:ea typeface="SimSun" pitchFamily="2" charset="-122"/>
                <a:cs typeface="+mn-cs"/>
              </a:rPr>
              <a:t>引用，这就是为什么函数</a:t>
            </a:r>
            <a:r>
              <a:rPr lang="en-US" altLang="zh-CN" sz="1200" kern="1200" dirty="0">
                <a:solidFill>
                  <a:schemeClr val="tx1"/>
                </a:solidFill>
                <a:effectLst/>
                <a:latin typeface="Times New Roman" pitchFamily="18" charset="0"/>
                <a:ea typeface="SimSun" pitchFamily="2" charset="-122"/>
                <a:cs typeface="+mn-cs"/>
              </a:rPr>
              <a:t>a</a:t>
            </a:r>
            <a:r>
              <a:rPr lang="zh-CN" altLang="zh-CN" sz="1200" kern="1200" dirty="0">
                <a:solidFill>
                  <a:schemeClr val="tx1"/>
                </a:solidFill>
                <a:effectLst/>
                <a:latin typeface="Times New Roman" pitchFamily="18" charset="0"/>
                <a:ea typeface="SimSun" pitchFamily="2" charset="-122"/>
                <a:cs typeface="+mn-cs"/>
              </a:rPr>
              <a:t>执行后不会被回收的原因。</a:t>
            </a:r>
          </a:p>
          <a:p>
            <a:r>
              <a:rPr lang="zh-CN" altLang="zh-CN" sz="1200" kern="1200" dirty="0">
                <a:solidFill>
                  <a:schemeClr val="tx1"/>
                </a:solidFill>
                <a:effectLst/>
                <a:latin typeface="Times New Roman" pitchFamily="18" charset="0"/>
                <a:ea typeface="SimSun" pitchFamily="2" charset="-122"/>
                <a:cs typeface="+mn-cs"/>
              </a:rPr>
              <a:t>六、结语</a:t>
            </a:r>
          </a:p>
          <a:p>
            <a:r>
              <a:rPr lang="zh-CN" altLang="zh-CN" sz="1200" kern="1200" dirty="0">
                <a:solidFill>
                  <a:schemeClr val="tx1"/>
                </a:solidFill>
                <a:effectLst/>
                <a:latin typeface="Times New Roman" pitchFamily="18" charset="0"/>
                <a:ea typeface="SimSun" pitchFamily="2" charset="-122"/>
                <a:cs typeface="+mn-cs"/>
              </a:rPr>
              <a:t>理解</a:t>
            </a:r>
            <a:r>
              <a:rPr lang="en-US" altLang="zh-CN" sz="1200" kern="1200" dirty="0">
                <a:solidFill>
                  <a:schemeClr val="tx1"/>
                </a:solidFill>
                <a:effectLst/>
                <a:latin typeface="Times New Roman" pitchFamily="18" charset="0"/>
                <a:ea typeface="SimSun" pitchFamily="2" charset="-122"/>
                <a:cs typeface="+mn-cs"/>
              </a:rPr>
              <a:t>JavaScript</a:t>
            </a:r>
            <a:r>
              <a:rPr lang="zh-CN" altLang="zh-CN" sz="1200" kern="1200" dirty="0">
                <a:solidFill>
                  <a:schemeClr val="tx1"/>
                </a:solidFill>
                <a:effectLst/>
                <a:latin typeface="Times New Roman" pitchFamily="18" charset="0"/>
                <a:ea typeface="SimSun" pitchFamily="2" charset="-122"/>
                <a:cs typeface="+mn-cs"/>
              </a:rPr>
              <a:t>的闭包是迈向高级</a:t>
            </a:r>
            <a:r>
              <a:rPr lang="en-US" altLang="zh-CN" sz="1200" kern="1200" dirty="0">
                <a:solidFill>
                  <a:schemeClr val="tx1"/>
                </a:solidFill>
                <a:effectLst/>
                <a:latin typeface="Times New Roman" pitchFamily="18" charset="0"/>
                <a:ea typeface="SimSun" pitchFamily="2" charset="-122"/>
                <a:cs typeface="+mn-cs"/>
              </a:rPr>
              <a:t>JS</a:t>
            </a:r>
            <a:r>
              <a:rPr lang="zh-CN" altLang="zh-CN" sz="1200" kern="1200" dirty="0">
                <a:solidFill>
                  <a:schemeClr val="tx1"/>
                </a:solidFill>
                <a:effectLst/>
                <a:latin typeface="Times New Roman" pitchFamily="18" charset="0"/>
                <a:ea typeface="SimSun" pitchFamily="2" charset="-122"/>
                <a:cs typeface="+mn-cs"/>
              </a:rPr>
              <a:t>程序员的必经之路，理解了其解释和运行机制才能写出更为安全和优雅的代码。</a:t>
            </a:r>
          </a:p>
          <a:p>
            <a:r>
              <a:rPr lang="en-US" altLang="zh-CN" sz="1200" kern="1200" dirty="0">
                <a:solidFill>
                  <a:schemeClr val="tx1"/>
                </a:solidFill>
                <a:effectLst/>
                <a:latin typeface="Times New Roman" pitchFamily="18" charset="0"/>
                <a:ea typeface="SimSun" pitchFamily="2" charset="-122"/>
                <a:cs typeface="+mn-cs"/>
              </a:rPr>
              <a:t> </a:t>
            </a:r>
            <a:endParaRPr lang="zh-CN" altLang="zh-CN" sz="1200" kern="1200" dirty="0">
              <a:solidFill>
                <a:schemeClr val="tx1"/>
              </a:solidFill>
              <a:effectLst/>
              <a:latin typeface="Times New Roman" pitchFamily="18" charset="0"/>
              <a:ea typeface="SimSun" pitchFamily="2" charset="-122"/>
              <a:cs typeface="+mn-cs"/>
            </a:endParaRP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85</a:t>
            </a:fld>
            <a:endParaRPr lang="en-US" altLang="zh-CN"/>
          </a:p>
        </p:txBody>
      </p:sp>
    </p:spTree>
    <p:extLst>
      <p:ext uri="{BB962C8B-B14F-4D97-AF65-F5344CB8AC3E}">
        <p14:creationId xmlns:p14="http://schemas.microsoft.com/office/powerpoint/2010/main" val="261827324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p:cNvSpPr>
          <p:nvPr>
            <p:ph type="sldImg"/>
          </p:nvPr>
        </p:nvSpPr>
        <p:spPr>
          <a:ln/>
        </p:spPr>
      </p:sp>
      <p:sp>
        <p:nvSpPr>
          <p:cNvPr id="108547"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Review from module 2.</a:t>
            </a:r>
          </a:p>
          <a:p>
            <a:endParaRPr lang="en-US" altLang="zh-CN" dirty="0">
              <a:latin typeface="Arial" pitchFamily="34" charset="0"/>
              <a:ea typeface="ＭＳ Ｐゴシック" pitchFamily="34" charset="-128"/>
            </a:endParaRPr>
          </a:p>
          <a:p>
            <a:r>
              <a:rPr lang="en-US" altLang="zh-CN" sz="1200" dirty="0" err="1"/>
              <a:t>GC’ed</a:t>
            </a:r>
            <a:r>
              <a:rPr lang="en-US" altLang="zh-CN" sz="1200" dirty="0"/>
              <a:t>=garbage</a:t>
            </a:r>
            <a:r>
              <a:rPr lang="en-US" altLang="zh-CN" sz="1200" baseline="0" dirty="0"/>
              <a:t> collection</a:t>
            </a:r>
            <a:endParaRPr lang="en-US" altLang="zh-CN" dirty="0">
              <a:latin typeface="Arial" pitchFamily="34" charset="0"/>
              <a:ea typeface="ＭＳ Ｐゴシック" pitchFamily="34" charset="-128"/>
            </a:endParaRPr>
          </a:p>
        </p:txBody>
      </p:sp>
      <p:sp>
        <p:nvSpPr>
          <p:cNvPr id="108548" name="Slide Number Placeholder 3"/>
          <p:cNvSpPr>
            <a:spLocks noGrp="1"/>
          </p:cNvSpPr>
          <p:nvPr>
            <p:ph type="sldNum" sz="quarter" idx="5"/>
          </p:nvPr>
        </p:nvSpPr>
        <p:spPr>
          <a:noFill/>
        </p:spPr>
        <p:txBody>
          <a:bodyPr/>
          <a:lstStyle/>
          <a:p>
            <a:fld id="{D6377133-4DE6-4016-B29F-9C1DE846B4AD}" type="slidenum">
              <a:rPr lang="en-US" altLang="zh-CN"/>
              <a:pPr/>
              <a:t>86</a:t>
            </a:fld>
            <a:endParaRPr lang="en-US" altLang="zh-CN"/>
          </a:p>
        </p:txBody>
      </p:sp>
    </p:spTree>
    <p:extLst>
      <p:ext uri="{BB962C8B-B14F-4D97-AF65-F5344CB8AC3E}">
        <p14:creationId xmlns:p14="http://schemas.microsoft.com/office/powerpoint/2010/main" val="16240070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p:cNvSpPr>
          <p:nvPr>
            <p:ph type="sldImg"/>
          </p:nvPr>
        </p:nvSpPr>
        <p:spPr>
          <a:ln/>
        </p:spPr>
      </p:sp>
      <p:sp>
        <p:nvSpPr>
          <p:cNvPr id="110595" name="Notes Placeholder 2"/>
          <p:cNvSpPr>
            <a:spLocks noGrp="1"/>
          </p:cNvSpPr>
          <p:nvPr>
            <p:ph type="body" idx="1"/>
          </p:nvPr>
        </p:nvSpPr>
        <p:spPr>
          <a:noFill/>
          <a:ln/>
        </p:spPr>
        <p:txBody>
          <a:bodyPr/>
          <a:lstStyle/>
          <a:p>
            <a:r>
              <a:rPr lang="en-US" altLang="zh-CN" dirty="0">
                <a:latin typeface="Arial" pitchFamily="34" charset="0"/>
                <a:ea typeface="ＭＳ Ｐゴシック" pitchFamily="34" charset="-128"/>
              </a:rPr>
              <a:t>The X10 </a:t>
            </a:r>
            <a:r>
              <a:rPr lang="en-US" altLang="zh-CN" dirty="0" err="1">
                <a:latin typeface="Arial" pitchFamily="34" charset="0"/>
                <a:ea typeface="ＭＳ Ｐゴシック" pitchFamily="34" charset="-128"/>
              </a:rPr>
              <a:t>struct</a:t>
            </a:r>
            <a:r>
              <a:rPr lang="en-US" altLang="zh-CN" dirty="0">
                <a:latin typeface="Arial" pitchFamily="34" charset="0"/>
                <a:ea typeface="ＭＳ Ｐゴシック" pitchFamily="34" charset="-128"/>
              </a:rPr>
              <a:t> type </a:t>
            </a:r>
            <a:r>
              <a:rPr lang="en-US" altLang="zh-CN" dirty="0" err="1">
                <a:latin typeface="Arial" pitchFamily="34" charset="0"/>
                <a:ea typeface="ＭＳ Ｐゴシック" pitchFamily="34" charset="-128"/>
              </a:rPr>
              <a:t>GlobalRef</a:t>
            </a:r>
            <a:r>
              <a:rPr lang="en-US" altLang="zh-CN" dirty="0">
                <a:latin typeface="Arial" pitchFamily="34" charset="0"/>
                <a:ea typeface="ＭＳ Ｐゴシック" pitchFamily="34" charset="-128"/>
              </a:rPr>
              <a:t> is a reference to an object at one place that may </a:t>
            </a:r>
          </a:p>
          <a:p>
            <a:r>
              <a:rPr lang="en-US" altLang="zh-CN" dirty="0">
                <a:latin typeface="Arial" pitchFamily="34" charset="0"/>
                <a:ea typeface="ＭＳ Ｐゴシック" pitchFamily="34" charset="-128"/>
              </a:rPr>
              <a:t>be passed to other places. </a:t>
            </a:r>
            <a:r>
              <a:rPr lang="en-US" altLang="zh-CN" dirty="0" err="1">
                <a:latin typeface="Arial" pitchFamily="34" charset="0"/>
                <a:ea typeface="ＭＳ Ｐゴシック" pitchFamily="34" charset="-128"/>
              </a:rPr>
              <a:t>GlobalRef</a:t>
            </a:r>
            <a:r>
              <a:rPr lang="en-US" altLang="zh-CN" dirty="0">
                <a:latin typeface="Arial" pitchFamily="34" charset="0"/>
                <a:ea typeface="ＭＳ Ｐゴシック" pitchFamily="34" charset="-128"/>
              </a:rPr>
              <a:t> can be used to build arbitrary distributed </a:t>
            </a:r>
          </a:p>
          <a:p>
            <a:r>
              <a:rPr lang="en-US" altLang="zh-CN" dirty="0">
                <a:latin typeface="Arial" pitchFamily="34" charset="0"/>
                <a:ea typeface="ＭＳ Ｐゴシック" pitchFamily="34" charset="-128"/>
              </a:rPr>
              <a:t>data structures.</a:t>
            </a:r>
            <a:endParaRPr lang="zh-CN" altLang="zh-CN" dirty="0">
              <a:latin typeface="Arial" pitchFamily="34" charset="0"/>
              <a:ea typeface="ＭＳ Ｐゴシック" pitchFamily="34" charset="-128"/>
            </a:endParaRPr>
          </a:p>
        </p:txBody>
      </p:sp>
      <p:sp>
        <p:nvSpPr>
          <p:cNvPr id="110596" name="Slide Number Placeholder 3"/>
          <p:cNvSpPr>
            <a:spLocks noGrp="1"/>
          </p:cNvSpPr>
          <p:nvPr>
            <p:ph type="sldNum" sz="quarter" idx="5"/>
          </p:nvPr>
        </p:nvSpPr>
        <p:spPr>
          <a:noFill/>
        </p:spPr>
        <p:txBody>
          <a:bodyPr/>
          <a:lstStyle/>
          <a:p>
            <a:fld id="{F49FE4C4-91CE-4E09-99A7-1374EF5FB66A}" type="slidenum">
              <a:rPr lang="en-US" altLang="zh-CN"/>
              <a:pPr/>
              <a:t>87</a:t>
            </a:fld>
            <a:endParaRPr lang="en-US" altLang="zh-CN"/>
          </a:p>
        </p:txBody>
      </p:sp>
    </p:spTree>
    <p:extLst>
      <p:ext uri="{BB962C8B-B14F-4D97-AF65-F5344CB8AC3E}">
        <p14:creationId xmlns:p14="http://schemas.microsoft.com/office/powerpoint/2010/main" val="117607121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92DA1E3-EE03-4559-A399-D875F4DD3578}" type="slidenum">
              <a:rPr lang="en-US" altLang="zh-CN"/>
              <a:pPr/>
              <a:t>88</a:t>
            </a:fld>
            <a:endParaRPr lang="en-US" altLang="zh-CN"/>
          </a:p>
        </p:txBody>
      </p:sp>
      <p:sp>
        <p:nvSpPr>
          <p:cNvPr id="174082" name="Text Box 2"/>
          <p:cNvSpPr txBox="1">
            <a:spLocks noChangeArrowheads="1"/>
          </p:cNvSpPr>
          <p:nvPr/>
        </p:nvSpPr>
        <p:spPr bwMode="auto">
          <a:xfrm>
            <a:off x="2124594" y="735054"/>
            <a:ext cx="2573785" cy="3685499"/>
          </a:xfrm>
          <a:prstGeom prst="rect">
            <a:avLst/>
          </a:prstGeom>
          <a:solidFill>
            <a:srgbClr val="FFFFFF"/>
          </a:solidFill>
          <a:ln w="9360">
            <a:solidFill>
              <a:srgbClr val="000000"/>
            </a:solidFill>
            <a:miter lim="800000"/>
            <a:headEnd/>
            <a:tailEnd/>
          </a:ln>
          <a:effectLst/>
        </p:spPr>
        <p:txBody>
          <a:bodyPr wrap="none" anchor="ctr"/>
          <a:lstStyle/>
          <a:p>
            <a:endParaRPr lang="zh-CN" altLang="en-US"/>
          </a:p>
        </p:txBody>
      </p:sp>
      <p:sp>
        <p:nvSpPr>
          <p:cNvPr id="174083" name="Rectangle 3"/>
          <p:cNvSpPr txBox="1">
            <a:spLocks noGrp="1" noChangeArrowheads="1"/>
          </p:cNvSpPr>
          <p:nvPr>
            <p:ph type="body"/>
          </p:nvPr>
        </p:nvSpPr>
        <p:spPr>
          <a:xfrm>
            <a:off x="904686" y="4672961"/>
            <a:ext cx="4994688" cy="4410320"/>
          </a:xfrm>
          <a:ln/>
        </p:spPr>
        <p:txBody>
          <a:bodyPr wrap="none" anchor="ctr"/>
          <a:lstStyle/>
          <a:p>
            <a:r>
              <a:rPr lang="en-US" altLang="zh-CN" b="1" dirty="0">
                <a:effectLst/>
              </a:rPr>
              <a:t>with the exception </a:t>
            </a:r>
            <a:r>
              <a:rPr lang="zh-CN" altLang="en-US" b="1" dirty="0">
                <a:effectLst/>
              </a:rPr>
              <a:t>报错 </a:t>
            </a:r>
          </a:p>
          <a:p>
            <a:r>
              <a:rPr lang="zh-CN" altLang="en-US" dirty="0">
                <a:effectLst/>
              </a:rPr>
              <a:t>除了</a:t>
            </a:r>
            <a:r>
              <a:rPr lang="en-US" altLang="zh-CN" dirty="0">
                <a:effectLst/>
              </a:rPr>
              <a:t>…</a:t>
            </a:r>
            <a:r>
              <a:rPr lang="zh-CN" altLang="en-US">
                <a:effectLst/>
              </a:rPr>
              <a:t>情况</a:t>
            </a:r>
          </a:p>
          <a:p>
            <a:pPr defTabSz="228600"/>
            <a:endParaRPr lang="en-US"/>
          </a:p>
        </p:txBody>
      </p:sp>
    </p:spTree>
    <p:extLst>
      <p:ext uri="{BB962C8B-B14F-4D97-AF65-F5344CB8AC3E}">
        <p14:creationId xmlns:p14="http://schemas.microsoft.com/office/powerpoint/2010/main" val="36382158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中国扩大了</a:t>
            </a:r>
            <a:r>
              <a:rPr lang="en-US" altLang="zh-CN" dirty="0"/>
              <a:t>TOP500</a:t>
            </a:r>
            <a:r>
              <a:rPr lang="zh-CN" altLang="en-US" dirty="0"/>
              <a:t>超级计算机的数量，美国保持了性能优势第</a:t>
            </a:r>
            <a:r>
              <a:rPr lang="en-US" altLang="zh-CN" dirty="0"/>
              <a:t>54</a:t>
            </a:r>
            <a:r>
              <a:rPr lang="zh-CN" altLang="en-US" dirty="0"/>
              <a:t>届</a:t>
            </a:r>
            <a:r>
              <a:rPr lang="en-US" altLang="zh-CN" dirty="0"/>
              <a:t>TOP500</a:t>
            </a:r>
            <a:r>
              <a:rPr lang="zh-CN" altLang="en-US" dirty="0"/>
              <a:t>排名中，中国和美国保持了统治地位，尽管类别有所不同。 同时，基于高性能</a:t>
            </a:r>
            <a:r>
              <a:rPr lang="en-US" altLang="zh-CN" dirty="0" err="1"/>
              <a:t>Linpack</a:t>
            </a:r>
            <a:r>
              <a:rPr lang="zh-CN" altLang="en-US" dirty="0"/>
              <a:t>（</a:t>
            </a:r>
            <a:r>
              <a:rPr lang="en-US" altLang="zh-CN" dirty="0"/>
              <a:t>HPL</a:t>
            </a:r>
            <a:r>
              <a:rPr lang="zh-CN" altLang="en-US" dirty="0"/>
              <a:t>）基准的</a:t>
            </a:r>
            <a:r>
              <a:rPr lang="en-US" altLang="zh-CN" dirty="0"/>
              <a:t>500</a:t>
            </a:r>
            <a:r>
              <a:rPr lang="zh-CN" altLang="en-US" dirty="0"/>
              <a:t>个系统的总体性能不断提高，目前为</a:t>
            </a:r>
            <a:r>
              <a:rPr lang="en-US" altLang="zh-CN" dirty="0"/>
              <a:t>1.65 exaflops</a:t>
            </a:r>
            <a:r>
              <a:rPr lang="zh-CN" altLang="en-US" dirty="0"/>
              <a:t>。 该列表的入门级别已从</a:t>
            </a:r>
            <a:r>
              <a:rPr lang="en-US" altLang="zh-CN" dirty="0"/>
              <a:t>2019</a:t>
            </a:r>
            <a:r>
              <a:rPr lang="zh-CN" altLang="en-US" dirty="0"/>
              <a:t>年</a:t>
            </a:r>
            <a:r>
              <a:rPr lang="en-US" altLang="zh-CN" dirty="0"/>
              <a:t>6</a:t>
            </a:r>
            <a:r>
              <a:rPr lang="zh-CN" altLang="en-US" dirty="0"/>
              <a:t>月的上一个列表的</a:t>
            </a:r>
            <a:r>
              <a:rPr lang="en-US" altLang="zh-CN" dirty="0"/>
              <a:t>1.02 petaflops</a:t>
            </a:r>
            <a:r>
              <a:rPr lang="zh-CN" altLang="en-US" dirty="0"/>
              <a:t>增加到</a:t>
            </a:r>
            <a:r>
              <a:rPr lang="en-US" altLang="zh-CN" dirty="0"/>
              <a:t>1.14 petaflops</a:t>
            </a:r>
            <a:r>
              <a:rPr lang="zh-CN" altLang="en-US" dirty="0"/>
              <a:t>。</a:t>
            </a:r>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9</a:t>
            </a:fld>
            <a:endParaRPr lang="en-US" altLang="zh-CN"/>
          </a:p>
        </p:txBody>
      </p:sp>
    </p:spTree>
    <p:extLst>
      <p:ext uri="{BB962C8B-B14F-4D97-AF65-F5344CB8AC3E}">
        <p14:creationId xmlns:p14="http://schemas.microsoft.com/office/powerpoint/2010/main" val="157444489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p:cNvSpPr>
          <p:nvPr>
            <p:ph type="sldImg"/>
          </p:nvPr>
        </p:nvSpPr>
        <p:spPr>
          <a:ln/>
        </p:spPr>
      </p:sp>
      <p:sp>
        <p:nvSpPr>
          <p:cNvPr id="112643"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Why did Dist.makeBlock(R)|here return 0 0 0 0?  Because main’s activity is running in place 0, so “here” means place 0.</a:t>
            </a:r>
          </a:p>
        </p:txBody>
      </p:sp>
      <p:sp>
        <p:nvSpPr>
          <p:cNvPr id="112644" name="Slide Number Placeholder 3"/>
          <p:cNvSpPr>
            <a:spLocks noGrp="1"/>
          </p:cNvSpPr>
          <p:nvPr>
            <p:ph type="sldNum" sz="quarter" idx="5"/>
          </p:nvPr>
        </p:nvSpPr>
        <p:spPr>
          <a:noFill/>
        </p:spPr>
        <p:txBody>
          <a:bodyPr/>
          <a:lstStyle/>
          <a:p>
            <a:fld id="{5A8B11AA-1E9B-4769-A722-E71B8B8DE240}" type="slidenum">
              <a:rPr lang="en-US" altLang="zh-CN"/>
              <a:pPr/>
              <a:t>90</a:t>
            </a:fld>
            <a:endParaRPr lang="en-US" altLang="zh-CN"/>
          </a:p>
        </p:txBody>
      </p:sp>
    </p:spTree>
    <p:extLst>
      <p:ext uri="{BB962C8B-B14F-4D97-AF65-F5344CB8AC3E}">
        <p14:creationId xmlns:p14="http://schemas.microsoft.com/office/powerpoint/2010/main" val="215125303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p:cNvSpPr>
          <p:nvPr>
            <p:ph type="sldImg"/>
          </p:nvPr>
        </p:nvSpPr>
        <p:spPr>
          <a:ln/>
        </p:spPr>
      </p:sp>
      <p:sp>
        <p:nvSpPr>
          <p:cNvPr id="114691"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Remember from last module – every place object has a member called id that stores the place number.</a:t>
            </a:r>
          </a:p>
        </p:txBody>
      </p:sp>
      <p:sp>
        <p:nvSpPr>
          <p:cNvPr id="114692" name="Slide Number Placeholder 3"/>
          <p:cNvSpPr>
            <a:spLocks noGrp="1"/>
          </p:cNvSpPr>
          <p:nvPr>
            <p:ph type="sldNum" sz="quarter" idx="5"/>
          </p:nvPr>
        </p:nvSpPr>
        <p:spPr>
          <a:noFill/>
        </p:spPr>
        <p:txBody>
          <a:bodyPr/>
          <a:lstStyle/>
          <a:p>
            <a:fld id="{C389F34A-7C59-4DE7-A955-D609F51C912D}" type="slidenum">
              <a:rPr lang="en-US" altLang="zh-CN"/>
              <a:pPr/>
              <a:t>94</a:t>
            </a:fld>
            <a:endParaRPr lang="en-US" altLang="zh-CN"/>
          </a:p>
        </p:txBody>
      </p:sp>
    </p:spTree>
    <p:extLst>
      <p:ext uri="{BB962C8B-B14F-4D97-AF65-F5344CB8AC3E}">
        <p14:creationId xmlns:p14="http://schemas.microsoft.com/office/powerpoint/2010/main" val="224885393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p:cNvSpPr>
          <p:nvPr>
            <p:ph type="sldImg"/>
          </p:nvPr>
        </p:nvSpPr>
        <p:spPr>
          <a:ln/>
        </p:spPr>
      </p:sp>
      <p:sp>
        <p:nvSpPr>
          <p:cNvPr id="114691"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Remember from last module – every place object has a member called id that stores the place number.</a:t>
            </a:r>
          </a:p>
        </p:txBody>
      </p:sp>
      <p:sp>
        <p:nvSpPr>
          <p:cNvPr id="114692" name="Slide Number Placeholder 3"/>
          <p:cNvSpPr>
            <a:spLocks noGrp="1"/>
          </p:cNvSpPr>
          <p:nvPr>
            <p:ph type="sldNum" sz="quarter" idx="5"/>
          </p:nvPr>
        </p:nvSpPr>
        <p:spPr>
          <a:noFill/>
        </p:spPr>
        <p:txBody>
          <a:bodyPr/>
          <a:lstStyle/>
          <a:p>
            <a:fld id="{C389F34A-7C59-4DE7-A955-D609F51C912D}" type="slidenum">
              <a:rPr lang="en-US" altLang="zh-CN"/>
              <a:pPr/>
              <a:t>95</a:t>
            </a:fld>
            <a:endParaRPr lang="en-US" altLang="zh-CN"/>
          </a:p>
        </p:txBody>
      </p:sp>
    </p:spTree>
    <p:extLst>
      <p:ext uri="{BB962C8B-B14F-4D97-AF65-F5344CB8AC3E}">
        <p14:creationId xmlns:p14="http://schemas.microsoft.com/office/powerpoint/2010/main" val="9864071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Slide Image Placeholder 1"/>
          <p:cNvSpPr>
            <a:spLocks noGrp="1" noRot="1" noChangeAspect="1"/>
          </p:cNvSpPr>
          <p:nvPr>
            <p:ph type="sldImg"/>
          </p:nvPr>
        </p:nvSpPr>
        <p:spPr>
          <a:ln/>
        </p:spPr>
      </p:sp>
      <p:sp>
        <p:nvSpPr>
          <p:cNvPr id="117763" name="Notes Placeholder 2"/>
          <p:cNvSpPr>
            <a:spLocks noGrp="1"/>
          </p:cNvSpPr>
          <p:nvPr>
            <p:ph type="body" idx="1"/>
          </p:nvPr>
        </p:nvSpPr>
        <p:spPr>
          <a:noFill/>
          <a:ln/>
        </p:spPr>
        <p:txBody>
          <a:bodyPr/>
          <a:lstStyle/>
          <a:p>
            <a:r>
              <a:rPr lang="en-US" altLang="zh-CN">
                <a:latin typeface="Arial" pitchFamily="34" charset="0"/>
                <a:ea typeface="ＭＳ Ｐゴシック" pitchFamily="34" charset="-128"/>
              </a:rPr>
              <a:t>Global update – sum of totals from preceding places</a:t>
            </a:r>
          </a:p>
        </p:txBody>
      </p:sp>
      <p:sp>
        <p:nvSpPr>
          <p:cNvPr id="117764" name="Slide Number Placeholder 3"/>
          <p:cNvSpPr>
            <a:spLocks noGrp="1"/>
          </p:cNvSpPr>
          <p:nvPr>
            <p:ph type="sldNum" sz="quarter" idx="5"/>
          </p:nvPr>
        </p:nvSpPr>
        <p:spPr>
          <a:noFill/>
        </p:spPr>
        <p:txBody>
          <a:bodyPr/>
          <a:lstStyle/>
          <a:p>
            <a:fld id="{DD40EAEC-EFEC-44A4-BF54-1C2596B59BCD}" type="slidenum">
              <a:rPr lang="en-US" altLang="zh-CN"/>
              <a:pPr/>
              <a:t>97</a:t>
            </a:fld>
            <a:endParaRPr lang="en-US" altLang="zh-CN"/>
          </a:p>
        </p:txBody>
      </p:sp>
    </p:spTree>
    <p:extLst>
      <p:ext uri="{BB962C8B-B14F-4D97-AF65-F5344CB8AC3E}">
        <p14:creationId xmlns:p14="http://schemas.microsoft.com/office/powerpoint/2010/main" val="284572104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Slide Image Placeholder 1"/>
          <p:cNvSpPr>
            <a:spLocks noGrp="1" noRot="1" noChangeAspect="1"/>
          </p:cNvSpPr>
          <p:nvPr>
            <p:ph type="sldImg"/>
          </p:nvPr>
        </p:nvSpPr>
        <p:spPr>
          <a:ln/>
        </p:spPr>
      </p:sp>
      <p:sp>
        <p:nvSpPr>
          <p:cNvPr id="120835" name="Notes Placeholder 2"/>
          <p:cNvSpPr>
            <a:spLocks noGrp="1"/>
          </p:cNvSpPr>
          <p:nvPr>
            <p:ph type="body" idx="1"/>
          </p:nvPr>
        </p:nvSpPr>
        <p:spPr>
          <a:noFill/>
          <a:ln/>
        </p:spPr>
        <p:txBody>
          <a:bodyPr/>
          <a:lstStyle/>
          <a:p>
            <a:endParaRPr lang="zh-CN" altLang="zh-CN">
              <a:latin typeface="Arial" pitchFamily="34" charset="0"/>
              <a:ea typeface="ＭＳ Ｐゴシック" pitchFamily="34" charset="-128"/>
            </a:endParaRPr>
          </a:p>
        </p:txBody>
      </p:sp>
      <p:sp>
        <p:nvSpPr>
          <p:cNvPr id="120836" name="Slide Number Placeholder 3"/>
          <p:cNvSpPr>
            <a:spLocks noGrp="1"/>
          </p:cNvSpPr>
          <p:nvPr>
            <p:ph type="sldNum" sz="quarter" idx="5"/>
          </p:nvPr>
        </p:nvSpPr>
        <p:spPr>
          <a:noFill/>
        </p:spPr>
        <p:txBody>
          <a:bodyPr/>
          <a:lstStyle/>
          <a:p>
            <a:fld id="{8CAFEBEF-F527-4CC3-8CAF-98011E099A61}" type="slidenum">
              <a:rPr lang="en-US" altLang="zh-CN"/>
              <a:pPr/>
              <a:t>99</a:t>
            </a:fld>
            <a:endParaRPr lang="en-US" altLang="zh-CN"/>
          </a:p>
        </p:txBody>
      </p:sp>
    </p:spTree>
    <p:extLst>
      <p:ext uri="{BB962C8B-B14F-4D97-AF65-F5344CB8AC3E}">
        <p14:creationId xmlns:p14="http://schemas.microsoft.com/office/powerpoint/2010/main" val="144810291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4"/>
          <p:cNvSpPr>
            <a:spLocks noGrp="1" noChangeArrowheads="1"/>
          </p:cNvSpPr>
          <p:nvPr>
            <p:ph type="sldNum"/>
          </p:nvPr>
        </p:nvSpPr>
        <p:spPr>
          <a:ln/>
        </p:spPr>
        <p:txBody>
          <a:bodyPr/>
          <a:lstStyle/>
          <a:p>
            <a:fld id="{940612E7-6225-4CEF-BA84-8F7B0D0BDFEF}" type="slidenum">
              <a:rPr lang="en-US"/>
              <a:pPr/>
              <a:t>101</a:t>
            </a:fld>
            <a:endParaRPr lang="en-US"/>
          </a:p>
        </p:txBody>
      </p:sp>
      <p:sp>
        <p:nvSpPr>
          <p:cNvPr id="132097" name="Rectangle 1"/>
          <p:cNvSpPr txBox="1">
            <a:spLocks noGrp="1" noRot="1" noChangeAspect="1" noChangeArrowheads="1"/>
          </p:cNvSpPr>
          <p:nvPr>
            <p:ph type="sldImg"/>
          </p:nvPr>
        </p:nvSpPr>
        <p:spPr bwMode="auto">
          <a:xfrm>
            <a:off x="950913" y="736600"/>
            <a:ext cx="4910137" cy="3683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2098" name="Rectangle 2"/>
          <p:cNvSpPr txBox="1">
            <a:spLocks noGrp="1" noChangeArrowheads="1"/>
          </p:cNvSpPr>
          <p:nvPr>
            <p:ph type="body" idx="1"/>
          </p:nvPr>
        </p:nvSpPr>
        <p:spPr bwMode="auto">
          <a:xfrm>
            <a:off x="904737" y="4672536"/>
            <a:ext cx="4993499" cy="44099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24602641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4"/>
          <p:cNvSpPr>
            <a:spLocks noGrp="1" noChangeArrowheads="1"/>
          </p:cNvSpPr>
          <p:nvPr>
            <p:ph type="sldNum"/>
          </p:nvPr>
        </p:nvSpPr>
        <p:spPr>
          <a:ln/>
        </p:spPr>
        <p:txBody>
          <a:bodyPr/>
          <a:lstStyle/>
          <a:p>
            <a:fld id="{BAABDE5E-B5C8-4DF2-8172-08FAFFEBCE0C}" type="slidenum">
              <a:rPr lang="en-US"/>
              <a:pPr/>
              <a:t>102</a:t>
            </a:fld>
            <a:endParaRPr lang="en-US"/>
          </a:p>
        </p:txBody>
      </p:sp>
      <p:sp>
        <p:nvSpPr>
          <p:cNvPr id="133121" name="Rectangle 1"/>
          <p:cNvSpPr txBox="1">
            <a:spLocks noGrp="1" noRot="1" noChangeAspect="1" noChangeArrowheads="1"/>
          </p:cNvSpPr>
          <p:nvPr>
            <p:ph type="sldImg"/>
          </p:nvPr>
        </p:nvSpPr>
        <p:spPr bwMode="auto">
          <a:xfrm>
            <a:off x="950913" y="736600"/>
            <a:ext cx="4910137" cy="3683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3122" name="Rectangle 2"/>
          <p:cNvSpPr txBox="1">
            <a:spLocks noGrp="1" noChangeArrowheads="1"/>
          </p:cNvSpPr>
          <p:nvPr>
            <p:ph type="body" idx="1"/>
          </p:nvPr>
        </p:nvSpPr>
        <p:spPr bwMode="auto">
          <a:xfrm>
            <a:off x="904737" y="4672536"/>
            <a:ext cx="4993499" cy="44099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15204832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4"/>
          <p:cNvSpPr>
            <a:spLocks noGrp="1" noChangeArrowheads="1"/>
          </p:cNvSpPr>
          <p:nvPr>
            <p:ph type="sldNum"/>
          </p:nvPr>
        </p:nvSpPr>
        <p:spPr>
          <a:ln/>
        </p:spPr>
        <p:txBody>
          <a:bodyPr/>
          <a:lstStyle/>
          <a:p>
            <a:fld id="{4CAE648D-6DDC-4D15-8009-4A76BA2D09A1}" type="slidenum">
              <a:rPr lang="en-US"/>
              <a:pPr/>
              <a:t>103</a:t>
            </a:fld>
            <a:endParaRPr lang="en-US"/>
          </a:p>
        </p:txBody>
      </p:sp>
      <p:sp>
        <p:nvSpPr>
          <p:cNvPr id="134145" name="Rectangle 1"/>
          <p:cNvSpPr txBox="1">
            <a:spLocks noGrp="1" noRot="1" noChangeAspect="1" noChangeArrowheads="1"/>
          </p:cNvSpPr>
          <p:nvPr>
            <p:ph type="sldImg"/>
          </p:nvPr>
        </p:nvSpPr>
        <p:spPr bwMode="auto">
          <a:xfrm>
            <a:off x="950913" y="736600"/>
            <a:ext cx="4910137" cy="3683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4146" name="Rectangle 2"/>
          <p:cNvSpPr txBox="1">
            <a:spLocks noGrp="1" noChangeArrowheads="1"/>
          </p:cNvSpPr>
          <p:nvPr>
            <p:ph type="body" idx="1"/>
          </p:nvPr>
        </p:nvSpPr>
        <p:spPr bwMode="auto">
          <a:xfrm>
            <a:off x="904737" y="4672536"/>
            <a:ext cx="4993499" cy="44099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120356813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 name="Rectangle 14"/>
          <p:cNvSpPr>
            <a:spLocks noGrp="1" noChangeArrowheads="1"/>
          </p:cNvSpPr>
          <p:nvPr>
            <p:ph type="sldNum"/>
          </p:nvPr>
        </p:nvSpPr>
        <p:spPr>
          <a:ln/>
        </p:spPr>
        <p:txBody>
          <a:bodyPr/>
          <a:lstStyle/>
          <a:p>
            <a:fld id="{7923F14B-519F-482A-9AB8-18EA7DCF5EEB}" type="slidenum">
              <a:rPr lang="en-US"/>
              <a:pPr/>
              <a:t>104</a:t>
            </a:fld>
            <a:endParaRPr lang="en-US"/>
          </a:p>
        </p:txBody>
      </p:sp>
      <p:sp>
        <p:nvSpPr>
          <p:cNvPr id="135169" name="Rectangle 1"/>
          <p:cNvSpPr txBox="1">
            <a:spLocks noGrp="1" noRot="1" noChangeAspect="1" noChangeArrowheads="1"/>
          </p:cNvSpPr>
          <p:nvPr>
            <p:ph type="sldImg"/>
          </p:nvPr>
        </p:nvSpPr>
        <p:spPr bwMode="auto">
          <a:xfrm>
            <a:off x="950913" y="736600"/>
            <a:ext cx="4910137" cy="3683000"/>
          </a:xfrm>
          <a:prstGeom prst="rect">
            <a:avLst/>
          </a:prstGeom>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35170" name="Rectangle 2"/>
          <p:cNvSpPr txBox="1">
            <a:spLocks noGrp="1" noChangeArrowheads="1"/>
          </p:cNvSpPr>
          <p:nvPr>
            <p:ph type="body" idx="1"/>
          </p:nvPr>
        </p:nvSpPr>
        <p:spPr bwMode="auto">
          <a:xfrm>
            <a:off x="904737" y="4672536"/>
            <a:ext cx="4993499" cy="4409983"/>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zh-CN"/>
          </a:p>
        </p:txBody>
      </p:sp>
    </p:spTree>
    <p:extLst>
      <p:ext uri="{BB962C8B-B14F-4D97-AF65-F5344CB8AC3E}">
        <p14:creationId xmlns:p14="http://schemas.microsoft.com/office/powerpoint/2010/main" val="401836684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8610"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1pPr>
            <a:lvl2pPr marL="37931725" indent="-37474525">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2pPr>
            <a:lvl3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3pPr>
            <a:lvl4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4pPr>
            <a:lvl5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9pPr>
          </a:lstStyle>
          <a:p>
            <a:fld id="{6FA79CFF-B2DB-4059-A487-392A23280517}" type="slidenum">
              <a:rPr lang="en-US" sz="2400">
                <a:solidFill>
                  <a:srgbClr val="000000"/>
                </a:solidFill>
                <a:latin typeface="Times New Roman" pitchFamily="18" charset="0"/>
              </a:rPr>
              <a:pPr/>
              <a:t>105</a:t>
            </a:fld>
            <a:endParaRPr lang="en-US" sz="2400">
              <a:solidFill>
                <a:srgbClr val="000000"/>
              </a:solidFill>
              <a:latin typeface="Times New Roman" pitchFamily="18" charset="0"/>
            </a:endParaRPr>
          </a:p>
        </p:txBody>
      </p:sp>
      <p:sp>
        <p:nvSpPr>
          <p:cNvPr id="68611" name="Text Box 1"/>
          <p:cNvSpPr>
            <a:spLocks noGrp="1" noRot="1" noChangeAspect="1" noChangeArrowheads="1"/>
          </p:cNvSpPr>
          <p:nvPr>
            <p:ph type="sldImg"/>
          </p:nvPr>
        </p:nvSpPr>
        <p:spPr>
          <a:xfrm>
            <a:off x="950913" y="736600"/>
            <a:ext cx="4910137" cy="3683000"/>
          </a:xfrm>
          <a:solidFill>
            <a:srgbClr val="FFFFFF"/>
          </a:solidFill>
          <a:ln/>
        </p:spPr>
      </p:sp>
      <p:sp>
        <p:nvSpPr>
          <p:cNvPr id="68612" name="Text Box 2"/>
          <p:cNvSpPr>
            <a:spLocks noGrp="1" noChangeArrowheads="1"/>
          </p:cNvSpPr>
          <p:nvPr>
            <p:ph type="body" idx="1"/>
          </p:nvPr>
        </p:nvSpPr>
        <p:spPr>
          <a:xfrm>
            <a:off x="904737" y="4672535"/>
            <a:ext cx="4993499" cy="44077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36027397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recipe [['</a:t>
            </a:r>
            <a:r>
              <a:rPr lang="en-US" altLang="zh-CN" dirty="0" err="1"/>
              <a:t>resɪpɪ</a:t>
            </a:r>
            <a:r>
              <a:rPr lang="en-US" altLang="zh-CN" dirty="0"/>
              <a:t>]]</a:t>
            </a:r>
          </a:p>
          <a:p>
            <a:r>
              <a:rPr lang="zh-CN" altLang="en-US" dirty="0"/>
              <a:t>基本翻译</a:t>
            </a:r>
          </a:p>
          <a:p>
            <a:r>
              <a:rPr lang="en-US" altLang="zh-CN" dirty="0"/>
              <a:t>n. </a:t>
            </a:r>
            <a:r>
              <a:rPr lang="zh-CN" altLang="en-US" dirty="0"/>
              <a:t>食谱；</a:t>
            </a:r>
            <a:r>
              <a:rPr lang="en-US" altLang="zh-CN" dirty="0"/>
              <a:t>[</a:t>
            </a:r>
            <a:r>
              <a:rPr lang="zh-CN" altLang="en-US" dirty="0"/>
              <a:t>临床</a:t>
            </a:r>
            <a:r>
              <a:rPr lang="en-US" altLang="zh-CN" dirty="0"/>
              <a:t>] </a:t>
            </a:r>
            <a:r>
              <a:rPr lang="zh-CN" altLang="en-US" dirty="0"/>
              <a:t>处方；秘诀</a:t>
            </a:r>
          </a:p>
          <a:p>
            <a:r>
              <a:rPr lang="zh-CN" altLang="en-US" dirty="0"/>
              <a:t>网络释义</a:t>
            </a:r>
          </a:p>
          <a:p>
            <a:r>
              <a:rPr lang="en-US" altLang="zh-CN" dirty="0"/>
              <a:t>recipe:</a:t>
            </a:r>
            <a:r>
              <a:rPr lang="zh-CN" altLang="en-US" dirty="0"/>
              <a:t>食谱 </a:t>
            </a:r>
            <a:r>
              <a:rPr lang="en-US" altLang="zh-CN" dirty="0"/>
              <a:t>| </a:t>
            </a:r>
            <a:r>
              <a:rPr lang="zh-CN" altLang="en-US" dirty="0"/>
              <a:t>处方 </a:t>
            </a:r>
            <a:r>
              <a:rPr lang="en-US" altLang="zh-CN" dirty="0"/>
              <a:t>| </a:t>
            </a:r>
            <a:r>
              <a:rPr lang="zh-CN" altLang="en-US" dirty="0"/>
              <a:t>烹饪法</a:t>
            </a:r>
            <a:endParaRPr lang="en-US" altLang="zh-CN" dirty="0"/>
          </a:p>
          <a:p>
            <a:r>
              <a:rPr lang="en-US" altLang="zh-CN" dirty="0"/>
              <a:t>one at a time</a:t>
            </a:r>
          </a:p>
          <a:p>
            <a:r>
              <a:rPr lang="zh-CN" altLang="en-US" dirty="0"/>
              <a:t>基本翻译</a:t>
            </a:r>
          </a:p>
          <a:p>
            <a:r>
              <a:rPr lang="en-US" altLang="zh-CN" dirty="0"/>
              <a:t>adv. </a:t>
            </a:r>
            <a:r>
              <a:rPr lang="zh-CN" altLang="en-US" dirty="0"/>
              <a:t>一次一个人</a:t>
            </a:r>
          </a:p>
          <a:p>
            <a:r>
              <a:rPr lang="zh-CN" altLang="en-US" dirty="0"/>
              <a:t>网络释义</a:t>
            </a:r>
          </a:p>
          <a:p>
            <a:r>
              <a:rPr lang="en-US" altLang="zh-CN" dirty="0"/>
              <a:t>one at a time:</a:t>
            </a:r>
            <a:r>
              <a:rPr lang="zh-CN" altLang="en-US" dirty="0"/>
              <a:t>每次一个 </a:t>
            </a:r>
            <a:r>
              <a:rPr lang="en-US" altLang="zh-CN" dirty="0"/>
              <a:t>| </a:t>
            </a:r>
            <a:r>
              <a:rPr lang="zh-CN" altLang="en-US" dirty="0"/>
              <a:t>一次一个人 </a:t>
            </a:r>
            <a:r>
              <a:rPr lang="en-US" altLang="zh-CN" dirty="0"/>
              <a:t>| </a:t>
            </a:r>
            <a:r>
              <a:rPr lang="zh-CN" altLang="en-US" dirty="0"/>
              <a:t>一次性</a:t>
            </a:r>
          </a:p>
          <a:p>
            <a:r>
              <a:rPr lang="en-US" altLang="zh-CN" dirty="0">
                <a:effectLst/>
              </a:rPr>
              <a:t>start a dish</a:t>
            </a:r>
          </a:p>
          <a:p>
            <a:r>
              <a:rPr lang="zh-CN" altLang="en-US" dirty="0">
                <a:effectLst/>
              </a:rPr>
              <a:t>开始一盘</a:t>
            </a:r>
          </a:p>
          <a:p>
            <a:r>
              <a:rPr lang="en-US" altLang="zh-CN" dirty="0"/>
              <a:t>stuffing [['</a:t>
            </a:r>
            <a:r>
              <a:rPr lang="en-US" altLang="zh-CN" dirty="0" err="1"/>
              <a:t>stʌfɪŋ</a:t>
            </a:r>
            <a:r>
              <a:rPr lang="en-US" altLang="zh-CN" dirty="0"/>
              <a:t>]]</a:t>
            </a:r>
          </a:p>
          <a:p>
            <a:r>
              <a:rPr lang="zh-CN" altLang="en-US" dirty="0"/>
              <a:t>基本翻译</a:t>
            </a:r>
          </a:p>
          <a:p>
            <a:r>
              <a:rPr lang="en-US" altLang="zh-CN" dirty="0"/>
              <a:t>n. </a:t>
            </a:r>
            <a:r>
              <a:rPr lang="zh-CN" altLang="en-US" dirty="0"/>
              <a:t>填料，填塞物</a:t>
            </a:r>
          </a:p>
          <a:p>
            <a:r>
              <a:rPr lang="zh-CN" altLang="en-US" dirty="0"/>
              <a:t>网络释义</a:t>
            </a:r>
          </a:p>
          <a:p>
            <a:r>
              <a:rPr lang="en-US" altLang="zh-CN" dirty="0"/>
              <a:t>STUFFING:</a:t>
            </a:r>
            <a:r>
              <a:rPr lang="zh-CN" altLang="en-US" dirty="0"/>
              <a:t>填充物 </a:t>
            </a:r>
            <a:r>
              <a:rPr lang="en-US" altLang="zh-CN" dirty="0"/>
              <a:t>| </a:t>
            </a:r>
            <a:r>
              <a:rPr lang="zh-CN" altLang="en-US" dirty="0"/>
              <a:t>填料 </a:t>
            </a:r>
            <a:r>
              <a:rPr lang="en-US" altLang="zh-CN" dirty="0"/>
              <a:t>| </a:t>
            </a:r>
            <a:r>
              <a:rPr lang="zh-CN" altLang="en-US" dirty="0"/>
              <a:t>填充料</a:t>
            </a:r>
            <a:endParaRPr lang="en-US" altLang="zh-CN" dirty="0"/>
          </a:p>
          <a:p>
            <a:endParaRPr lang="en-US" altLang="zh-CN" dirty="0"/>
          </a:p>
          <a:p>
            <a:r>
              <a:rPr lang="en-US" altLang="zh-CN" dirty="0">
                <a:effectLst/>
              </a:rPr>
              <a:t>get a dish</a:t>
            </a:r>
          </a:p>
          <a:p>
            <a:r>
              <a:rPr lang="zh-CN" altLang="en-US" dirty="0">
                <a:effectLst/>
              </a:rPr>
              <a:t>得到一个菜</a:t>
            </a:r>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19</a:t>
            </a:fld>
            <a:endParaRPr lang="en-US" altLang="zh-CN"/>
          </a:p>
        </p:txBody>
      </p:sp>
    </p:spTree>
    <p:extLst>
      <p:ext uri="{BB962C8B-B14F-4D97-AF65-F5344CB8AC3E}">
        <p14:creationId xmlns:p14="http://schemas.microsoft.com/office/powerpoint/2010/main" val="49710930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0658"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1pPr>
            <a:lvl2pPr marL="37931725" indent="-37474525">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2pPr>
            <a:lvl3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3pPr>
            <a:lvl4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4pPr>
            <a:lvl5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9pPr>
          </a:lstStyle>
          <a:p>
            <a:fld id="{E98BA563-3E0C-4EFD-A54A-3F8F85A84E77}" type="slidenum">
              <a:rPr lang="en-US" sz="2400">
                <a:solidFill>
                  <a:srgbClr val="000000"/>
                </a:solidFill>
                <a:latin typeface="Times New Roman" pitchFamily="18" charset="0"/>
              </a:rPr>
              <a:pPr/>
              <a:t>106</a:t>
            </a:fld>
            <a:endParaRPr lang="en-US" sz="2400">
              <a:solidFill>
                <a:srgbClr val="000000"/>
              </a:solidFill>
              <a:latin typeface="Times New Roman" pitchFamily="18" charset="0"/>
            </a:endParaRPr>
          </a:p>
        </p:txBody>
      </p:sp>
      <p:sp>
        <p:nvSpPr>
          <p:cNvPr id="70659" name="Text Box 1"/>
          <p:cNvSpPr>
            <a:spLocks noGrp="1" noRot="1" noChangeAspect="1" noChangeArrowheads="1"/>
          </p:cNvSpPr>
          <p:nvPr>
            <p:ph type="sldImg"/>
          </p:nvPr>
        </p:nvSpPr>
        <p:spPr>
          <a:xfrm>
            <a:off x="2122295" y="736481"/>
            <a:ext cx="2566523" cy="3682402"/>
          </a:xfrm>
          <a:solidFill>
            <a:srgbClr val="FFFFFF"/>
          </a:solidFill>
          <a:ln/>
        </p:spPr>
      </p:sp>
      <p:sp>
        <p:nvSpPr>
          <p:cNvPr id="70660" name="Text Box 2"/>
          <p:cNvSpPr>
            <a:spLocks noGrp="1" noChangeArrowheads="1"/>
          </p:cNvSpPr>
          <p:nvPr>
            <p:ph type="body" idx="1"/>
          </p:nvPr>
        </p:nvSpPr>
        <p:spPr>
          <a:xfrm>
            <a:off x="904737" y="4672535"/>
            <a:ext cx="4993499" cy="44077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12791185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2706"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1pPr>
            <a:lvl2pPr marL="37931725" indent="-37474525">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2pPr>
            <a:lvl3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3pPr>
            <a:lvl4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4pPr>
            <a:lvl5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9pPr>
          </a:lstStyle>
          <a:p>
            <a:fld id="{836E508A-A9E9-4A67-972D-95D128DA3BD3}" type="slidenum">
              <a:rPr lang="en-US" sz="2400">
                <a:solidFill>
                  <a:srgbClr val="000000"/>
                </a:solidFill>
                <a:latin typeface="Times New Roman" pitchFamily="18" charset="0"/>
              </a:rPr>
              <a:pPr/>
              <a:t>107</a:t>
            </a:fld>
            <a:endParaRPr lang="en-US" sz="2400">
              <a:solidFill>
                <a:srgbClr val="000000"/>
              </a:solidFill>
              <a:latin typeface="Times New Roman" pitchFamily="18" charset="0"/>
            </a:endParaRPr>
          </a:p>
        </p:txBody>
      </p:sp>
      <p:sp>
        <p:nvSpPr>
          <p:cNvPr id="72707" name="Text Box 1"/>
          <p:cNvSpPr>
            <a:spLocks noGrp="1" noRot="1" noChangeAspect="1" noChangeArrowheads="1"/>
          </p:cNvSpPr>
          <p:nvPr>
            <p:ph type="sldImg"/>
          </p:nvPr>
        </p:nvSpPr>
        <p:spPr>
          <a:xfrm>
            <a:off x="950913" y="736600"/>
            <a:ext cx="4910137" cy="3683000"/>
          </a:xfrm>
          <a:solidFill>
            <a:srgbClr val="FFFFFF"/>
          </a:solidFill>
          <a:ln/>
        </p:spPr>
      </p:sp>
      <p:sp>
        <p:nvSpPr>
          <p:cNvPr id="72708" name="Text Box 2"/>
          <p:cNvSpPr>
            <a:spLocks noGrp="1" noChangeArrowheads="1"/>
          </p:cNvSpPr>
          <p:nvPr>
            <p:ph type="body" idx="1"/>
          </p:nvPr>
        </p:nvSpPr>
        <p:spPr>
          <a:xfrm>
            <a:off x="904737" y="4672535"/>
            <a:ext cx="4993499" cy="44077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b="1" dirty="0">
                <a:solidFill>
                  <a:srgbClr val="3333CC"/>
                </a:solidFill>
                <a:latin typeface="Courier New" pitchFamily="49" charset="0"/>
                <a:cs typeface="Arial" pitchFamily="34" charset="0"/>
              </a:rPr>
              <a:t>private</a:t>
            </a: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static</a:t>
            </a: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def</a:t>
            </a:r>
            <a:r>
              <a:rPr lang="en-US" altLang="zh-CN" sz="1200" dirty="0">
                <a:solidFill>
                  <a:srgbClr val="000000"/>
                </a:solidFill>
                <a:latin typeface="Courier New" pitchFamily="49" charset="0"/>
                <a:cs typeface="Arial" pitchFamily="34" charset="0"/>
              </a:rPr>
              <a:t> partition(</a:t>
            </a:r>
            <a:r>
              <a:rPr lang="en-US" altLang="zh-CN" sz="1200" dirty="0" err="1">
                <a:solidFill>
                  <a:srgbClr val="000000"/>
                </a:solidFill>
                <a:latin typeface="Courier New" pitchFamily="49" charset="0"/>
                <a:cs typeface="Arial" pitchFamily="34" charset="0"/>
              </a:rPr>
              <a:t>data:Array</a:t>
            </a:r>
            <a:r>
              <a:rPr lang="en-US" altLang="zh-CN" sz="1200" dirty="0">
                <a:solidFill>
                  <a:srgbClr val="000000"/>
                </a:solidFill>
                <a:latin typeface="Courier New" pitchFamily="49" charset="0"/>
                <a:cs typeface="Arial" pitchFamily="34" charset="0"/>
              </a:rPr>
              <a:t>[int](1), </a:t>
            </a:r>
            <a:r>
              <a:rPr lang="en-US" altLang="zh-CN" sz="1200" dirty="0" err="1">
                <a:solidFill>
                  <a:srgbClr val="000000"/>
                </a:solidFill>
                <a:latin typeface="Courier New" pitchFamily="49" charset="0"/>
                <a:cs typeface="Arial" pitchFamily="34" charset="0"/>
              </a:rPr>
              <a:t>left:int</a:t>
            </a: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right:int</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var</a:t>
            </a:r>
            <a:r>
              <a:rPr lang="en-US" altLang="zh-CN" sz="1200" dirty="0">
                <a:solidFill>
                  <a:srgbClr val="000000"/>
                </a:solidFill>
                <a:latin typeface="Courier New" pitchFamily="49" charset="0"/>
                <a:cs typeface="Arial" pitchFamily="34" charset="0"/>
              </a:rPr>
              <a:t> i:int = left;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var</a:t>
            </a:r>
            <a:r>
              <a:rPr lang="en-US" altLang="zh-CN" sz="1200" dirty="0">
                <a:solidFill>
                  <a:srgbClr val="000000"/>
                </a:solidFill>
                <a:latin typeface="Courier New" pitchFamily="49" charset="0"/>
                <a:cs typeface="Arial" pitchFamily="34" charset="0"/>
              </a:rPr>
              <a:t> j:int = right;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var</a:t>
            </a: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tmp:int</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err="1">
                <a:solidFill>
                  <a:srgbClr val="3333CC"/>
                </a:solidFill>
                <a:latin typeface="Courier New" pitchFamily="49" charset="0"/>
                <a:cs typeface="Arial" pitchFamily="34" charset="0"/>
              </a:rPr>
              <a:t>val</a:t>
            </a:r>
            <a:r>
              <a:rPr lang="en-US" altLang="zh-CN" sz="1200" dirty="0">
                <a:solidFill>
                  <a:srgbClr val="000000"/>
                </a:solidFill>
                <a:latin typeface="Courier New" pitchFamily="49" charset="0"/>
                <a:cs typeface="Arial" pitchFamily="34" charset="0"/>
              </a:rPr>
              <a:t> pivot = data((left + right) / 2);</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200" dirty="0">
              <a:solidFill>
                <a:srgbClr val="000000"/>
              </a:solidFill>
              <a:latin typeface="Courier New" pitchFamily="49" charset="0"/>
              <a:cs typeface="Arial" pitchFamily="34" charset="0"/>
            </a:endParaRP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while</a:t>
            </a: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 &lt;= j) {</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while</a:t>
            </a:r>
            <a:r>
              <a:rPr lang="en-US" altLang="zh-CN" sz="1200" dirty="0">
                <a:solidFill>
                  <a:srgbClr val="000000"/>
                </a:solidFill>
                <a:latin typeface="Courier New" pitchFamily="49" charset="0"/>
                <a:cs typeface="Arial" pitchFamily="34" charset="0"/>
              </a:rPr>
              <a:t> (data(</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 &lt; pivot) </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while</a:t>
            </a:r>
            <a:r>
              <a:rPr lang="en-US" altLang="zh-CN" sz="1200" dirty="0">
                <a:solidFill>
                  <a:srgbClr val="000000"/>
                </a:solidFill>
                <a:latin typeface="Courier New" pitchFamily="49" charset="0"/>
                <a:cs typeface="Arial" pitchFamily="34" charset="0"/>
              </a:rPr>
              <a:t> (data(j) &gt; pivot) j--;</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if</a:t>
            </a: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 &lt;= j) {</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tmp</a:t>
            </a:r>
            <a:r>
              <a:rPr lang="en-US" altLang="zh-CN" sz="1200" dirty="0">
                <a:solidFill>
                  <a:srgbClr val="000000"/>
                </a:solidFill>
                <a:latin typeface="Courier New" pitchFamily="49" charset="0"/>
                <a:cs typeface="Arial" pitchFamily="34" charset="0"/>
              </a:rPr>
              <a:t> = data(</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data(</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 = data(j);</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data(j) = </a:t>
            </a:r>
            <a:r>
              <a:rPr lang="en-US" altLang="zh-CN" sz="1200" dirty="0" err="1">
                <a:solidFill>
                  <a:srgbClr val="000000"/>
                </a:solidFill>
                <a:latin typeface="Courier New" pitchFamily="49" charset="0"/>
                <a:cs typeface="Arial" pitchFamily="34" charset="0"/>
              </a:rPr>
              <a:t>tmp</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j--;</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	</a:t>
            </a:r>
            <a:r>
              <a:rPr lang="en-US" altLang="zh-CN" sz="1200" b="1" dirty="0">
                <a:solidFill>
                  <a:srgbClr val="3333CC"/>
                </a:solidFill>
                <a:latin typeface="Courier New" pitchFamily="49" charset="0"/>
                <a:cs typeface="Arial" pitchFamily="34" charset="0"/>
              </a:rPr>
              <a:t>return</a:t>
            </a:r>
            <a:r>
              <a:rPr lang="en-US" altLang="zh-CN" sz="1200" dirty="0">
                <a:solidFill>
                  <a:srgbClr val="000000"/>
                </a:solidFill>
                <a:latin typeface="Courier New" pitchFamily="49" charset="0"/>
                <a:cs typeface="Arial" pitchFamily="34" charset="0"/>
              </a:rPr>
              <a:t> </a:t>
            </a:r>
            <a:r>
              <a:rPr lang="en-US" altLang="zh-CN" sz="1200" dirty="0" err="1">
                <a:solidFill>
                  <a:srgbClr val="000000"/>
                </a:solidFill>
                <a:latin typeface="Courier New" pitchFamily="49" charset="0"/>
                <a:cs typeface="Arial" pitchFamily="34" charset="0"/>
              </a:rPr>
              <a:t>i</a:t>
            </a: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200" dirty="0">
                <a:solidFill>
                  <a:srgbClr val="000000"/>
                </a:solidFill>
                <a:latin typeface="Courier New" pitchFamily="49" charset="0"/>
                <a:cs typeface="Arial" pitchFamily="34" charset="0"/>
              </a:rPr>
              <a:t>}</a:t>
            </a: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200" dirty="0">
              <a:solidFill>
                <a:srgbClr val="000000"/>
              </a:solidFill>
              <a:latin typeface="Courier New" pitchFamily="49" charset="0"/>
              <a:cs typeface="Arial" pitchFamily="34" charset="0"/>
            </a:endParaRPr>
          </a:p>
          <a:p>
            <a:pPr algn="l" eaLnBrk="1" hangingPunct="1">
              <a:buClrTx/>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200" dirty="0">
              <a:solidFill>
                <a:srgbClr val="000000"/>
              </a:solidFill>
              <a:latin typeface="Courier New" pitchFamily="49" charset="0"/>
              <a:cs typeface="Arial" pitchFamily="34" charset="0"/>
            </a:endParaRPr>
          </a:p>
          <a:p>
            <a:endParaRPr lang="en-US" dirty="0">
              <a:latin typeface="Times New Roman" pitchFamily="18" charset="0"/>
              <a:ea typeface="ＭＳ Ｐゴシック" pitchFamily="34" charset="-128"/>
            </a:endParaRPr>
          </a:p>
        </p:txBody>
      </p:sp>
    </p:spTree>
    <p:extLst>
      <p:ext uri="{BB962C8B-B14F-4D97-AF65-F5344CB8AC3E}">
        <p14:creationId xmlns:p14="http://schemas.microsoft.com/office/powerpoint/2010/main" val="34957935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754" name="Rectangle 13"/>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1pPr>
            <a:lvl2pPr marL="37931725" indent="-37474525">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2pPr>
            <a:lvl3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3pPr>
            <a:lvl4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4pPr>
            <a:lvl5pPr>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723900" algn="l"/>
                <a:tab pos="1447800" algn="l"/>
                <a:tab pos="2171700" algn="l"/>
                <a:tab pos="2895600" algn="l"/>
                <a:tab pos="3619500" algn="l"/>
              </a:tabLst>
              <a:defRPr sz="1200">
                <a:solidFill>
                  <a:schemeClr val="bg1"/>
                </a:solidFill>
                <a:latin typeface="Arial" pitchFamily="34" charset="0"/>
                <a:ea typeface="DejaVu LGC Sans" charset="0"/>
                <a:cs typeface="DejaVu LGC Sans" charset="0"/>
              </a:defRPr>
            </a:lvl9pPr>
          </a:lstStyle>
          <a:p>
            <a:fld id="{7A53C468-DE5F-4A87-BF6C-9409FA802CCD}" type="slidenum">
              <a:rPr lang="en-US" sz="2400">
                <a:solidFill>
                  <a:srgbClr val="000000"/>
                </a:solidFill>
                <a:latin typeface="Times New Roman" pitchFamily="18" charset="0"/>
              </a:rPr>
              <a:pPr/>
              <a:t>108</a:t>
            </a:fld>
            <a:endParaRPr lang="en-US" sz="2400">
              <a:solidFill>
                <a:srgbClr val="000000"/>
              </a:solidFill>
              <a:latin typeface="Times New Roman" pitchFamily="18" charset="0"/>
            </a:endParaRPr>
          </a:p>
        </p:txBody>
      </p:sp>
      <p:sp>
        <p:nvSpPr>
          <p:cNvPr id="74755" name="Text Box 1"/>
          <p:cNvSpPr>
            <a:spLocks noGrp="1" noRot="1" noChangeAspect="1" noChangeArrowheads="1"/>
          </p:cNvSpPr>
          <p:nvPr>
            <p:ph type="sldImg"/>
          </p:nvPr>
        </p:nvSpPr>
        <p:spPr>
          <a:xfrm>
            <a:off x="950913" y="736600"/>
            <a:ext cx="4910137" cy="3683000"/>
          </a:xfrm>
          <a:solidFill>
            <a:srgbClr val="FFFFFF"/>
          </a:solidFill>
          <a:ln/>
        </p:spPr>
      </p:sp>
      <p:sp>
        <p:nvSpPr>
          <p:cNvPr id="74756" name="Text Box 2"/>
          <p:cNvSpPr>
            <a:spLocks noGrp="1" noChangeArrowheads="1"/>
          </p:cNvSpPr>
          <p:nvPr>
            <p:ph type="body" idx="1"/>
          </p:nvPr>
        </p:nvSpPr>
        <p:spPr>
          <a:xfrm>
            <a:off x="904737" y="4672535"/>
            <a:ext cx="4993499" cy="4407759"/>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p>
            <a:endParaRPr lang="en-US">
              <a:latin typeface="Times New Roman" pitchFamily="18" charset="0"/>
              <a:ea typeface="ＭＳ Ｐゴシック" pitchFamily="34" charset="-128"/>
            </a:endParaRPr>
          </a:p>
        </p:txBody>
      </p:sp>
    </p:spTree>
    <p:extLst>
      <p:ext uri="{BB962C8B-B14F-4D97-AF65-F5344CB8AC3E}">
        <p14:creationId xmlns:p14="http://schemas.microsoft.com/office/powerpoint/2010/main" val="21098974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E92F18-2056-46E1-AB90-45B0A64BA28A}" type="slidenum">
              <a:rPr lang="en-US" altLang="zh-CN"/>
              <a:pPr/>
              <a:t>110</a:t>
            </a:fld>
            <a:endParaRPr lang="en-US" altLang="zh-CN"/>
          </a:p>
        </p:txBody>
      </p:sp>
      <p:sp>
        <p:nvSpPr>
          <p:cNvPr id="2737154" name="Rectangle 2"/>
          <p:cNvSpPr>
            <a:spLocks noGrp="1" noRot="1" noChangeAspect="1" noChangeArrowheads="1" noTextEdit="1"/>
          </p:cNvSpPr>
          <p:nvPr>
            <p:ph type="sldImg"/>
          </p:nvPr>
        </p:nvSpPr>
        <p:spPr>
          <a:xfrm>
            <a:off x="958850" y="741363"/>
            <a:ext cx="4892675" cy="3670300"/>
          </a:xfrm>
          <a:ln/>
        </p:spPr>
      </p:sp>
      <p:sp>
        <p:nvSpPr>
          <p:cNvPr id="2737155" name="Rectangle 3"/>
          <p:cNvSpPr>
            <a:spLocks noGrp="1" noChangeArrowheads="1"/>
          </p:cNvSpPr>
          <p:nvPr>
            <p:ph type="body" idx="1"/>
          </p:nvPr>
        </p:nvSpPr>
        <p:spPr>
          <a:xfrm>
            <a:off x="905260" y="4666139"/>
            <a:ext cx="4995174" cy="4422235"/>
          </a:xfrm>
        </p:spPr>
        <p:txBody>
          <a:bodyPr/>
          <a:lstStyle/>
          <a:p>
            <a:r>
              <a:rPr lang="en-US" altLang="zh-CN" dirty="0"/>
              <a:t>uniformity [,</a:t>
            </a:r>
            <a:r>
              <a:rPr lang="en-US" altLang="zh-CN" dirty="0" err="1"/>
              <a:t>ju:ni'fɔ:məti</a:t>
            </a:r>
            <a:r>
              <a:rPr lang="en-US" altLang="zh-CN" dirty="0"/>
              <a:t>]</a:t>
            </a:r>
          </a:p>
          <a:p>
            <a:r>
              <a:rPr lang="zh-CN" altLang="en-US" dirty="0"/>
              <a:t>基本翻译</a:t>
            </a:r>
          </a:p>
          <a:p>
            <a:r>
              <a:rPr lang="en-US" altLang="zh-CN" dirty="0"/>
              <a:t>n. </a:t>
            </a:r>
            <a:r>
              <a:rPr lang="zh-CN" altLang="en-US" dirty="0"/>
              <a:t>均匀性；一致；同样</a:t>
            </a:r>
          </a:p>
          <a:p>
            <a:endParaRPr lang="en-US" altLang="zh-CN" dirty="0"/>
          </a:p>
          <a:p>
            <a:endParaRPr lang="en-US" altLang="zh-CN" dirty="0"/>
          </a:p>
          <a:p>
            <a:r>
              <a:rPr lang="en-US" altLang="zh-CN" dirty="0"/>
              <a:t>Unique opportunity for software technologies to help</a:t>
            </a:r>
          </a:p>
          <a:p>
            <a:r>
              <a:rPr lang="en-US" altLang="zh-CN" dirty="0"/>
              <a:t>frequency scale</a:t>
            </a:r>
          </a:p>
          <a:p>
            <a:r>
              <a:rPr lang="zh-CN" altLang="en-US" dirty="0"/>
              <a:t>基本翻译</a:t>
            </a:r>
          </a:p>
          <a:p>
            <a:r>
              <a:rPr lang="zh-CN" altLang="en-US" dirty="0"/>
              <a:t>频标；频率刻度</a:t>
            </a:r>
          </a:p>
          <a:p>
            <a:r>
              <a:rPr lang="zh-CN" altLang="en-US" dirty="0"/>
              <a:t>网络释义</a:t>
            </a:r>
          </a:p>
          <a:p>
            <a:r>
              <a:rPr lang="en-US" altLang="zh-CN" dirty="0"/>
              <a:t>frequency scale:</a:t>
            </a:r>
            <a:r>
              <a:rPr lang="zh-CN" altLang="en-US" dirty="0"/>
              <a:t>频标 </a:t>
            </a:r>
            <a:r>
              <a:rPr lang="en-US" altLang="zh-CN" dirty="0"/>
              <a:t>| </a:t>
            </a:r>
            <a:r>
              <a:rPr lang="zh-CN" altLang="en-US" dirty="0"/>
              <a:t>频率刻度 </a:t>
            </a:r>
            <a:r>
              <a:rPr lang="en-US" altLang="zh-CN" dirty="0"/>
              <a:t>| </a:t>
            </a:r>
            <a:r>
              <a:rPr lang="zh-CN" altLang="en-US" dirty="0"/>
              <a:t>频率标度</a:t>
            </a:r>
            <a:endParaRPr lang="en-US" altLang="zh-CN" dirty="0"/>
          </a:p>
          <a:p>
            <a:endParaRPr lang="en-US" altLang="zh-CN" dirty="0"/>
          </a:p>
          <a:p>
            <a:r>
              <a:rPr lang="en-US" altLang="zh-CN" dirty="0"/>
              <a:t>heterogeneous [,</a:t>
            </a:r>
            <a:r>
              <a:rPr lang="en-US" altLang="zh-CN" dirty="0" err="1"/>
              <a:t>hetərəu'dʒi:njəs</a:t>
            </a:r>
            <a:r>
              <a:rPr lang="en-US" altLang="zh-CN" dirty="0"/>
              <a:t>]</a:t>
            </a:r>
          </a:p>
          <a:p>
            <a:r>
              <a:rPr lang="zh-CN" altLang="en-US" dirty="0"/>
              <a:t>基本翻译</a:t>
            </a:r>
          </a:p>
          <a:p>
            <a:r>
              <a:rPr lang="en-US" altLang="zh-CN" dirty="0"/>
              <a:t>adj. [</a:t>
            </a:r>
            <a:r>
              <a:rPr lang="zh-CN" altLang="en-US" dirty="0"/>
              <a:t>化学</a:t>
            </a:r>
            <a:r>
              <a:rPr lang="en-US" altLang="zh-CN" dirty="0"/>
              <a:t>] </a:t>
            </a:r>
            <a:r>
              <a:rPr lang="zh-CN" altLang="en-US" dirty="0"/>
              <a:t>多相的；异种的；</a:t>
            </a:r>
            <a:r>
              <a:rPr lang="en-US" altLang="zh-CN" dirty="0"/>
              <a:t>[</a:t>
            </a:r>
            <a:r>
              <a:rPr lang="zh-CN" altLang="en-US" dirty="0"/>
              <a:t>化学</a:t>
            </a:r>
            <a:r>
              <a:rPr lang="en-US" altLang="zh-CN" dirty="0"/>
              <a:t>] </a:t>
            </a:r>
            <a:r>
              <a:rPr lang="zh-CN" altLang="en-US" dirty="0"/>
              <a:t>不均匀的；由不同成分形成的</a:t>
            </a:r>
          </a:p>
          <a:p>
            <a:r>
              <a:rPr lang="zh-CN" altLang="en-US" dirty="0"/>
              <a:t>网络释义</a:t>
            </a:r>
          </a:p>
          <a:p>
            <a:r>
              <a:rPr lang="en-US" altLang="zh-CN" dirty="0"/>
              <a:t>heterogeneous:</a:t>
            </a:r>
            <a:r>
              <a:rPr lang="zh-CN" altLang="en-US" dirty="0"/>
              <a:t>非均匀的 </a:t>
            </a:r>
            <a:r>
              <a:rPr lang="en-US" altLang="zh-CN" dirty="0"/>
              <a:t>| </a:t>
            </a:r>
            <a:r>
              <a:rPr lang="zh-CN" altLang="en-US" dirty="0"/>
              <a:t>不均匀的 </a:t>
            </a:r>
            <a:r>
              <a:rPr lang="en-US" altLang="zh-CN" dirty="0"/>
              <a:t>| </a:t>
            </a:r>
            <a:r>
              <a:rPr lang="zh-CN" altLang="en-US" dirty="0"/>
              <a:t>异质</a:t>
            </a:r>
          </a:p>
          <a:p>
            <a:endParaRPr lang="zh-CN" altLang="en-US" dirty="0"/>
          </a:p>
          <a:p>
            <a:endParaRPr lang="en-US" altLang="zh-CN" dirty="0"/>
          </a:p>
        </p:txBody>
      </p:sp>
    </p:spTree>
    <p:extLst>
      <p:ext uri="{BB962C8B-B14F-4D97-AF65-F5344CB8AC3E}">
        <p14:creationId xmlns:p14="http://schemas.microsoft.com/office/powerpoint/2010/main" val="405131337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628831D-327A-4332-8E20-38830F9A2C9F}" type="slidenum">
              <a:rPr lang="en-US" altLang="zh-CN"/>
              <a:pPr/>
              <a:t>111</a:t>
            </a:fld>
            <a:endParaRPr lang="en-US" altLang="zh-CN"/>
          </a:p>
        </p:txBody>
      </p:sp>
      <p:sp>
        <p:nvSpPr>
          <p:cNvPr id="2739202" name="Rectangle 2"/>
          <p:cNvSpPr>
            <a:spLocks noGrp="1" noRot="1" noChangeAspect="1" noChangeArrowheads="1" noTextEdit="1"/>
          </p:cNvSpPr>
          <p:nvPr>
            <p:ph type="sldImg"/>
          </p:nvPr>
        </p:nvSpPr>
        <p:spPr>
          <a:xfrm>
            <a:off x="958850" y="741363"/>
            <a:ext cx="4892675" cy="3670300"/>
          </a:xfrm>
          <a:ln/>
        </p:spPr>
      </p:sp>
      <p:sp>
        <p:nvSpPr>
          <p:cNvPr id="2739203" name="Rectangle 3"/>
          <p:cNvSpPr>
            <a:spLocks noGrp="1" noChangeArrowheads="1"/>
          </p:cNvSpPr>
          <p:nvPr>
            <p:ph type="body" idx="1"/>
          </p:nvPr>
        </p:nvSpPr>
        <p:spPr>
          <a:xfrm>
            <a:off x="905260" y="4666139"/>
            <a:ext cx="4995174" cy="4422235"/>
          </a:xfrm>
        </p:spPr>
        <p:txBody>
          <a:bodyPr/>
          <a:lstStyle/>
          <a:p>
            <a:endParaRPr lang="zh-CN" altLang="zh-CN"/>
          </a:p>
        </p:txBody>
      </p:sp>
    </p:spTree>
    <p:extLst>
      <p:ext uri="{BB962C8B-B14F-4D97-AF65-F5344CB8AC3E}">
        <p14:creationId xmlns:p14="http://schemas.microsoft.com/office/powerpoint/2010/main" val="123892982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Software Technology Department Overview</a:t>
            </a:r>
          </a:p>
        </p:txBody>
      </p:sp>
      <p:sp>
        <p:nvSpPr>
          <p:cNvPr id="5" name="Rectangle 3"/>
          <p:cNvSpPr>
            <a:spLocks noGrp="1" noChangeArrowheads="1"/>
          </p:cNvSpPr>
          <p:nvPr>
            <p:ph type="dt" idx="1"/>
          </p:nvPr>
        </p:nvSpPr>
        <p:spPr>
          <a:ln/>
        </p:spPr>
        <p:txBody>
          <a:bodyPr/>
          <a:lstStyle/>
          <a:p>
            <a:fld id="{1585FA20-2AB5-455D-801E-6D0372430A9D}" type="datetime1">
              <a:rPr lang="en-US" altLang="zh-CN"/>
              <a:pPr/>
              <a:t>2/28/2022</a:t>
            </a:fld>
            <a:endParaRPr lang="en-US" altLang="zh-CN"/>
          </a:p>
        </p:txBody>
      </p:sp>
      <p:sp>
        <p:nvSpPr>
          <p:cNvPr id="6" name="Rectangle 6"/>
          <p:cNvSpPr>
            <a:spLocks noGrp="1" noChangeArrowheads="1"/>
          </p:cNvSpPr>
          <p:nvPr>
            <p:ph type="ftr" sz="quarter" idx="4"/>
          </p:nvPr>
        </p:nvSpPr>
        <p:spPr>
          <a:ln/>
        </p:spPr>
        <p:txBody>
          <a:bodyPr/>
          <a:lstStyle/>
          <a:p>
            <a:r>
              <a:rPr lang="en-US" altLang="zh-CN"/>
              <a:t>Software Technology Department Overview</a:t>
            </a:r>
          </a:p>
        </p:txBody>
      </p:sp>
      <p:sp>
        <p:nvSpPr>
          <p:cNvPr id="7" name="Rectangle 7"/>
          <p:cNvSpPr>
            <a:spLocks noGrp="1" noChangeArrowheads="1"/>
          </p:cNvSpPr>
          <p:nvPr>
            <p:ph type="sldNum" sz="quarter" idx="5"/>
          </p:nvPr>
        </p:nvSpPr>
        <p:spPr>
          <a:ln/>
        </p:spPr>
        <p:txBody>
          <a:bodyPr/>
          <a:lstStyle/>
          <a:p>
            <a:fld id="{1BE6E42C-3EED-49F2-86B6-95702E2E33D6}" type="slidenum">
              <a:rPr lang="en-US" altLang="zh-CN"/>
              <a:pPr/>
              <a:t>112</a:t>
            </a:fld>
            <a:endParaRPr lang="en-US" altLang="zh-CN"/>
          </a:p>
        </p:txBody>
      </p:sp>
      <p:sp>
        <p:nvSpPr>
          <p:cNvPr id="927746" name="Rectangle 2"/>
          <p:cNvSpPr>
            <a:spLocks noGrp="1" noRot="1" noChangeAspect="1" noChangeArrowheads="1" noTextEdit="1"/>
          </p:cNvSpPr>
          <p:nvPr>
            <p:ph type="sldImg"/>
          </p:nvPr>
        </p:nvSpPr>
        <p:spPr>
          <a:xfrm>
            <a:off x="947738" y="735013"/>
            <a:ext cx="4910137" cy="3684587"/>
          </a:xfrm>
          <a:ln/>
        </p:spPr>
      </p:sp>
      <p:sp>
        <p:nvSpPr>
          <p:cNvPr id="927747" name="Rectangle 3"/>
          <p:cNvSpPr>
            <a:spLocks noGrp="1" noChangeArrowheads="1"/>
          </p:cNvSpPr>
          <p:nvPr>
            <p:ph type="body" idx="1"/>
          </p:nvPr>
        </p:nvSpPr>
        <p:spPr>
          <a:xfrm>
            <a:off x="680879" y="4666139"/>
            <a:ext cx="5447030" cy="4422258"/>
          </a:xfrm>
        </p:spPr>
        <p:txBody>
          <a:bodyPr/>
          <a:lstStyle/>
          <a:p>
            <a:pPr marL="190500" indent="-190500"/>
            <a:r>
              <a:rPr lang="en-US" altLang="zh-CN" dirty="0"/>
              <a:t>Contacts: </a:t>
            </a:r>
            <a:r>
              <a:rPr lang="en-US" altLang="zh-CN" dirty="0" err="1"/>
              <a:t>Vivek</a:t>
            </a:r>
            <a:r>
              <a:rPr lang="en-US" altLang="zh-CN" dirty="0"/>
              <a:t> </a:t>
            </a:r>
            <a:r>
              <a:rPr lang="en-US" altLang="zh-CN" dirty="0" err="1"/>
              <a:t>Sarkar</a:t>
            </a:r>
            <a:r>
              <a:rPr lang="en-US" altLang="zh-CN" dirty="0"/>
              <a:t>/Watson/IBM, Vijay </a:t>
            </a:r>
            <a:r>
              <a:rPr lang="en-US" altLang="zh-CN" dirty="0" err="1"/>
              <a:t>Saraswat</a:t>
            </a:r>
            <a:r>
              <a:rPr lang="en-US" altLang="zh-CN" dirty="0"/>
              <a:t>/Watson/IBM</a:t>
            </a:r>
          </a:p>
          <a:p>
            <a:pPr marL="190500" indent="-190500"/>
            <a:endParaRPr lang="en-US" altLang="zh-CN" dirty="0"/>
          </a:p>
          <a:p>
            <a:pPr marL="190500" indent="-190500"/>
            <a:r>
              <a:rPr lang="en-US" altLang="zh-CN" dirty="0"/>
              <a:t>Parallelism scaling replaces frequency scaling as the foundation for increased performance.  Parallelism scaling can be observed at three important levels of the hardware stack:</a:t>
            </a:r>
          </a:p>
          <a:p>
            <a:pPr marL="190500" indent="-190500">
              <a:buFontTx/>
              <a:buAutoNum type="arabicParenR"/>
            </a:pPr>
            <a:r>
              <a:rPr lang="en-US" altLang="zh-CN" dirty="0"/>
              <a:t>Multi-core parallelism</a:t>
            </a:r>
          </a:p>
          <a:p>
            <a:pPr marL="190500" indent="-190500">
              <a:buFontTx/>
              <a:buAutoNum type="arabicParenR"/>
            </a:pPr>
            <a:r>
              <a:rPr lang="en-US" altLang="zh-CN" dirty="0" err="1"/>
              <a:t>Hetreogeneous</a:t>
            </a:r>
            <a:r>
              <a:rPr lang="en-US" altLang="zh-CN" dirty="0"/>
              <a:t> parallelism (as in the Cell processor)</a:t>
            </a:r>
          </a:p>
          <a:p>
            <a:pPr marL="190500" indent="-190500">
              <a:buFontTx/>
              <a:buAutoNum type="arabicParenR"/>
            </a:pPr>
            <a:r>
              <a:rPr lang="en-US" altLang="zh-CN" dirty="0"/>
              <a:t>Cluster parallelism as in Blue Gene or in commodity scale-out clusters</a:t>
            </a:r>
          </a:p>
          <a:p>
            <a:pPr marL="190500" indent="-190500"/>
            <a:endParaRPr lang="en-US" altLang="zh-CN" dirty="0"/>
          </a:p>
          <a:p>
            <a:pPr marL="190500" indent="-190500"/>
            <a:r>
              <a:rPr lang="en-US" altLang="zh-CN" dirty="0"/>
              <a:t>The move towards parallelism as the primary driver for system performance will have a profound software impact on software, because all software will need to be enabled to exploit parallelism.  Some areas of commercial software (e.g. transaction systems) are already prepared for this trend from past investments in SMP-enablement.  However, a lot of other software is predominantly single-threaded has been riding the frequency scaling curve predicted by Moore’s Law for the last two decades.  The goal of the X10 project in IBM Research is to respond to this future software crisis by establishing new foundations for programming models, languages, tools, compilers, runtimes, virtual machines, and libraries for parallel hardware.</a:t>
            </a:r>
          </a:p>
          <a:p>
            <a:pPr marL="190500" indent="-190500"/>
            <a:endParaRPr lang="en-US" altLang="zh-CN" dirty="0"/>
          </a:p>
          <a:p>
            <a:pPr marL="190500" indent="-190500"/>
            <a:r>
              <a:rPr lang="en-US" altLang="zh-CN" dirty="0"/>
              <a:t>profound [</a:t>
            </a:r>
            <a:r>
              <a:rPr lang="en-US" altLang="zh-CN" dirty="0" err="1"/>
              <a:t>prəu'faund</a:t>
            </a:r>
            <a:r>
              <a:rPr lang="en-US" altLang="zh-CN" dirty="0"/>
              <a:t>]</a:t>
            </a:r>
          </a:p>
          <a:p>
            <a:pPr marL="190500" indent="-190500"/>
            <a:r>
              <a:rPr lang="zh-CN" altLang="en-US" dirty="0"/>
              <a:t>基本翻译</a:t>
            </a:r>
          </a:p>
          <a:p>
            <a:pPr marL="190500" indent="-190500"/>
            <a:r>
              <a:rPr lang="en-US" altLang="zh-CN" dirty="0"/>
              <a:t>adj. </a:t>
            </a:r>
            <a:r>
              <a:rPr lang="zh-CN" altLang="en-US" dirty="0"/>
              <a:t>深厚的；意义深远的；渊博的</a:t>
            </a:r>
          </a:p>
          <a:p>
            <a:pPr marL="190500" indent="-190500"/>
            <a:r>
              <a:rPr lang="zh-CN" altLang="en-US" dirty="0"/>
              <a:t>网络释义</a:t>
            </a:r>
          </a:p>
          <a:p>
            <a:pPr marL="190500" indent="-190500"/>
            <a:r>
              <a:rPr lang="en-US" altLang="zh-CN" dirty="0"/>
              <a:t>profound:</a:t>
            </a:r>
            <a:r>
              <a:rPr lang="zh-CN" altLang="en-US" dirty="0"/>
              <a:t>深深感觉 </a:t>
            </a:r>
            <a:r>
              <a:rPr lang="en-US" altLang="zh-CN" dirty="0"/>
              <a:t>| </a:t>
            </a:r>
            <a:r>
              <a:rPr lang="zh-CN" altLang="en-US" dirty="0"/>
              <a:t>深刻的 </a:t>
            </a:r>
            <a:r>
              <a:rPr lang="en-US" altLang="zh-CN" dirty="0"/>
              <a:t>| </a:t>
            </a:r>
            <a:r>
              <a:rPr lang="zh-CN" altLang="en-US" dirty="0"/>
              <a:t>重大的</a:t>
            </a:r>
          </a:p>
          <a:p>
            <a:pPr marL="190500" indent="-190500"/>
            <a:endParaRPr lang="en-US" altLang="zh-CN" dirty="0"/>
          </a:p>
        </p:txBody>
      </p:sp>
    </p:spTree>
    <p:extLst>
      <p:ext uri="{BB962C8B-B14F-4D97-AF65-F5344CB8AC3E}">
        <p14:creationId xmlns:p14="http://schemas.microsoft.com/office/powerpoint/2010/main" val="46449111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profound [</a:t>
            </a:r>
            <a:r>
              <a:rPr lang="en-US" altLang="zh-CN" dirty="0" err="1"/>
              <a:t>prəu'faund</a:t>
            </a:r>
            <a:r>
              <a:rPr lang="en-US" altLang="zh-CN" dirty="0"/>
              <a:t>]</a:t>
            </a:r>
          </a:p>
          <a:p>
            <a:r>
              <a:rPr lang="zh-CN" altLang="en-US" dirty="0"/>
              <a:t>基本翻译</a:t>
            </a:r>
          </a:p>
          <a:p>
            <a:r>
              <a:rPr lang="en-US" altLang="zh-CN" dirty="0"/>
              <a:t>adj. </a:t>
            </a:r>
            <a:r>
              <a:rPr lang="zh-CN" altLang="en-US" dirty="0"/>
              <a:t>深厚的；意义深远的；渊博的</a:t>
            </a:r>
          </a:p>
          <a:p>
            <a:r>
              <a:rPr lang="zh-CN" altLang="en-US" dirty="0"/>
              <a:t>网络释义</a:t>
            </a:r>
          </a:p>
          <a:p>
            <a:r>
              <a:rPr lang="en-US" altLang="zh-CN" dirty="0"/>
              <a:t>profound:</a:t>
            </a:r>
            <a:r>
              <a:rPr lang="zh-CN" altLang="en-US" dirty="0"/>
              <a:t>深奥的 </a:t>
            </a:r>
            <a:r>
              <a:rPr lang="en-US" altLang="zh-CN" dirty="0"/>
              <a:t>| </a:t>
            </a:r>
            <a:r>
              <a:rPr lang="zh-CN" altLang="en-US" dirty="0"/>
              <a:t>深刻的 </a:t>
            </a:r>
            <a:r>
              <a:rPr lang="en-US" altLang="zh-CN" dirty="0"/>
              <a:t>| </a:t>
            </a:r>
            <a:r>
              <a:rPr lang="zh-CN" altLang="en-US" dirty="0"/>
              <a:t>极深</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113</a:t>
            </a:fld>
            <a:endParaRPr lang="en-US" altLang="zh-CN"/>
          </a:p>
        </p:txBody>
      </p:sp>
    </p:spTree>
    <p:extLst>
      <p:ext uri="{BB962C8B-B14F-4D97-AF65-F5344CB8AC3E}">
        <p14:creationId xmlns:p14="http://schemas.microsoft.com/office/powerpoint/2010/main" val="167663430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F1028F1-90A9-4231-A365-AA72386695D6}" type="slidenum">
              <a:rPr lang="en-US" altLang="zh-CN"/>
              <a:pPr/>
              <a:t>114</a:t>
            </a:fld>
            <a:endParaRPr lang="en-US" altLang="zh-CN"/>
          </a:p>
        </p:txBody>
      </p:sp>
      <p:sp>
        <p:nvSpPr>
          <p:cNvPr id="2721794" name="Rectangle 2"/>
          <p:cNvSpPr>
            <a:spLocks noGrp="1" noRot="1" noChangeAspect="1" noChangeArrowheads="1" noTextEdit="1"/>
          </p:cNvSpPr>
          <p:nvPr>
            <p:ph type="sldImg"/>
          </p:nvPr>
        </p:nvSpPr>
        <p:spPr>
          <a:ln/>
        </p:spPr>
      </p:sp>
      <p:sp>
        <p:nvSpPr>
          <p:cNvPr id="2721795" name="Rectangle 3"/>
          <p:cNvSpPr>
            <a:spLocks noGrp="1" noChangeArrowheads="1"/>
          </p:cNvSpPr>
          <p:nvPr>
            <p:ph type="body" idx="1"/>
          </p:nvPr>
        </p:nvSpPr>
        <p:spPr>
          <a:xfrm>
            <a:off x="906807" y="4669503"/>
            <a:ext cx="4995174" cy="4422235"/>
          </a:xfrm>
        </p:spPr>
        <p:txBody>
          <a:bodyPr/>
          <a:lstStyle/>
          <a:p>
            <a:r>
              <a:rPr lang="en-US" altLang="zh-CN" dirty="0" err="1"/>
              <a:t>morphogenic</a:t>
            </a:r>
            <a:r>
              <a:rPr lang="en-US" altLang="zh-CN" dirty="0"/>
              <a:t> [,</a:t>
            </a:r>
            <a:r>
              <a:rPr lang="en-US" altLang="zh-CN" dirty="0" err="1"/>
              <a:t>mɔ:fəu'dʒenik</a:t>
            </a:r>
            <a:r>
              <a:rPr lang="en-US" altLang="zh-CN" dirty="0"/>
              <a:t>]</a:t>
            </a:r>
          </a:p>
          <a:p>
            <a:r>
              <a:rPr lang="zh-CN" altLang="en-US" dirty="0"/>
              <a:t>基本翻译</a:t>
            </a:r>
          </a:p>
          <a:p>
            <a:r>
              <a:rPr lang="en-US" altLang="zh-CN" dirty="0"/>
              <a:t>adj. </a:t>
            </a:r>
            <a:r>
              <a:rPr lang="zh-CN" altLang="en-US" dirty="0"/>
              <a:t>地貌成因的</a:t>
            </a:r>
          </a:p>
          <a:p>
            <a:r>
              <a:rPr lang="zh-CN" altLang="en-US" dirty="0"/>
              <a:t>网络释义</a:t>
            </a:r>
          </a:p>
          <a:p>
            <a:r>
              <a:rPr lang="en-US" altLang="zh-CN" dirty="0" err="1"/>
              <a:t>morphogenic</a:t>
            </a:r>
            <a:r>
              <a:rPr lang="en-US" altLang="zh-CN" dirty="0"/>
              <a:t>:</a:t>
            </a:r>
            <a:r>
              <a:rPr lang="zh-CN" altLang="en-US" dirty="0"/>
              <a:t>地貌成因的</a:t>
            </a:r>
          </a:p>
          <a:p>
            <a:endParaRPr lang="zh-CN" altLang="zh-CN" dirty="0"/>
          </a:p>
        </p:txBody>
      </p:sp>
    </p:spTree>
    <p:extLst>
      <p:ext uri="{BB962C8B-B14F-4D97-AF65-F5344CB8AC3E}">
        <p14:creationId xmlns:p14="http://schemas.microsoft.com/office/powerpoint/2010/main" val="9254229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primitive ['</a:t>
            </a:r>
            <a:r>
              <a:rPr lang="en-US" altLang="zh-CN" dirty="0" err="1"/>
              <a:t>primitiv</a:t>
            </a:r>
            <a:r>
              <a:rPr lang="en-US" altLang="zh-CN" dirty="0"/>
              <a:t>]</a:t>
            </a:r>
          </a:p>
          <a:p>
            <a:r>
              <a:rPr lang="zh-CN" altLang="en-US" dirty="0"/>
              <a:t>基本翻译</a:t>
            </a:r>
          </a:p>
          <a:p>
            <a:r>
              <a:rPr lang="en-US" altLang="zh-CN" dirty="0"/>
              <a:t>adj. </a:t>
            </a:r>
            <a:r>
              <a:rPr lang="zh-CN" altLang="en-US" dirty="0"/>
              <a:t>原始的，远古的；简单的，粗糙的</a:t>
            </a:r>
          </a:p>
          <a:p>
            <a:r>
              <a:rPr lang="en-US" altLang="zh-CN" dirty="0"/>
              <a:t>n. </a:t>
            </a:r>
            <a:r>
              <a:rPr lang="zh-CN" altLang="en-US" dirty="0"/>
              <a:t>原始人</a:t>
            </a:r>
          </a:p>
          <a:p>
            <a:r>
              <a:rPr lang="zh-CN" altLang="en-US" dirty="0"/>
              <a:t>网络释义</a:t>
            </a:r>
          </a:p>
          <a:p>
            <a:r>
              <a:rPr lang="en-US" altLang="zh-CN" dirty="0"/>
              <a:t>primitive:</a:t>
            </a:r>
            <a:r>
              <a:rPr lang="zh-CN" altLang="en-US" dirty="0"/>
              <a:t>基元 </a:t>
            </a:r>
            <a:r>
              <a:rPr lang="en-US" altLang="zh-CN" dirty="0"/>
              <a:t>| </a:t>
            </a:r>
            <a:r>
              <a:rPr lang="zh-CN" altLang="en-US" dirty="0"/>
              <a:t>原始的 </a:t>
            </a:r>
            <a:r>
              <a:rPr lang="en-US" altLang="zh-CN" dirty="0"/>
              <a:t>| </a:t>
            </a:r>
            <a:r>
              <a:rPr lang="zh-CN" altLang="en-US" dirty="0"/>
              <a:t>原语</a:t>
            </a:r>
          </a:p>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115</a:t>
            </a:fld>
            <a:endParaRPr lang="en-US" altLang="zh-CN"/>
          </a:p>
        </p:txBody>
      </p:sp>
    </p:spTree>
    <p:extLst>
      <p:ext uri="{BB962C8B-B14F-4D97-AF65-F5344CB8AC3E}">
        <p14:creationId xmlns:p14="http://schemas.microsoft.com/office/powerpoint/2010/main" val="357841019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CAF9711-236C-4F14-8EAB-621AA27B54D4}" type="slidenum">
              <a:rPr lang="en-US" altLang="zh-CN"/>
              <a:pPr/>
              <a:t>116</a:t>
            </a:fld>
            <a:endParaRPr lang="en-US" altLang="zh-CN"/>
          </a:p>
        </p:txBody>
      </p:sp>
      <p:sp>
        <p:nvSpPr>
          <p:cNvPr id="1959938" name="Rectangle 2"/>
          <p:cNvSpPr>
            <a:spLocks noGrp="1" noRot="1" noChangeAspect="1" noChangeArrowheads="1" noTextEdit="1"/>
          </p:cNvSpPr>
          <p:nvPr>
            <p:ph type="sldImg"/>
          </p:nvPr>
        </p:nvSpPr>
        <p:spPr>
          <a:xfrm>
            <a:off x="949325" y="738188"/>
            <a:ext cx="4910138" cy="3683000"/>
          </a:xfrm>
          <a:ln/>
        </p:spPr>
      </p:sp>
      <p:sp>
        <p:nvSpPr>
          <p:cNvPr id="1959939" name="Rectangle 3"/>
          <p:cNvSpPr>
            <a:spLocks noGrp="1" noChangeArrowheads="1"/>
          </p:cNvSpPr>
          <p:nvPr>
            <p:ph type="body" idx="1"/>
          </p:nvPr>
        </p:nvSpPr>
        <p:spPr>
          <a:xfrm>
            <a:off x="681175" y="4666465"/>
            <a:ext cx="5446439" cy="4419577"/>
          </a:xfrm>
        </p:spPr>
        <p:txBody>
          <a:bodyPr/>
          <a:lstStyle/>
          <a:p>
            <a:endParaRPr lang="zh-CN" altLang="zh-CN"/>
          </a:p>
        </p:txBody>
      </p:sp>
    </p:spTree>
    <p:extLst>
      <p:ext uri="{BB962C8B-B14F-4D97-AF65-F5344CB8AC3E}">
        <p14:creationId xmlns:p14="http://schemas.microsoft.com/office/powerpoint/2010/main" val="38770098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era of the mighty single-processor computer is over. Now, when more computing power is needed, one does not buy a faster uniprocessor—one buys another processor just like those one already has, or another hundred, or another million, and connects them with a high-speed communication network. Or, perhaps, one rents them instead, with a cloud computer. This gives one whatever number of computer cycles that one can desire and afford.</a:t>
            </a:r>
          </a:p>
          <a:p>
            <a:r>
              <a:rPr lang="zh-CN" altLang="en-US" dirty="0"/>
              <a:t>强大的单处理器计算机时代已经结束。现在，当需要更多的计算能力时，人们不必购买速度更快的单处理器，而是购买另一处理器，就像已经拥有的处理器，另一百或另一百万的处理器一样，然后将它们与高速通信网络连接。或者，也许有人改为用云计算机租用它们。这给出了一个人们可以期望和负担的任意数量的计算机周期。</a:t>
            </a:r>
            <a:endParaRPr lang="en-US" altLang="zh-CN" dirty="0"/>
          </a:p>
          <a:p>
            <a:r>
              <a:rPr lang="en-US" altLang="zh-CN" dirty="0"/>
              <a:t>The problem, then, is how to use those computer cycles effectively. One must understand how to divide up the available work into chunks that can be executed simultaneously without introducing undesirable indeterminacy, cycles of “deadly embrace” which jam up processors or causing processors to spin uselessly waiting for conditions that may never materialize.</a:t>
            </a:r>
          </a:p>
          <a:p>
            <a:r>
              <a:rPr lang="en-US" altLang="zh-CN" dirty="0"/>
              <a:t>One response to this problem has been to move to a fragmented memory model. Multiple processors are programmed largely as if they were uniprocessors, but are made to interact via a relatively language-neutral message-passing format such as MPI .</a:t>
            </a:r>
          </a:p>
          <a:p>
            <a:r>
              <a:rPr lang="en-US" altLang="zh-CN" dirty="0"/>
              <a:t> </a:t>
            </a:r>
            <a:r>
              <a:rPr lang="zh-CN" altLang="en-US" dirty="0"/>
              <a:t>那么，问题是如何有效地利用那些计算机周期。必须了解如何将可用工作划分为多个块，这些块可以同时执行而不会引起不希望的不确定性，“致命拥抱”周期会阻塞处理器或导致处理器无用地等待可能永远不会实现的条件。解决此问题的一种方法是迁移到碎片化的内存模型。多个处理器的编程就好像它们是单处理器一样，但是通过相对语言中立的消息传递格式（例如</a:t>
            </a:r>
            <a:r>
              <a:rPr lang="en-US" altLang="zh-CN" dirty="0"/>
              <a:t>MPI</a:t>
            </a:r>
            <a:r>
              <a:rPr lang="zh-CN" altLang="en-US" dirty="0"/>
              <a:t>）进行交互。</a:t>
            </a:r>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20</a:t>
            </a:fld>
            <a:endParaRPr lang="en-US" altLang="zh-CN"/>
          </a:p>
        </p:txBody>
      </p:sp>
    </p:spTree>
    <p:extLst>
      <p:ext uri="{BB962C8B-B14F-4D97-AF65-F5344CB8AC3E}">
        <p14:creationId xmlns:p14="http://schemas.microsoft.com/office/powerpoint/2010/main" val="396601373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7AF67D-99E7-4E6E-8010-84A2923260A0}" type="slidenum">
              <a:rPr lang="en-US" altLang="zh-CN"/>
              <a:pPr/>
              <a:t>117</a:t>
            </a:fld>
            <a:endParaRPr lang="en-US" altLang="zh-CN"/>
          </a:p>
        </p:txBody>
      </p:sp>
      <p:sp>
        <p:nvSpPr>
          <p:cNvPr id="1976322" name="Rectangle 2"/>
          <p:cNvSpPr>
            <a:spLocks noGrp="1" noRot="1" noChangeAspect="1" noChangeArrowheads="1" noTextEdit="1"/>
          </p:cNvSpPr>
          <p:nvPr>
            <p:ph type="sldImg"/>
          </p:nvPr>
        </p:nvSpPr>
        <p:spPr>
          <a:xfrm>
            <a:off x="949325" y="738188"/>
            <a:ext cx="4910138" cy="3683000"/>
          </a:xfrm>
          <a:ln/>
        </p:spPr>
      </p:sp>
      <p:sp>
        <p:nvSpPr>
          <p:cNvPr id="1976323" name="Rectangle 3"/>
          <p:cNvSpPr>
            <a:spLocks noGrp="1" noChangeArrowheads="1"/>
          </p:cNvSpPr>
          <p:nvPr>
            <p:ph type="body" idx="1"/>
          </p:nvPr>
        </p:nvSpPr>
        <p:spPr>
          <a:xfrm>
            <a:off x="681175" y="4666465"/>
            <a:ext cx="5446439" cy="4419577"/>
          </a:xfrm>
        </p:spPr>
        <p:txBody>
          <a:bodyPr/>
          <a:lstStyle/>
          <a:p>
            <a:endParaRPr lang="zh-CN" altLang="zh-CN"/>
          </a:p>
        </p:txBody>
      </p:sp>
    </p:spTree>
    <p:extLst>
      <p:ext uri="{BB962C8B-B14F-4D97-AF65-F5344CB8AC3E}">
        <p14:creationId xmlns:p14="http://schemas.microsoft.com/office/powerpoint/2010/main" val="9205009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8E701BC-BE55-42CC-8C36-56123A4DD0FD}" type="slidenum">
              <a:rPr lang="en-US" altLang="zh-CN"/>
              <a:pPr/>
              <a:t>118</a:t>
            </a:fld>
            <a:endParaRPr lang="en-US" altLang="zh-CN"/>
          </a:p>
        </p:txBody>
      </p:sp>
      <p:sp>
        <p:nvSpPr>
          <p:cNvPr id="1978370" name="Rectangle 2"/>
          <p:cNvSpPr>
            <a:spLocks noGrp="1" noRot="1" noChangeAspect="1" noChangeArrowheads="1" noTextEdit="1"/>
          </p:cNvSpPr>
          <p:nvPr>
            <p:ph type="sldImg"/>
          </p:nvPr>
        </p:nvSpPr>
        <p:spPr>
          <a:xfrm>
            <a:off x="949325" y="738188"/>
            <a:ext cx="4910138" cy="3683000"/>
          </a:xfrm>
          <a:ln/>
        </p:spPr>
      </p:sp>
      <p:sp>
        <p:nvSpPr>
          <p:cNvPr id="1978371" name="Rectangle 3"/>
          <p:cNvSpPr>
            <a:spLocks noGrp="1" noChangeArrowheads="1"/>
          </p:cNvSpPr>
          <p:nvPr>
            <p:ph type="body" idx="1"/>
          </p:nvPr>
        </p:nvSpPr>
        <p:spPr>
          <a:xfrm>
            <a:off x="681175" y="4666465"/>
            <a:ext cx="5446439" cy="4419577"/>
          </a:xfrm>
        </p:spPr>
        <p:txBody>
          <a:bodyPr/>
          <a:lstStyle/>
          <a:p>
            <a:endParaRPr lang="zh-CN" altLang="zh-CN"/>
          </a:p>
        </p:txBody>
      </p:sp>
    </p:spTree>
    <p:extLst>
      <p:ext uri="{BB962C8B-B14F-4D97-AF65-F5344CB8AC3E}">
        <p14:creationId xmlns:p14="http://schemas.microsoft.com/office/powerpoint/2010/main" val="80574364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25D737E-E4A0-442A-AF47-003A1544F0FD}" type="slidenum">
              <a:rPr lang="en-US" altLang="zh-CN"/>
              <a:pPr/>
              <a:t>119</a:t>
            </a:fld>
            <a:endParaRPr lang="en-US" altLang="zh-CN"/>
          </a:p>
        </p:txBody>
      </p:sp>
      <p:sp>
        <p:nvSpPr>
          <p:cNvPr id="1980418" name="Rectangle 2"/>
          <p:cNvSpPr>
            <a:spLocks noGrp="1" noRot="1" noChangeAspect="1" noChangeArrowheads="1" noTextEdit="1"/>
          </p:cNvSpPr>
          <p:nvPr>
            <p:ph type="sldImg"/>
          </p:nvPr>
        </p:nvSpPr>
        <p:spPr>
          <a:xfrm>
            <a:off x="949325" y="738188"/>
            <a:ext cx="4910138" cy="3683000"/>
          </a:xfrm>
          <a:ln/>
        </p:spPr>
      </p:sp>
      <p:sp>
        <p:nvSpPr>
          <p:cNvPr id="1980419" name="Rectangle 3"/>
          <p:cNvSpPr>
            <a:spLocks noGrp="1" noChangeArrowheads="1"/>
          </p:cNvSpPr>
          <p:nvPr>
            <p:ph type="body" idx="1"/>
          </p:nvPr>
        </p:nvSpPr>
        <p:spPr>
          <a:xfrm>
            <a:off x="681175" y="4666465"/>
            <a:ext cx="5446439" cy="4419577"/>
          </a:xfrm>
        </p:spPr>
        <p:txBody>
          <a:bodyPr/>
          <a:lstStyle/>
          <a:p>
            <a:r>
              <a:rPr lang="en-US" altLang="zh-CN" dirty="0"/>
              <a:t>substantial [</a:t>
            </a:r>
            <a:r>
              <a:rPr lang="en-US" altLang="zh-CN" dirty="0" err="1"/>
              <a:t>səb'stænʃəl</a:t>
            </a:r>
            <a:r>
              <a:rPr lang="en-US" altLang="zh-CN" dirty="0"/>
              <a:t>]</a:t>
            </a:r>
          </a:p>
          <a:p>
            <a:r>
              <a:rPr lang="zh-CN" altLang="en-US" dirty="0"/>
              <a:t>基本翻译</a:t>
            </a:r>
          </a:p>
          <a:p>
            <a:r>
              <a:rPr lang="en-US" altLang="zh-CN" dirty="0"/>
              <a:t>adj. </a:t>
            </a:r>
            <a:r>
              <a:rPr lang="zh-CN" altLang="en-US" dirty="0"/>
              <a:t>大量的；实质的；内容充实的</a:t>
            </a:r>
          </a:p>
          <a:p>
            <a:r>
              <a:rPr lang="en-US" altLang="zh-CN" dirty="0"/>
              <a:t>n. </a:t>
            </a:r>
            <a:r>
              <a:rPr lang="zh-CN" altLang="en-US" dirty="0"/>
              <a:t>本质；重要材料</a:t>
            </a:r>
          </a:p>
          <a:p>
            <a:r>
              <a:rPr lang="zh-CN" altLang="en-US" dirty="0"/>
              <a:t>网络释义</a:t>
            </a:r>
          </a:p>
          <a:p>
            <a:r>
              <a:rPr lang="en-US" altLang="zh-CN" dirty="0"/>
              <a:t>substantial:</a:t>
            </a:r>
            <a:r>
              <a:rPr lang="zh-CN" altLang="en-US" dirty="0"/>
              <a:t>实质的 </a:t>
            </a:r>
            <a:r>
              <a:rPr lang="en-US" altLang="zh-CN" dirty="0"/>
              <a:t>| </a:t>
            </a:r>
            <a:r>
              <a:rPr lang="zh-CN" altLang="en-US" dirty="0"/>
              <a:t>坚固的 </a:t>
            </a:r>
            <a:r>
              <a:rPr lang="en-US" altLang="zh-CN" dirty="0"/>
              <a:t>| </a:t>
            </a:r>
            <a:r>
              <a:rPr lang="zh-CN" altLang="en-US" dirty="0"/>
              <a:t>实质性的</a:t>
            </a:r>
          </a:p>
          <a:p>
            <a:r>
              <a:rPr lang="en-US" altLang="zh-CN" dirty="0"/>
              <a:t>anticipated [</a:t>
            </a:r>
            <a:r>
              <a:rPr lang="en-US" altLang="zh-CN" dirty="0" err="1"/>
              <a:t>æn'tisipeit</a:t>
            </a:r>
            <a:r>
              <a:rPr lang="en-US" altLang="zh-CN" dirty="0"/>
              <a:t>]</a:t>
            </a:r>
          </a:p>
          <a:p>
            <a:r>
              <a:rPr lang="zh-CN" altLang="en-US" dirty="0"/>
              <a:t>基本翻译</a:t>
            </a:r>
          </a:p>
          <a:p>
            <a:r>
              <a:rPr lang="en-US" altLang="zh-CN" dirty="0"/>
              <a:t>v. </a:t>
            </a:r>
            <a:r>
              <a:rPr lang="zh-CN" altLang="en-US" dirty="0"/>
              <a:t>预料（</a:t>
            </a:r>
            <a:r>
              <a:rPr lang="en-US" altLang="zh-CN" dirty="0"/>
              <a:t>anticipate</a:t>
            </a:r>
            <a:r>
              <a:rPr lang="zh-CN" altLang="en-US" dirty="0"/>
              <a:t>的过去分词）；盼望</a:t>
            </a:r>
          </a:p>
          <a:p>
            <a:r>
              <a:rPr lang="en-US" altLang="zh-CN" dirty="0"/>
              <a:t>adj. </a:t>
            </a:r>
            <a:r>
              <a:rPr lang="zh-CN" altLang="en-US" dirty="0"/>
              <a:t>预期的；期望的</a:t>
            </a:r>
          </a:p>
          <a:p>
            <a:r>
              <a:rPr lang="zh-CN" altLang="en-US" dirty="0"/>
              <a:t>网络释义</a:t>
            </a:r>
          </a:p>
          <a:p>
            <a:r>
              <a:rPr lang="en-US" altLang="zh-CN" dirty="0"/>
              <a:t>anticipated:</a:t>
            </a:r>
            <a:r>
              <a:rPr lang="zh-CN" altLang="en-US" dirty="0"/>
              <a:t>预期的 </a:t>
            </a:r>
            <a:r>
              <a:rPr lang="en-US" altLang="zh-CN" dirty="0"/>
              <a:t>| </a:t>
            </a:r>
            <a:r>
              <a:rPr lang="zh-CN" altLang="en-US" dirty="0"/>
              <a:t>预先的 </a:t>
            </a:r>
            <a:r>
              <a:rPr lang="en-US" altLang="zh-CN" dirty="0"/>
              <a:t>| </a:t>
            </a:r>
            <a:r>
              <a:rPr lang="zh-CN" altLang="en-US" dirty="0"/>
              <a:t>参加</a:t>
            </a:r>
          </a:p>
          <a:p>
            <a:endParaRPr lang="en-US" altLang="zh-CN" dirty="0"/>
          </a:p>
          <a:p>
            <a:r>
              <a:rPr lang="en-US" altLang="zh-CN" dirty="0"/>
              <a:t>Murky</a:t>
            </a:r>
            <a:r>
              <a:rPr lang="zh-CN" altLang="en-US" dirty="0"/>
              <a:t>黑暗</a:t>
            </a:r>
            <a:endParaRPr lang="en-US" altLang="zh-CN" dirty="0"/>
          </a:p>
          <a:p>
            <a:endParaRPr lang="en-US" altLang="zh-CN" dirty="0"/>
          </a:p>
          <a:p>
            <a:r>
              <a:rPr lang="en-US" altLang="zh-CN" dirty="0"/>
              <a:t>choreograph ['</a:t>
            </a:r>
            <a:r>
              <a:rPr lang="en-US" altLang="zh-CN" dirty="0" err="1"/>
              <a:t>kɔriəɡrɑ:f</a:t>
            </a:r>
            <a:r>
              <a:rPr lang="en-US" altLang="zh-CN" dirty="0"/>
              <a:t>]</a:t>
            </a:r>
          </a:p>
          <a:p>
            <a:r>
              <a:rPr lang="zh-CN" altLang="en-US" dirty="0"/>
              <a:t>基本翻译</a:t>
            </a:r>
          </a:p>
          <a:p>
            <a:r>
              <a:rPr lang="en-US" altLang="zh-CN" dirty="0" err="1"/>
              <a:t>vt</a:t>
            </a:r>
            <a:r>
              <a:rPr lang="en-US" altLang="zh-CN" dirty="0"/>
              <a:t>. </a:t>
            </a:r>
            <a:r>
              <a:rPr lang="zh-CN" altLang="en-US" dirty="0"/>
              <a:t>设计舞蹈动作；为编舞</a:t>
            </a:r>
          </a:p>
          <a:p>
            <a:r>
              <a:rPr lang="en-US" altLang="zh-CN" dirty="0"/>
              <a:t>vi. </a:t>
            </a:r>
            <a:r>
              <a:rPr lang="zh-CN" altLang="en-US" dirty="0"/>
              <a:t>设计舞蹈动作</a:t>
            </a:r>
          </a:p>
          <a:p>
            <a:r>
              <a:rPr lang="zh-CN" altLang="en-US" dirty="0"/>
              <a:t>网络释义</a:t>
            </a:r>
          </a:p>
          <a:p>
            <a:r>
              <a:rPr lang="en-US" altLang="zh-CN" dirty="0"/>
              <a:t>choreograph:</a:t>
            </a:r>
            <a:r>
              <a:rPr lang="zh-CN" altLang="en-US" dirty="0"/>
              <a:t>设计舞蹈动作</a:t>
            </a:r>
          </a:p>
          <a:p>
            <a:endParaRPr lang="zh-CN" altLang="zh-CN" dirty="0"/>
          </a:p>
        </p:txBody>
      </p:sp>
    </p:spTree>
    <p:extLst>
      <p:ext uri="{BB962C8B-B14F-4D97-AF65-F5344CB8AC3E}">
        <p14:creationId xmlns:p14="http://schemas.microsoft.com/office/powerpoint/2010/main" val="342222823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9FF5704-6562-478C-9D1D-AE792C275C30}" type="slidenum">
              <a:rPr lang="en-US" altLang="zh-CN"/>
              <a:pPr/>
              <a:t>120</a:t>
            </a:fld>
            <a:endParaRPr lang="en-US" altLang="zh-CN"/>
          </a:p>
        </p:txBody>
      </p:sp>
      <p:sp>
        <p:nvSpPr>
          <p:cNvPr id="1961986" name="Rectangle 2"/>
          <p:cNvSpPr>
            <a:spLocks noGrp="1" noRot="1" noChangeAspect="1" noChangeArrowheads="1" noTextEdit="1"/>
          </p:cNvSpPr>
          <p:nvPr>
            <p:ph type="sldImg"/>
          </p:nvPr>
        </p:nvSpPr>
        <p:spPr>
          <a:xfrm>
            <a:off x="949325" y="730250"/>
            <a:ext cx="4919663" cy="3690938"/>
          </a:xfrm>
          <a:ln/>
        </p:spPr>
      </p:sp>
      <p:sp>
        <p:nvSpPr>
          <p:cNvPr id="1961987" name="Rectangle 3"/>
          <p:cNvSpPr>
            <a:spLocks noGrp="1" noChangeArrowheads="1"/>
          </p:cNvSpPr>
          <p:nvPr>
            <p:ph type="body" idx="1"/>
          </p:nvPr>
        </p:nvSpPr>
        <p:spPr>
          <a:xfrm>
            <a:off x="905771" y="4668088"/>
            <a:ext cx="4997248" cy="4424451"/>
          </a:xfrm>
        </p:spPr>
        <p:txBody>
          <a:bodyPr/>
          <a:lstStyle/>
          <a:p>
            <a:endParaRPr lang="zh-CN" altLang="zh-CN"/>
          </a:p>
        </p:txBody>
      </p:sp>
    </p:spTree>
    <p:extLst>
      <p:ext uri="{BB962C8B-B14F-4D97-AF65-F5344CB8AC3E}">
        <p14:creationId xmlns:p14="http://schemas.microsoft.com/office/powerpoint/2010/main" val="26660588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55E6183-3970-47A5-8DCE-2D351DF40141}" type="slidenum">
              <a:rPr lang="en-US" altLang="zh-CN"/>
              <a:pPr/>
              <a:t>121</a:t>
            </a:fld>
            <a:endParaRPr lang="en-US" altLang="zh-CN"/>
          </a:p>
        </p:txBody>
      </p:sp>
      <p:sp>
        <p:nvSpPr>
          <p:cNvPr id="1964034" name="Rectangle 2"/>
          <p:cNvSpPr>
            <a:spLocks noGrp="1" noRot="1" noChangeAspect="1" noChangeArrowheads="1" noTextEdit="1"/>
          </p:cNvSpPr>
          <p:nvPr>
            <p:ph type="sldImg"/>
          </p:nvPr>
        </p:nvSpPr>
        <p:spPr>
          <a:xfrm>
            <a:off x="952500" y="733425"/>
            <a:ext cx="4914900" cy="3687763"/>
          </a:xfrm>
          <a:ln/>
        </p:spPr>
      </p:sp>
      <p:sp>
        <p:nvSpPr>
          <p:cNvPr id="1964035"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177620915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E5242E6-7A3B-415B-BD9D-59CCFB55C01E}" type="slidenum">
              <a:rPr lang="en-US" altLang="zh-CN"/>
              <a:pPr/>
              <a:t>122</a:t>
            </a:fld>
            <a:endParaRPr lang="en-US" altLang="zh-CN"/>
          </a:p>
        </p:txBody>
      </p:sp>
      <p:sp>
        <p:nvSpPr>
          <p:cNvPr id="1966082" name="Rectangle 2"/>
          <p:cNvSpPr>
            <a:spLocks noGrp="1" noRot="1" noChangeAspect="1" noChangeArrowheads="1" noTextEdit="1"/>
          </p:cNvSpPr>
          <p:nvPr>
            <p:ph type="sldImg"/>
          </p:nvPr>
        </p:nvSpPr>
        <p:spPr>
          <a:xfrm>
            <a:off x="949325" y="730250"/>
            <a:ext cx="4919663" cy="3690938"/>
          </a:xfrm>
          <a:ln/>
        </p:spPr>
      </p:sp>
      <p:sp>
        <p:nvSpPr>
          <p:cNvPr id="1966083" name="Rectangle 3"/>
          <p:cNvSpPr>
            <a:spLocks noGrp="1" noChangeArrowheads="1"/>
          </p:cNvSpPr>
          <p:nvPr>
            <p:ph type="body" idx="1"/>
          </p:nvPr>
        </p:nvSpPr>
        <p:spPr>
          <a:xfrm>
            <a:off x="905771" y="4668088"/>
            <a:ext cx="4997248" cy="4424451"/>
          </a:xfrm>
        </p:spPr>
        <p:txBody>
          <a:bodyPr/>
          <a:lstStyle/>
          <a:p>
            <a:r>
              <a:rPr lang="en-US" altLang="zh-CN" dirty="0"/>
              <a:t>excessive [</a:t>
            </a:r>
            <a:r>
              <a:rPr lang="en-US" altLang="zh-CN" dirty="0" err="1"/>
              <a:t>ik'sesiv</a:t>
            </a:r>
            <a:r>
              <a:rPr lang="en-US" altLang="zh-CN" dirty="0"/>
              <a:t>]</a:t>
            </a:r>
          </a:p>
          <a:p>
            <a:r>
              <a:rPr lang="zh-CN" altLang="en-US" dirty="0"/>
              <a:t>基本翻译</a:t>
            </a:r>
          </a:p>
          <a:p>
            <a:r>
              <a:rPr lang="en-US" altLang="zh-CN" dirty="0"/>
              <a:t>adj. </a:t>
            </a:r>
            <a:r>
              <a:rPr lang="zh-CN" altLang="en-US" dirty="0"/>
              <a:t>过多的，极度的；过分的</a:t>
            </a:r>
          </a:p>
          <a:p>
            <a:r>
              <a:rPr lang="zh-CN" altLang="en-US" dirty="0"/>
              <a:t>网络释义</a:t>
            </a:r>
          </a:p>
          <a:p>
            <a:r>
              <a:rPr lang="en-US" altLang="zh-CN" dirty="0"/>
              <a:t>excessive:</a:t>
            </a:r>
            <a:r>
              <a:rPr lang="zh-CN" altLang="en-US" dirty="0"/>
              <a:t>过度的 </a:t>
            </a:r>
            <a:r>
              <a:rPr lang="en-US" altLang="zh-CN" dirty="0"/>
              <a:t>| </a:t>
            </a:r>
            <a:r>
              <a:rPr lang="zh-CN" altLang="en-US" dirty="0"/>
              <a:t>过分的 </a:t>
            </a:r>
            <a:r>
              <a:rPr lang="en-US" altLang="zh-CN" dirty="0"/>
              <a:t>| </a:t>
            </a:r>
            <a:r>
              <a:rPr lang="zh-CN" altLang="en-US" dirty="0"/>
              <a:t>过多的</a:t>
            </a:r>
          </a:p>
          <a:p>
            <a:endParaRPr lang="zh-CN" altLang="zh-CN" dirty="0"/>
          </a:p>
        </p:txBody>
      </p:sp>
    </p:spTree>
    <p:extLst>
      <p:ext uri="{BB962C8B-B14F-4D97-AF65-F5344CB8AC3E}">
        <p14:creationId xmlns:p14="http://schemas.microsoft.com/office/powerpoint/2010/main" val="82403328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Software Technology Department Overview</a:t>
            </a:r>
          </a:p>
        </p:txBody>
      </p:sp>
      <p:sp>
        <p:nvSpPr>
          <p:cNvPr id="5" name="Rectangle 3"/>
          <p:cNvSpPr>
            <a:spLocks noGrp="1" noChangeArrowheads="1"/>
          </p:cNvSpPr>
          <p:nvPr>
            <p:ph type="dt" idx="1"/>
          </p:nvPr>
        </p:nvSpPr>
        <p:spPr>
          <a:ln/>
        </p:spPr>
        <p:txBody>
          <a:bodyPr/>
          <a:lstStyle/>
          <a:p>
            <a:fld id="{C954DD79-750B-4103-BB60-CAA038E726DA}" type="datetime1">
              <a:rPr lang="en-US" altLang="zh-CN"/>
              <a:pPr/>
              <a:t>2/28/2022</a:t>
            </a:fld>
            <a:endParaRPr lang="en-US" altLang="zh-CN"/>
          </a:p>
        </p:txBody>
      </p:sp>
      <p:sp>
        <p:nvSpPr>
          <p:cNvPr id="6" name="Rectangle 6"/>
          <p:cNvSpPr>
            <a:spLocks noGrp="1" noChangeArrowheads="1"/>
          </p:cNvSpPr>
          <p:nvPr>
            <p:ph type="ftr" sz="quarter" idx="4"/>
          </p:nvPr>
        </p:nvSpPr>
        <p:spPr>
          <a:ln/>
        </p:spPr>
        <p:txBody>
          <a:bodyPr/>
          <a:lstStyle/>
          <a:p>
            <a:r>
              <a:rPr lang="en-US" altLang="zh-CN"/>
              <a:t>Software Technology Department Overview</a:t>
            </a:r>
          </a:p>
        </p:txBody>
      </p:sp>
      <p:sp>
        <p:nvSpPr>
          <p:cNvPr id="7" name="Rectangle 7"/>
          <p:cNvSpPr>
            <a:spLocks noGrp="1" noChangeArrowheads="1"/>
          </p:cNvSpPr>
          <p:nvPr>
            <p:ph type="sldNum" sz="quarter" idx="5"/>
          </p:nvPr>
        </p:nvSpPr>
        <p:spPr>
          <a:ln/>
        </p:spPr>
        <p:txBody>
          <a:bodyPr/>
          <a:lstStyle/>
          <a:p>
            <a:fld id="{8A6BEADC-2BCA-46AA-BA1D-2136EC1EEAEF}" type="slidenum">
              <a:rPr lang="en-US" altLang="zh-CN"/>
              <a:pPr/>
              <a:t>123</a:t>
            </a:fld>
            <a:endParaRPr lang="en-US" altLang="zh-CN"/>
          </a:p>
        </p:txBody>
      </p:sp>
      <p:sp>
        <p:nvSpPr>
          <p:cNvPr id="1028098" name="Rectangle 2"/>
          <p:cNvSpPr>
            <a:spLocks noGrp="1" noRot="1" noChangeAspect="1" noChangeArrowheads="1" noTextEdit="1"/>
          </p:cNvSpPr>
          <p:nvPr>
            <p:ph type="sldImg"/>
          </p:nvPr>
        </p:nvSpPr>
        <p:spPr>
          <a:ln/>
        </p:spPr>
      </p:sp>
      <p:sp>
        <p:nvSpPr>
          <p:cNvPr id="1028099" name="Rectangle 3"/>
          <p:cNvSpPr>
            <a:spLocks noGrp="1" noChangeArrowheads="1"/>
          </p:cNvSpPr>
          <p:nvPr>
            <p:ph type="body" idx="1"/>
          </p:nvPr>
        </p:nvSpPr>
        <p:spPr/>
        <p:txBody>
          <a:bodyPr/>
          <a:lstStyle/>
          <a:p>
            <a:r>
              <a:rPr lang="en-US" altLang="zh-CN" dirty="0"/>
              <a:t>cumbersome ['</a:t>
            </a:r>
            <a:r>
              <a:rPr lang="en-US" altLang="zh-CN" dirty="0" err="1"/>
              <a:t>kʌmbəsəm</a:t>
            </a:r>
            <a:r>
              <a:rPr lang="en-US" altLang="zh-CN" dirty="0"/>
              <a:t>]</a:t>
            </a:r>
            <a:endParaRPr lang="zh-CN" altLang="en-US" dirty="0"/>
          </a:p>
          <a:p>
            <a:r>
              <a:rPr lang="en-US" altLang="zh-CN" dirty="0"/>
              <a:t>adj. </a:t>
            </a:r>
            <a:r>
              <a:rPr lang="zh-CN" altLang="en-US" dirty="0"/>
              <a:t>笨重的；难处理的；累赘的</a:t>
            </a:r>
            <a:endParaRPr lang="en-US" altLang="zh-CN" dirty="0"/>
          </a:p>
          <a:p>
            <a:r>
              <a:rPr lang="en-US" altLang="zh-CN" dirty="0"/>
              <a:t>uneven [,</a:t>
            </a:r>
            <a:r>
              <a:rPr lang="en-US" altLang="zh-CN" dirty="0" err="1"/>
              <a:t>ʌn'i:vən</a:t>
            </a:r>
            <a:r>
              <a:rPr lang="en-US" altLang="zh-CN" dirty="0"/>
              <a:t>]</a:t>
            </a:r>
          </a:p>
          <a:p>
            <a:r>
              <a:rPr lang="en-US" altLang="zh-CN" dirty="0"/>
              <a:t>adj. </a:t>
            </a:r>
            <a:r>
              <a:rPr lang="zh-CN" altLang="en-US" dirty="0"/>
              <a:t>不平坦的；奇数的；不均匀的</a:t>
            </a:r>
            <a:endParaRPr lang="en-US" altLang="zh-CN" dirty="0"/>
          </a:p>
          <a:p>
            <a:r>
              <a:rPr lang="en-US" altLang="zh-CN" b="1" dirty="0"/>
              <a:t>prone [</a:t>
            </a:r>
            <a:r>
              <a:rPr lang="en-US" altLang="zh-CN" b="1" dirty="0" err="1"/>
              <a:t>prəun</a:t>
            </a:r>
            <a:r>
              <a:rPr lang="en-US" altLang="zh-CN" b="1" dirty="0"/>
              <a:t>] </a:t>
            </a:r>
          </a:p>
          <a:p>
            <a:r>
              <a:rPr lang="en-US" altLang="zh-CN" dirty="0"/>
              <a:t>adj. </a:t>
            </a:r>
            <a:r>
              <a:rPr lang="zh-CN" altLang="en-US" dirty="0"/>
              <a:t>有</a:t>
            </a:r>
            <a:r>
              <a:rPr lang="en-US" altLang="zh-CN" dirty="0"/>
              <a:t>…</a:t>
            </a:r>
            <a:r>
              <a:rPr lang="zh-CN" altLang="en-US" dirty="0"/>
              <a:t>倾向的，易于</a:t>
            </a:r>
            <a:r>
              <a:rPr lang="en-US" altLang="zh-CN" dirty="0"/>
              <a:t>…</a:t>
            </a:r>
            <a:r>
              <a:rPr lang="zh-CN" altLang="en-US" dirty="0"/>
              <a:t>的；俯卧的</a:t>
            </a:r>
            <a:endParaRPr lang="en-US" altLang="zh-CN" dirty="0"/>
          </a:p>
          <a:p>
            <a:endParaRPr lang="en-US" altLang="zh-CN" dirty="0"/>
          </a:p>
          <a:p>
            <a:r>
              <a:rPr lang="en-US" altLang="zh-CN" dirty="0"/>
              <a:t>bulk [</a:t>
            </a:r>
            <a:r>
              <a:rPr lang="en-US" altLang="zh-CN" dirty="0" err="1"/>
              <a:t>bʌlk</a:t>
            </a:r>
            <a:r>
              <a:rPr lang="en-US" altLang="zh-CN" dirty="0"/>
              <a:t>]</a:t>
            </a:r>
          </a:p>
          <a:p>
            <a:r>
              <a:rPr lang="en-US" altLang="zh-CN" dirty="0"/>
              <a:t>n. </a:t>
            </a:r>
            <a:r>
              <a:rPr lang="zh-CN" altLang="en-US" dirty="0"/>
              <a:t>体积，容量；大块；大多数，大部分</a:t>
            </a:r>
          </a:p>
          <a:p>
            <a:r>
              <a:rPr lang="en-US" altLang="zh-CN" dirty="0" err="1"/>
              <a:t>vt</a:t>
            </a:r>
            <a:r>
              <a:rPr lang="en-US" altLang="zh-CN" dirty="0"/>
              <a:t>. </a:t>
            </a:r>
            <a:r>
              <a:rPr lang="zh-CN" altLang="en-US" dirty="0"/>
              <a:t>使扩大，使形成大量；使显得重要</a:t>
            </a:r>
          </a:p>
          <a:p>
            <a:endParaRPr lang="zh-CN" altLang="en-US" dirty="0"/>
          </a:p>
          <a:p>
            <a:endParaRPr lang="zh-CN" altLang="en-US" dirty="0"/>
          </a:p>
          <a:p>
            <a:endParaRPr lang="zh-CN" altLang="zh-CN" dirty="0"/>
          </a:p>
        </p:txBody>
      </p:sp>
    </p:spTree>
    <p:extLst>
      <p:ext uri="{BB962C8B-B14F-4D97-AF65-F5344CB8AC3E}">
        <p14:creationId xmlns:p14="http://schemas.microsoft.com/office/powerpoint/2010/main" val="2206728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C46AB8B-ECD2-46AA-9B48-95A1A2F96AA1}" type="slidenum">
              <a:rPr lang="en-US" altLang="zh-CN"/>
              <a:pPr/>
              <a:t>124</a:t>
            </a:fld>
            <a:endParaRPr lang="en-US" altLang="zh-CN"/>
          </a:p>
        </p:txBody>
      </p:sp>
      <p:sp>
        <p:nvSpPr>
          <p:cNvPr id="1968130" name="Rectangle 2"/>
          <p:cNvSpPr>
            <a:spLocks noGrp="1" noRot="1" noChangeAspect="1" noChangeArrowheads="1" noTextEdit="1"/>
          </p:cNvSpPr>
          <p:nvPr>
            <p:ph type="sldImg"/>
          </p:nvPr>
        </p:nvSpPr>
        <p:spPr>
          <a:xfrm>
            <a:off x="949325" y="730250"/>
            <a:ext cx="4919663" cy="3690938"/>
          </a:xfrm>
          <a:ln/>
        </p:spPr>
      </p:sp>
      <p:sp>
        <p:nvSpPr>
          <p:cNvPr id="1968131" name="Rectangle 3"/>
          <p:cNvSpPr>
            <a:spLocks noGrp="1" noChangeArrowheads="1"/>
          </p:cNvSpPr>
          <p:nvPr>
            <p:ph type="body" idx="1"/>
          </p:nvPr>
        </p:nvSpPr>
        <p:spPr>
          <a:xfrm>
            <a:off x="905771" y="4668088"/>
            <a:ext cx="4997248" cy="4424451"/>
          </a:xfrm>
        </p:spPr>
        <p:txBody>
          <a:bodyPr/>
          <a:lstStyle/>
          <a:p>
            <a:r>
              <a:rPr lang="en-US" altLang="zh-CN" dirty="0"/>
              <a:t>exploitation [,</a:t>
            </a:r>
            <a:r>
              <a:rPr lang="en-US" altLang="zh-CN" dirty="0" err="1"/>
              <a:t>eksplɔi'teiʃən</a:t>
            </a:r>
            <a:r>
              <a:rPr lang="en-US" altLang="zh-CN" dirty="0"/>
              <a:t>]</a:t>
            </a:r>
          </a:p>
          <a:p>
            <a:r>
              <a:rPr lang="en-US" altLang="zh-CN" dirty="0"/>
              <a:t>n. </a:t>
            </a:r>
            <a:r>
              <a:rPr lang="zh-CN" altLang="en-US" dirty="0"/>
              <a:t>开发，开采；利用；广告推销</a:t>
            </a:r>
          </a:p>
          <a:p>
            <a:endParaRPr lang="zh-CN" altLang="zh-CN" dirty="0"/>
          </a:p>
        </p:txBody>
      </p:sp>
    </p:spTree>
    <p:extLst>
      <p:ext uri="{BB962C8B-B14F-4D97-AF65-F5344CB8AC3E}">
        <p14:creationId xmlns:p14="http://schemas.microsoft.com/office/powerpoint/2010/main" val="4154047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hdr" sz="quarter"/>
          </p:nvPr>
        </p:nvSpPr>
        <p:spPr>
          <a:ln/>
        </p:spPr>
        <p:txBody>
          <a:bodyPr/>
          <a:lstStyle/>
          <a:p>
            <a:r>
              <a:rPr lang="en-US" altLang="zh-CN"/>
              <a:t>Software Technology Department Overview</a:t>
            </a:r>
          </a:p>
        </p:txBody>
      </p:sp>
      <p:sp>
        <p:nvSpPr>
          <p:cNvPr id="5" name="Rectangle 3"/>
          <p:cNvSpPr>
            <a:spLocks noGrp="1" noChangeArrowheads="1"/>
          </p:cNvSpPr>
          <p:nvPr>
            <p:ph type="dt" idx="1"/>
          </p:nvPr>
        </p:nvSpPr>
        <p:spPr>
          <a:ln/>
        </p:spPr>
        <p:txBody>
          <a:bodyPr/>
          <a:lstStyle/>
          <a:p>
            <a:fld id="{BE135A8F-CDB5-40BB-B558-108DCD9860A5}" type="datetime1">
              <a:rPr lang="en-US" altLang="zh-CN"/>
              <a:pPr/>
              <a:t>2/28/2022</a:t>
            </a:fld>
            <a:endParaRPr lang="en-US" altLang="zh-CN"/>
          </a:p>
        </p:txBody>
      </p:sp>
      <p:sp>
        <p:nvSpPr>
          <p:cNvPr id="6" name="Rectangle 6"/>
          <p:cNvSpPr>
            <a:spLocks noGrp="1" noChangeArrowheads="1"/>
          </p:cNvSpPr>
          <p:nvPr>
            <p:ph type="ftr" sz="quarter" idx="4"/>
          </p:nvPr>
        </p:nvSpPr>
        <p:spPr>
          <a:ln/>
        </p:spPr>
        <p:txBody>
          <a:bodyPr/>
          <a:lstStyle/>
          <a:p>
            <a:r>
              <a:rPr lang="en-US" altLang="zh-CN"/>
              <a:t>Software Technology Department Overview</a:t>
            </a:r>
          </a:p>
        </p:txBody>
      </p:sp>
      <p:sp>
        <p:nvSpPr>
          <p:cNvPr id="7" name="Rectangle 7"/>
          <p:cNvSpPr>
            <a:spLocks noGrp="1" noChangeArrowheads="1"/>
          </p:cNvSpPr>
          <p:nvPr>
            <p:ph type="sldNum" sz="quarter" idx="5"/>
          </p:nvPr>
        </p:nvSpPr>
        <p:spPr>
          <a:ln/>
        </p:spPr>
        <p:txBody>
          <a:bodyPr/>
          <a:lstStyle/>
          <a:p>
            <a:fld id="{756F33C4-82FC-4D6D-BC50-839390CECFE5}" type="slidenum">
              <a:rPr lang="en-US" altLang="zh-CN"/>
              <a:pPr/>
              <a:t>125</a:t>
            </a:fld>
            <a:endParaRPr lang="en-US" altLang="zh-CN"/>
          </a:p>
        </p:txBody>
      </p:sp>
      <p:sp>
        <p:nvSpPr>
          <p:cNvPr id="1034242" name="Rectangle 2"/>
          <p:cNvSpPr>
            <a:spLocks noGrp="1" noRot="1" noChangeAspect="1" noChangeArrowheads="1" noTextEdit="1"/>
          </p:cNvSpPr>
          <p:nvPr>
            <p:ph type="sldImg"/>
          </p:nvPr>
        </p:nvSpPr>
        <p:spPr>
          <a:ln/>
        </p:spPr>
      </p:sp>
      <p:sp>
        <p:nvSpPr>
          <p:cNvPr id="1034243" name="Rectangle 3"/>
          <p:cNvSpPr>
            <a:spLocks noGrp="1" noChangeArrowheads="1"/>
          </p:cNvSpPr>
          <p:nvPr>
            <p:ph type="body" idx="1"/>
          </p:nvPr>
        </p:nvSpPr>
        <p:spPr/>
        <p:txBody>
          <a:bodyPr/>
          <a:lstStyle/>
          <a:p>
            <a:r>
              <a:rPr lang="en-US" altLang="zh-CN" sz="1200" dirty="0">
                <a:latin typeface="Comic Sans MS" pitchFamily="66" charset="0"/>
                <a:ea typeface="宋体" pitchFamily="2" charset="-122"/>
              </a:rPr>
              <a:t>Monolithic heap </a:t>
            </a:r>
            <a:r>
              <a:rPr lang="zh-CN" altLang="en-US" sz="1200" dirty="0">
                <a:latin typeface="Comic Sans MS" pitchFamily="66" charset="0"/>
                <a:ea typeface="宋体" pitchFamily="2" charset="-122"/>
              </a:rPr>
              <a:t>单一巨大的</a:t>
            </a:r>
            <a:r>
              <a:rPr lang="en-US" altLang="zh-CN" sz="1200" dirty="0">
                <a:latin typeface="Comic Sans MS" pitchFamily="66" charset="0"/>
                <a:ea typeface="宋体" pitchFamily="2" charset="-122"/>
              </a:rPr>
              <a:t>heap</a:t>
            </a:r>
            <a:endParaRPr lang="zh-CN" altLang="zh-CN" dirty="0"/>
          </a:p>
        </p:txBody>
      </p:sp>
    </p:spTree>
    <p:extLst>
      <p:ext uri="{BB962C8B-B14F-4D97-AF65-F5344CB8AC3E}">
        <p14:creationId xmlns:p14="http://schemas.microsoft.com/office/powerpoint/2010/main" val="305481193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44AA868-BF13-49B5-B766-ADB33E5852EF}" type="slidenum">
              <a:rPr lang="en-US" altLang="zh-CN"/>
              <a:pPr/>
              <a:t>126</a:t>
            </a:fld>
            <a:endParaRPr lang="en-US" altLang="zh-CN"/>
          </a:p>
        </p:txBody>
      </p:sp>
      <p:sp>
        <p:nvSpPr>
          <p:cNvPr id="1970178" name="Rectangle 2"/>
          <p:cNvSpPr>
            <a:spLocks noGrp="1" noRot="1" noChangeAspect="1" noChangeArrowheads="1" noTextEdit="1"/>
          </p:cNvSpPr>
          <p:nvPr>
            <p:ph type="sldImg"/>
          </p:nvPr>
        </p:nvSpPr>
        <p:spPr>
          <a:xfrm>
            <a:off x="958850" y="744538"/>
            <a:ext cx="4891088" cy="3668712"/>
          </a:xfrm>
          <a:ln/>
        </p:spPr>
      </p:sp>
      <p:sp>
        <p:nvSpPr>
          <p:cNvPr id="1970179" name="Rectangle 3"/>
          <p:cNvSpPr>
            <a:spLocks noGrp="1" noChangeArrowheads="1"/>
          </p:cNvSpPr>
          <p:nvPr>
            <p:ph type="body" idx="1"/>
          </p:nvPr>
        </p:nvSpPr>
        <p:spPr>
          <a:xfrm>
            <a:off x="907248" y="4666465"/>
            <a:ext cx="4994293" cy="4421202"/>
          </a:xfrm>
        </p:spPr>
        <p:txBody>
          <a:bodyPr/>
          <a:lstStyle/>
          <a:p>
            <a:endParaRPr lang="zh-CN" altLang="zh-CN"/>
          </a:p>
        </p:txBody>
      </p:sp>
    </p:spTree>
    <p:extLst>
      <p:ext uri="{BB962C8B-B14F-4D97-AF65-F5344CB8AC3E}">
        <p14:creationId xmlns:p14="http://schemas.microsoft.com/office/powerpoint/2010/main" val="220911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dirty="0"/>
              <a:t>This model has enjoyed some success: several high-performance applications have been written in this style. Unfortunately, this model leads to a loss of programmer productivity: the message-passing format is integrated into the host language by means of an application-programming interface (API), the programmer must explicitly represent and manage the interaction between multiple processes and choreograph their data exchange; large data-structures (such as distributed arrays, graphs, hash-tables) that are conceptually unitary must be thought of as fragmented across different nodes; all processors must generally execute the same code in an Single Program Multiple Data (SPMD) fashion etc.</a:t>
            </a:r>
          </a:p>
          <a:p>
            <a:endParaRPr lang="en-US" altLang="zh-CN" dirty="0"/>
          </a:p>
          <a:p>
            <a:r>
              <a:rPr lang="zh-CN" altLang="en-US" dirty="0"/>
              <a:t>此模型取得了一定的成功：已经用这种样式编写了一些高性能应用程序。不幸的是，这种模型导致程序员工作效率的下降：消息传递格式通过应用程序编程接口（</a:t>
            </a:r>
            <a:r>
              <a:rPr lang="en-US" altLang="zh-CN" dirty="0"/>
              <a:t>API</a:t>
            </a:r>
            <a:r>
              <a:rPr lang="zh-CN" altLang="en-US" dirty="0"/>
              <a:t>）集成到宿主语言中，程序员必须显式表示和管理多个流程之间的交互，并编排其内容。数据交换</a:t>
            </a:r>
            <a:r>
              <a:rPr lang="en-US" altLang="zh-CN" dirty="0"/>
              <a:t>;</a:t>
            </a:r>
            <a:r>
              <a:rPr lang="zh-CN" altLang="en-US" dirty="0"/>
              <a:t>必须将概念上单一的大型数据结构（例如分布式数组，图形，哈希表）视为跨不同节点的碎片；通常，所有处理器必须以单程序多数据（</a:t>
            </a:r>
            <a:r>
              <a:rPr lang="en-US" altLang="zh-CN" dirty="0"/>
              <a:t>SPMD</a:t>
            </a:r>
            <a:r>
              <a:rPr lang="zh-CN" altLang="en-US" dirty="0"/>
              <a:t>）方式等执行相同的代码。</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21</a:t>
            </a:fld>
            <a:endParaRPr lang="en-US" altLang="zh-CN"/>
          </a:p>
        </p:txBody>
      </p:sp>
    </p:spTree>
    <p:extLst>
      <p:ext uri="{BB962C8B-B14F-4D97-AF65-F5344CB8AC3E}">
        <p14:creationId xmlns:p14="http://schemas.microsoft.com/office/powerpoint/2010/main" val="4258464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7DE381E-40B8-4C18-B313-B771FDE790B7}" type="slidenum">
              <a:rPr lang="en-US" altLang="zh-CN"/>
              <a:pPr/>
              <a:t>127</a:t>
            </a:fld>
            <a:endParaRPr lang="en-US" altLang="zh-CN"/>
          </a:p>
        </p:txBody>
      </p:sp>
      <p:sp>
        <p:nvSpPr>
          <p:cNvPr id="1972226" name="Rectangle 2"/>
          <p:cNvSpPr>
            <a:spLocks noGrp="1" noRot="1" noChangeAspect="1" noChangeArrowheads="1" noTextEdit="1"/>
          </p:cNvSpPr>
          <p:nvPr>
            <p:ph type="sldImg"/>
          </p:nvPr>
        </p:nvSpPr>
        <p:spPr>
          <a:xfrm>
            <a:off x="949325" y="730250"/>
            <a:ext cx="4919663" cy="3690938"/>
          </a:xfrm>
          <a:ln/>
        </p:spPr>
      </p:sp>
      <p:sp>
        <p:nvSpPr>
          <p:cNvPr id="1972227" name="Rectangle 3"/>
          <p:cNvSpPr>
            <a:spLocks noGrp="1" noChangeArrowheads="1"/>
          </p:cNvSpPr>
          <p:nvPr>
            <p:ph type="body" idx="1"/>
          </p:nvPr>
        </p:nvSpPr>
        <p:spPr>
          <a:xfrm>
            <a:off x="905771" y="4668088"/>
            <a:ext cx="4997248" cy="4424451"/>
          </a:xfrm>
        </p:spPr>
        <p:txBody>
          <a:bodyPr/>
          <a:lstStyle/>
          <a:p>
            <a:r>
              <a:rPr lang="en-US" altLang="zh-CN" dirty="0"/>
              <a:t>subtle ['</a:t>
            </a:r>
            <a:r>
              <a:rPr lang="en-US" altLang="zh-CN" dirty="0" err="1"/>
              <a:t>sʌtl</a:t>
            </a:r>
            <a:r>
              <a:rPr lang="en-US" altLang="zh-CN" dirty="0"/>
              <a:t>]</a:t>
            </a:r>
          </a:p>
          <a:p>
            <a:r>
              <a:rPr lang="en-US" altLang="zh-CN" dirty="0"/>
              <a:t>adj. </a:t>
            </a:r>
            <a:r>
              <a:rPr lang="zh-CN" altLang="en-US" dirty="0"/>
              <a:t>微妙的；敏感的；狡猾的；精细的；稀薄的</a:t>
            </a:r>
          </a:p>
          <a:p>
            <a:endParaRPr lang="zh-CN" altLang="zh-CN" dirty="0"/>
          </a:p>
        </p:txBody>
      </p:sp>
    </p:spTree>
    <p:extLst>
      <p:ext uri="{BB962C8B-B14F-4D97-AF65-F5344CB8AC3E}">
        <p14:creationId xmlns:p14="http://schemas.microsoft.com/office/powerpoint/2010/main" val="33666636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sz="1200" kern="1200" baseline="0" dirty="0">
                <a:solidFill>
                  <a:schemeClr val="tx1"/>
                </a:solidFill>
                <a:latin typeface="Times New Roman" pitchFamily="18" charset="0"/>
                <a:ea typeface="SimSun" pitchFamily="2" charset="-122"/>
                <a:cs typeface="+mn-cs"/>
              </a:rPr>
              <a:t>PGAS</a:t>
            </a:r>
            <a:r>
              <a:rPr lang="zh-CN" altLang="en-US" sz="1200" kern="1200" baseline="0" dirty="0">
                <a:solidFill>
                  <a:schemeClr val="tx1"/>
                </a:solidFill>
                <a:latin typeface="Times New Roman" pitchFamily="18" charset="0"/>
                <a:ea typeface="SimSun" pitchFamily="2" charset="-122"/>
                <a:cs typeface="+mn-cs"/>
              </a:rPr>
              <a:t>语言是共享变量模型和消息传递模型之间的一个有效的妥协方案。与</a:t>
            </a:r>
            <a:r>
              <a:rPr lang="en-US" altLang="zh-CN" sz="1200" kern="1200" baseline="0" dirty="0">
                <a:solidFill>
                  <a:schemeClr val="tx1"/>
                </a:solidFill>
                <a:latin typeface="Times New Roman" pitchFamily="18" charset="0"/>
                <a:ea typeface="SimSun" pitchFamily="2" charset="-122"/>
                <a:cs typeface="+mn-cs"/>
              </a:rPr>
              <a:t>MPI</a:t>
            </a:r>
            <a:r>
              <a:rPr lang="zh-CN" altLang="en-US" sz="1200" kern="1200" baseline="0" dirty="0">
                <a:solidFill>
                  <a:schemeClr val="tx1"/>
                </a:solidFill>
                <a:latin typeface="Times New Roman" pitchFamily="18" charset="0"/>
                <a:ea typeface="SimSun" pitchFamily="2" charset="-122"/>
                <a:cs typeface="+mn-cs"/>
              </a:rPr>
              <a:t>相比，具有抽象级高、可编程性好（共享存储的模型）、适合编译优化等优势。对于可扩展并行系统，该语言模型被认为是兼具可编程性和性能的近期解决方案，而被寄予厚望，得到了学术界和产业界的广泛参与</a:t>
            </a:r>
            <a:endParaRPr lang="zh-CN" altLang="zh-CN" dirty="0"/>
          </a:p>
          <a:p>
            <a:endParaRPr lang="zh-CN" altLang="en-US" dirty="0"/>
          </a:p>
        </p:txBody>
      </p:sp>
      <p:sp>
        <p:nvSpPr>
          <p:cNvPr id="4" name="灯片编号占位符 3"/>
          <p:cNvSpPr>
            <a:spLocks noGrp="1"/>
          </p:cNvSpPr>
          <p:nvPr>
            <p:ph type="sldNum" sz="quarter" idx="5"/>
          </p:nvPr>
        </p:nvSpPr>
        <p:spPr/>
        <p:txBody>
          <a:bodyPr/>
          <a:lstStyle/>
          <a:p>
            <a:fld id="{7873EEE9-AE76-41EC-B01E-38074100D125}" type="slidenum">
              <a:rPr lang="en-US" altLang="zh-CN" smtClean="0"/>
              <a:pPr/>
              <a:t>128</a:t>
            </a:fld>
            <a:endParaRPr lang="en-US" altLang="zh-CN"/>
          </a:p>
        </p:txBody>
      </p:sp>
    </p:spTree>
    <p:extLst>
      <p:ext uri="{BB962C8B-B14F-4D97-AF65-F5344CB8AC3E}">
        <p14:creationId xmlns:p14="http://schemas.microsoft.com/office/powerpoint/2010/main" val="231745057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7873EEE9-AE76-41EC-B01E-38074100D125}" type="slidenum">
              <a:rPr lang="en-US" altLang="zh-CN" smtClean="0"/>
              <a:pPr/>
              <a:t>129</a:t>
            </a:fld>
            <a:endParaRPr lang="en-US" altLang="zh-CN"/>
          </a:p>
        </p:txBody>
      </p:sp>
    </p:spTree>
    <p:extLst>
      <p:ext uri="{BB962C8B-B14F-4D97-AF65-F5344CB8AC3E}">
        <p14:creationId xmlns:p14="http://schemas.microsoft.com/office/powerpoint/2010/main" val="31740585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D98F94D-F779-431A-954E-91B3D6CB9F1E}" type="slidenum">
              <a:rPr lang="en-US" altLang="zh-CN"/>
              <a:pPr/>
              <a:t>130</a:t>
            </a:fld>
            <a:endParaRPr lang="en-US" altLang="zh-CN"/>
          </a:p>
        </p:txBody>
      </p:sp>
      <p:sp>
        <p:nvSpPr>
          <p:cNvPr id="1982466" name="Rectangle 2"/>
          <p:cNvSpPr>
            <a:spLocks noGrp="1" noRot="1" noChangeAspect="1" noChangeArrowheads="1" noTextEdit="1"/>
          </p:cNvSpPr>
          <p:nvPr>
            <p:ph type="sldImg"/>
          </p:nvPr>
        </p:nvSpPr>
        <p:spPr>
          <a:xfrm>
            <a:off x="949325" y="738188"/>
            <a:ext cx="4910138" cy="3683000"/>
          </a:xfrm>
          <a:ln/>
        </p:spPr>
      </p:sp>
      <p:sp>
        <p:nvSpPr>
          <p:cNvPr id="1982467" name="Rectangle 3"/>
          <p:cNvSpPr>
            <a:spLocks noGrp="1" noChangeArrowheads="1"/>
          </p:cNvSpPr>
          <p:nvPr>
            <p:ph type="body" idx="1"/>
          </p:nvPr>
        </p:nvSpPr>
        <p:spPr>
          <a:xfrm>
            <a:off x="681175" y="4666465"/>
            <a:ext cx="5446439" cy="4419577"/>
          </a:xfrm>
        </p:spPr>
        <p:txBody>
          <a:bodyPr/>
          <a:lstStyle/>
          <a:p>
            <a:r>
              <a:rPr lang="en-US" altLang="zh-CN" dirty="0"/>
              <a:t>How is the data to be operated on? Traditional PGAS languages like UPC and CAF specify that there is a single thread per place, and that all threads must operate in SPMD fashion.</a:t>
            </a:r>
          </a:p>
          <a:p>
            <a:endParaRPr lang="en-US" altLang="zh-CN" dirty="0"/>
          </a:p>
          <a:p>
            <a:r>
              <a:rPr lang="en-US" altLang="zh-CN" dirty="0"/>
              <a:t>This is limiting and does not support </a:t>
            </a:r>
            <a:r>
              <a:rPr lang="en-US" altLang="zh-CN" dirty="0" err="1"/>
              <a:t>heterogenous</a:t>
            </a:r>
            <a:r>
              <a:rPr lang="en-US" altLang="zh-CN" dirty="0"/>
              <a:t> accelerators very well. Instead we propose to make concurrency explicit and programmable by introducing the notion of an activity. </a:t>
            </a:r>
          </a:p>
          <a:p>
            <a:endParaRPr lang="en-US" altLang="zh-CN" dirty="0"/>
          </a:p>
          <a:p>
            <a:r>
              <a:rPr lang="en-US" altLang="zh-CN" dirty="0"/>
              <a:t>A place may have one or more activities operating on the data. Multiple activities in the same place may execute in parallel, provided the place is mapped onto multiple cores. Related control constructs, such as “finish” support a fork/join style of parallelism (a la </a:t>
            </a:r>
            <a:r>
              <a:rPr lang="en-US" altLang="zh-CN" dirty="0" err="1"/>
              <a:t>OpenMP</a:t>
            </a:r>
            <a:r>
              <a:rPr lang="en-US" altLang="zh-CN" dirty="0"/>
              <a:t> and </a:t>
            </a:r>
            <a:r>
              <a:rPr lang="en-US" altLang="zh-CN" dirty="0" err="1"/>
              <a:t>Cilk</a:t>
            </a:r>
            <a:r>
              <a:rPr lang="en-US" altLang="zh-CN" dirty="0"/>
              <a:t>). An activity may spawn another activity in a remote place --- this provides the basis for DMAs and messaging (a la MPI). One place may be mapped onto a single core (e.g. an </a:t>
            </a:r>
            <a:r>
              <a:rPr lang="en-US" altLang="zh-CN" dirty="0" err="1"/>
              <a:t>Opteron</a:t>
            </a:r>
            <a:r>
              <a:rPr lang="en-US" altLang="zh-CN" dirty="0"/>
              <a:t> core), whereas another place may be mapped onto multiple execution threads (e.g. a GPGPU). </a:t>
            </a:r>
          </a:p>
          <a:p>
            <a:endParaRPr lang="en-US" altLang="zh-CN" dirty="0"/>
          </a:p>
        </p:txBody>
      </p:sp>
    </p:spTree>
    <p:extLst>
      <p:ext uri="{BB962C8B-B14F-4D97-AF65-F5344CB8AC3E}">
        <p14:creationId xmlns:p14="http://schemas.microsoft.com/office/powerpoint/2010/main" val="55742611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B5EA2-F4A4-4F9A-83AB-563306910690}" type="slidenum">
              <a:rPr lang="en-US" altLang="zh-CN"/>
              <a:pPr/>
              <a:t>132</a:t>
            </a:fld>
            <a:endParaRPr lang="en-US" altLang="zh-CN"/>
          </a:p>
        </p:txBody>
      </p:sp>
      <p:sp>
        <p:nvSpPr>
          <p:cNvPr id="1984514" name="Rectangle 2"/>
          <p:cNvSpPr>
            <a:spLocks noGrp="1" noRot="1" noChangeAspect="1" noChangeArrowheads="1" noTextEdit="1"/>
          </p:cNvSpPr>
          <p:nvPr>
            <p:ph type="sldImg"/>
          </p:nvPr>
        </p:nvSpPr>
        <p:spPr>
          <a:xfrm>
            <a:off x="949325" y="738188"/>
            <a:ext cx="4910138" cy="3683000"/>
          </a:xfrm>
          <a:ln/>
        </p:spPr>
      </p:sp>
      <p:sp>
        <p:nvSpPr>
          <p:cNvPr id="1984515" name="Rectangle 3"/>
          <p:cNvSpPr>
            <a:spLocks noGrp="1" noChangeArrowheads="1"/>
          </p:cNvSpPr>
          <p:nvPr>
            <p:ph type="body" idx="1"/>
          </p:nvPr>
        </p:nvSpPr>
        <p:spPr>
          <a:xfrm>
            <a:off x="681175" y="4666465"/>
            <a:ext cx="5446439" cy="4419577"/>
          </a:xfrm>
        </p:spPr>
        <p:txBody>
          <a:bodyPr/>
          <a:lstStyle/>
          <a:p>
            <a:pPr>
              <a:lnSpc>
                <a:spcPct val="90000"/>
              </a:lnSpc>
            </a:pPr>
            <a:r>
              <a:rPr lang="en-US" altLang="zh-CN" dirty="0"/>
              <a:t>It is important to provide a migration path to our customers, particularly those using C/Fortran + MPI. To this end, we propose the development of an APGAS library in C, Fortran and Java that can be used side-by-side with MPI. Existing applications can be moved slowly over to use more and more APGAS features and fewer MPI features. (Some customers may choose to stay with this model.)</a:t>
            </a:r>
          </a:p>
          <a:p>
            <a:pPr>
              <a:lnSpc>
                <a:spcPct val="90000"/>
              </a:lnSpc>
            </a:pPr>
            <a:endParaRPr lang="en-US" altLang="zh-CN" dirty="0"/>
          </a:p>
          <a:p>
            <a:pPr>
              <a:lnSpc>
                <a:spcPct val="90000"/>
              </a:lnSpc>
            </a:pPr>
            <a:r>
              <a:rPr lang="en-US" altLang="zh-CN" dirty="0"/>
              <a:t>At the same time we propose to develop Asynchronous CAF (ACAF), Asynchronous UPC (AUPC) and continue to develop X10 (which was already designed to be asynchronous). These languages provide integrated support for APGAS, thereby significantly improving programmer productivity (at the cost of language support).  By developing APGAS in three streams – Fortran, C and Java – we offer our customers the choice to move to the programming language that works best for their application and programmer base. For instance, the Java stream (X10) offers more much more robust static checking for concurrency and distribution errors and significant flexibility (OO model). The Fortran stream (ACAF) offers potentially better performance (but not as much flexibility and static error-checking). The C stream offers more flexibility (than Fortran) but not as much error-checking as the Java stream.</a:t>
            </a:r>
          </a:p>
          <a:p>
            <a:pPr>
              <a:lnSpc>
                <a:spcPct val="90000"/>
              </a:lnSpc>
            </a:pPr>
            <a:endParaRPr lang="en-US" altLang="zh-CN" dirty="0"/>
          </a:p>
          <a:p>
            <a:pPr>
              <a:lnSpc>
                <a:spcPct val="90000"/>
              </a:lnSpc>
            </a:pPr>
            <a:r>
              <a:rPr lang="en-US" altLang="zh-CN" dirty="0"/>
              <a:t>By developing the APGAS languages on a common runtime we will be able to develop the exciting option of *parallel interoperability* between codes written in the C/Fortran/Java streams. </a:t>
            </a:r>
          </a:p>
        </p:txBody>
      </p:sp>
    </p:spTree>
    <p:extLst>
      <p:ext uri="{BB962C8B-B14F-4D97-AF65-F5344CB8AC3E}">
        <p14:creationId xmlns:p14="http://schemas.microsoft.com/office/powerpoint/2010/main" val="39341004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B5EA2-F4A4-4F9A-83AB-563306910690}" type="slidenum">
              <a:rPr lang="en-US" altLang="zh-CN"/>
              <a:pPr/>
              <a:t>133</a:t>
            </a:fld>
            <a:endParaRPr lang="en-US" altLang="zh-CN"/>
          </a:p>
        </p:txBody>
      </p:sp>
      <p:sp>
        <p:nvSpPr>
          <p:cNvPr id="1984514" name="Rectangle 2"/>
          <p:cNvSpPr>
            <a:spLocks noGrp="1" noRot="1" noChangeAspect="1" noChangeArrowheads="1" noTextEdit="1"/>
          </p:cNvSpPr>
          <p:nvPr>
            <p:ph type="sldImg"/>
          </p:nvPr>
        </p:nvSpPr>
        <p:spPr>
          <a:xfrm>
            <a:off x="949325" y="738188"/>
            <a:ext cx="4910138" cy="3683000"/>
          </a:xfrm>
          <a:ln/>
        </p:spPr>
      </p:sp>
      <p:sp>
        <p:nvSpPr>
          <p:cNvPr id="1984515" name="Rectangle 3"/>
          <p:cNvSpPr>
            <a:spLocks noGrp="1" noChangeArrowheads="1"/>
          </p:cNvSpPr>
          <p:nvPr>
            <p:ph type="body" idx="1"/>
          </p:nvPr>
        </p:nvSpPr>
        <p:spPr>
          <a:xfrm>
            <a:off x="681175" y="4666465"/>
            <a:ext cx="5446439" cy="4419577"/>
          </a:xfrm>
        </p:spPr>
        <p:txBody>
          <a:bodyPr/>
          <a:lstStyle/>
          <a:p>
            <a:pPr>
              <a:lnSpc>
                <a:spcPct val="90000"/>
              </a:lnSpc>
            </a:pPr>
            <a:r>
              <a:rPr lang="en-US" altLang="zh-CN" dirty="0"/>
              <a:t>It is important to provide a migration path to our customers, particularly those using C/Fortran + MPI. To this end, we propose the development of an APGAS library in C, Fortran and Java that can be used side-by-side with MPI. Existing applications can be moved slowly over to use more and more APGAS features and fewer MPI features. (Some customers may choose to stay with this model.)</a:t>
            </a:r>
          </a:p>
          <a:p>
            <a:pPr>
              <a:lnSpc>
                <a:spcPct val="90000"/>
              </a:lnSpc>
            </a:pPr>
            <a:endParaRPr lang="en-US" altLang="zh-CN" dirty="0"/>
          </a:p>
          <a:p>
            <a:pPr>
              <a:lnSpc>
                <a:spcPct val="90000"/>
              </a:lnSpc>
            </a:pPr>
            <a:r>
              <a:rPr lang="en-US" altLang="zh-CN" dirty="0"/>
              <a:t>At the same time we propose to develop Asynchronous CAF (ACAF), Asynchronous UPC (AUPC) and continue to develop X10 (which was already designed to be asynchronous). These languages provide integrated support for APGAS, thereby significantly improving programmer productivity (at the cost of language support).  By developing APGAS in three streams – Fortran, C and Java – we offer our customers the choice to move to the programming language that works best for their application and programmer base. For instance, the Java stream (X10) offers more much more robust static checking for concurrency and distribution errors and significant flexibility (OO model). The Fortran stream (ACAF) offers potentially better performance (but not as much flexibility and static error-checking). The C stream offers more flexibility (than Fortran) but not as much error-checking as the Java stream.</a:t>
            </a:r>
          </a:p>
          <a:p>
            <a:pPr>
              <a:lnSpc>
                <a:spcPct val="90000"/>
              </a:lnSpc>
            </a:pPr>
            <a:endParaRPr lang="en-US" altLang="zh-CN" dirty="0"/>
          </a:p>
          <a:p>
            <a:pPr>
              <a:lnSpc>
                <a:spcPct val="90000"/>
              </a:lnSpc>
            </a:pPr>
            <a:r>
              <a:rPr lang="en-US" altLang="zh-CN" dirty="0"/>
              <a:t>By developing the APGAS languages on a common runtime we will be able to develop the exciting option of *parallel interoperability* between codes written in the C/Fortran/Java streams. </a:t>
            </a:r>
          </a:p>
        </p:txBody>
      </p:sp>
    </p:spTree>
    <p:extLst>
      <p:ext uri="{BB962C8B-B14F-4D97-AF65-F5344CB8AC3E}">
        <p14:creationId xmlns:p14="http://schemas.microsoft.com/office/powerpoint/2010/main" val="1704905013"/>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CCB5EA2-F4A4-4F9A-83AB-563306910690}" type="slidenum">
              <a:rPr lang="en-US" altLang="zh-CN"/>
              <a:pPr/>
              <a:t>134</a:t>
            </a:fld>
            <a:endParaRPr lang="en-US" altLang="zh-CN"/>
          </a:p>
        </p:txBody>
      </p:sp>
      <p:sp>
        <p:nvSpPr>
          <p:cNvPr id="1984514" name="Rectangle 2"/>
          <p:cNvSpPr>
            <a:spLocks noGrp="1" noRot="1" noChangeAspect="1" noChangeArrowheads="1" noTextEdit="1"/>
          </p:cNvSpPr>
          <p:nvPr>
            <p:ph type="sldImg"/>
          </p:nvPr>
        </p:nvSpPr>
        <p:spPr>
          <a:xfrm>
            <a:off x="949325" y="738188"/>
            <a:ext cx="4910138" cy="3683000"/>
          </a:xfrm>
          <a:ln/>
        </p:spPr>
      </p:sp>
      <p:sp>
        <p:nvSpPr>
          <p:cNvPr id="1984515" name="Rectangle 3"/>
          <p:cNvSpPr>
            <a:spLocks noGrp="1" noChangeArrowheads="1"/>
          </p:cNvSpPr>
          <p:nvPr>
            <p:ph type="body" idx="1"/>
          </p:nvPr>
        </p:nvSpPr>
        <p:spPr>
          <a:xfrm>
            <a:off x="681175" y="4666465"/>
            <a:ext cx="5446439" cy="4419577"/>
          </a:xfrm>
        </p:spPr>
        <p:txBody>
          <a:bodyPr/>
          <a:lstStyle/>
          <a:p>
            <a:pPr>
              <a:lnSpc>
                <a:spcPct val="90000"/>
              </a:lnSpc>
            </a:pPr>
            <a:r>
              <a:rPr lang="en-US" altLang="zh-CN" dirty="0"/>
              <a:t>It is important to provide a migration path to our customers, particularly those using C/Fortran + MPI. To this end, we propose the development of an APGAS library in C, Fortran and Java that can be used side-by-side with MPI. Existing applications can be moved slowly over to use more and more APGAS features and fewer MPI features. (Some customers may choose to stay with this model.)</a:t>
            </a:r>
          </a:p>
          <a:p>
            <a:pPr>
              <a:lnSpc>
                <a:spcPct val="90000"/>
              </a:lnSpc>
            </a:pPr>
            <a:endParaRPr lang="en-US" altLang="zh-CN" dirty="0"/>
          </a:p>
          <a:p>
            <a:pPr>
              <a:lnSpc>
                <a:spcPct val="90000"/>
              </a:lnSpc>
            </a:pPr>
            <a:r>
              <a:rPr lang="en-US" altLang="zh-CN" dirty="0"/>
              <a:t>At the same time we propose to develop Asynchronous CAF (ACAF), Asynchronous UPC (AUPC) and continue to develop X10 (which was already designed to be asynchronous). These languages provide integrated support for APGAS, thereby significantly improving programmer productivity (at the cost of language support).  By developing APGAS in three streams – Fortran, C and Java – we offer our customers the choice to move to the programming language that works best for their application and programmer base. For instance, the Java stream (X10) offers more much more robust static checking for concurrency and distribution errors and significant flexibility (OO model). The Fortran stream (ACAF) offers potentially better performance (but not as much flexibility and static error-checking). The C stream offers more flexibility (than Fortran) but not as much error-checking as the Java stream.</a:t>
            </a:r>
          </a:p>
          <a:p>
            <a:pPr>
              <a:lnSpc>
                <a:spcPct val="90000"/>
              </a:lnSpc>
            </a:pPr>
            <a:endParaRPr lang="en-US" altLang="zh-CN" dirty="0"/>
          </a:p>
          <a:p>
            <a:pPr>
              <a:lnSpc>
                <a:spcPct val="90000"/>
              </a:lnSpc>
            </a:pPr>
            <a:r>
              <a:rPr lang="en-US" altLang="zh-CN" dirty="0"/>
              <a:t>By developing the APGAS languages on a common runtime we will be able to develop the exciting option of *parallel interoperability* between codes written in the C/Fortran/Java streams. </a:t>
            </a:r>
          </a:p>
        </p:txBody>
      </p:sp>
    </p:spTree>
    <p:extLst>
      <p:ext uri="{BB962C8B-B14F-4D97-AF65-F5344CB8AC3E}">
        <p14:creationId xmlns:p14="http://schemas.microsoft.com/office/powerpoint/2010/main" val="193192557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0178" name="Rectangle 11"/>
          <p:cNvSpPr>
            <a:spLocks noGrp="1" noChangeArrowheads="1"/>
          </p:cNvSpPr>
          <p:nvPr>
            <p:ph type="sldNum" sz="quarter"/>
          </p:nvPr>
        </p:nvSpPr>
        <p:spPr>
          <a:noFill/>
        </p:spPr>
        <p:txBody>
          <a:bodyPr/>
          <a:lstStyle/>
          <a:p>
            <a:fld id="{C93DCB52-7235-40B8-9AAE-D43F7781A047}" type="slidenum">
              <a:rPr lang="en-US" altLang="zh-CN"/>
              <a:pPr/>
              <a:t>136</a:t>
            </a:fld>
            <a:endParaRPr lang="en-US" altLang="zh-CN"/>
          </a:p>
        </p:txBody>
      </p:sp>
      <p:sp>
        <p:nvSpPr>
          <p:cNvPr id="50179" name="Text Box 1"/>
          <p:cNvSpPr txBox="1">
            <a:spLocks noChangeArrowheads="1"/>
          </p:cNvSpPr>
          <p:nvPr/>
        </p:nvSpPr>
        <p:spPr bwMode="auto">
          <a:xfrm>
            <a:off x="2124622" y="732032"/>
            <a:ext cx="2573500" cy="368907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0180" name="Rectangle 2"/>
          <p:cNvSpPr txBox="1">
            <a:spLocks noGrp="1" noChangeArrowheads="1"/>
          </p:cNvSpPr>
          <p:nvPr>
            <p:ph type="body"/>
          </p:nvPr>
        </p:nvSpPr>
        <p:spPr>
          <a:xfrm>
            <a:off x="904737" y="4672536"/>
            <a:ext cx="4995824" cy="4409983"/>
          </a:xfrm>
          <a:noFill/>
          <a:ln/>
        </p:spPr>
        <p:txBody>
          <a:bodyPr wrap="none" anchor="ctr"/>
          <a:lstStyle/>
          <a:p>
            <a:endParaRPr lang="zh-CN" altLang="zh-CN" dirty="0"/>
          </a:p>
        </p:txBody>
      </p:sp>
    </p:spTree>
    <p:extLst>
      <p:ext uri="{BB962C8B-B14F-4D97-AF65-F5344CB8AC3E}">
        <p14:creationId xmlns:p14="http://schemas.microsoft.com/office/powerpoint/2010/main" val="99686668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1"/>
          <p:cNvSpPr>
            <a:spLocks noGrp="1" noChangeArrowheads="1"/>
          </p:cNvSpPr>
          <p:nvPr>
            <p:ph type="sldNum" sz="quarter"/>
          </p:nvPr>
        </p:nvSpPr>
        <p:spPr>
          <a:noFill/>
        </p:spPr>
        <p:txBody>
          <a:bodyPr/>
          <a:lstStyle/>
          <a:p>
            <a:fld id="{A025133E-6034-4CB3-8A72-B48C44A44A63}" type="slidenum">
              <a:rPr lang="en-US" altLang="zh-CN"/>
              <a:pPr/>
              <a:t>137</a:t>
            </a:fld>
            <a:endParaRPr lang="en-US" altLang="zh-CN"/>
          </a:p>
        </p:txBody>
      </p:sp>
      <p:sp>
        <p:nvSpPr>
          <p:cNvPr id="54275" name="Text Box 1"/>
          <p:cNvSpPr txBox="1">
            <a:spLocks noChangeArrowheads="1"/>
          </p:cNvSpPr>
          <p:nvPr/>
        </p:nvSpPr>
        <p:spPr bwMode="auto">
          <a:xfrm>
            <a:off x="1173368" y="734255"/>
            <a:ext cx="4472519" cy="3684628"/>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4276"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198984442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7346" name="Rectangle 11"/>
          <p:cNvSpPr>
            <a:spLocks noGrp="1" noChangeArrowheads="1"/>
          </p:cNvSpPr>
          <p:nvPr>
            <p:ph type="sldNum" sz="quarter"/>
          </p:nvPr>
        </p:nvSpPr>
        <p:spPr>
          <a:noFill/>
        </p:spPr>
        <p:txBody>
          <a:bodyPr/>
          <a:lstStyle/>
          <a:p>
            <a:fld id="{50C28E7C-2461-47A2-B895-5678597D3A7E}" type="slidenum">
              <a:rPr lang="en-US" altLang="zh-CN"/>
              <a:pPr/>
              <a:t>138</a:t>
            </a:fld>
            <a:endParaRPr lang="en-US" altLang="zh-CN"/>
          </a:p>
        </p:txBody>
      </p:sp>
      <p:sp>
        <p:nvSpPr>
          <p:cNvPr id="57347" name="Text Box 1"/>
          <p:cNvSpPr txBox="1">
            <a:spLocks noChangeArrowheads="1"/>
          </p:cNvSpPr>
          <p:nvPr/>
        </p:nvSpPr>
        <p:spPr bwMode="auto">
          <a:xfrm>
            <a:off x="1179182" y="734256"/>
            <a:ext cx="4464379" cy="3682404"/>
          </a:xfrm>
          <a:prstGeom prst="rect">
            <a:avLst/>
          </a:prstGeom>
          <a:solidFill>
            <a:srgbClr val="FFFFFF"/>
          </a:solidFill>
          <a:ln w="9360">
            <a:solidFill>
              <a:srgbClr val="000000"/>
            </a:solidFill>
            <a:miter lim="800000"/>
            <a:headEnd/>
            <a:tailEnd/>
          </a:ln>
        </p:spPr>
        <p:txBody>
          <a:bodyPr wrap="none" anchor="ctr"/>
          <a:lstStyle/>
          <a:p>
            <a:endParaRPr lang="zh-CN" altLang="en-US"/>
          </a:p>
        </p:txBody>
      </p:sp>
      <p:sp>
        <p:nvSpPr>
          <p:cNvPr id="57348" name="Rectangle 2"/>
          <p:cNvSpPr txBox="1">
            <a:spLocks noGrp="1" noChangeArrowheads="1"/>
          </p:cNvSpPr>
          <p:nvPr>
            <p:ph type="body"/>
          </p:nvPr>
        </p:nvSpPr>
        <p:spPr>
          <a:xfrm>
            <a:off x="904737" y="4672536"/>
            <a:ext cx="4995824" cy="4409983"/>
          </a:xfrm>
          <a:noFill/>
          <a:ln/>
        </p:spPr>
        <p:txBody>
          <a:bodyPr wrap="none" anchor="ctr"/>
          <a:lstStyle/>
          <a:p>
            <a:endParaRPr lang="zh-CN" altLang="zh-CN"/>
          </a:p>
        </p:txBody>
      </p:sp>
    </p:spTree>
    <p:extLst>
      <p:ext uri="{BB962C8B-B14F-4D97-AF65-F5344CB8AC3E}">
        <p14:creationId xmlns:p14="http://schemas.microsoft.com/office/powerpoint/2010/main" val="15924808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lvl1pPr algn="ctr">
              <a:defRPr/>
            </a:lvl1pPr>
          </a:lstStyle>
          <a:p>
            <a:r>
              <a:rPr lang="zh-CN" altLang="en-US"/>
              <a:t>单击此处编辑母版标题样式</a:t>
            </a:r>
          </a:p>
        </p:txBody>
      </p:sp>
      <p:sp>
        <p:nvSpPr>
          <p:cNvPr id="3" name="副标题 2"/>
          <p:cNvSpPr>
            <a:spLocks noGrp="1"/>
          </p:cNvSpPr>
          <p:nvPr>
            <p:ph type="subTitle" idx="1" hasCustomPrompt="1"/>
          </p:nvPr>
        </p:nvSpPr>
        <p:spPr>
          <a:xfrm>
            <a:off x="1371600" y="3886200"/>
            <a:ext cx="6400800" cy="1752600"/>
          </a:xfrm>
        </p:spPr>
        <p:txBody>
          <a:bodyPr/>
          <a:lstStyle>
            <a:lvl1pPr marL="0" indent="0" algn="ctr">
              <a:buNone/>
              <a:defRPr sz="2000">
                <a:latin typeface="华文仿宋" pitchFamily="2" charset="-122"/>
                <a:ea typeface="华文仿宋" pitchFamily="2" charset="-122"/>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dirty="0"/>
              <a:t>李波</a:t>
            </a:r>
            <a:endParaRPr lang="en-US" altLang="zh-CN" dirty="0"/>
          </a:p>
          <a:p>
            <a:fld id="{E6796B3C-00BC-4B2A-979C-AA34C47E6A0B}" type="datetime1">
              <a:rPr lang="zh-CN" altLang="en-US" smtClean="0"/>
              <a:pPr/>
              <a:t>2010-2-10</a:t>
            </a:fld>
            <a:endParaRPr lang="en-US" altLang="zh-CN" dirty="0"/>
          </a:p>
          <a:p>
            <a:r>
              <a:rPr lang="zh-CN" altLang="en-US" dirty="0"/>
              <a:t>高效能建模与仿真小组</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620713"/>
            <a:ext cx="2051050" cy="554513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395288" y="620713"/>
            <a:ext cx="6005512" cy="5545137"/>
          </a:xfrm>
        </p:spPr>
        <p:txBody>
          <a:bodyPr vert="eaVert"/>
          <a:lstStyle>
            <a:lvl1pPr>
              <a:defRPr>
                <a:latin typeface="楷体_GB2312" pitchFamily="49" charset="-122"/>
                <a:ea typeface="楷体_GB2312" pitchFamily="49" charset="-122"/>
              </a:defRPr>
            </a:lvl1pPr>
            <a:lvl2pPr>
              <a:defRPr>
                <a:latin typeface="楷体_GB2312" pitchFamily="49" charset="-122"/>
                <a:ea typeface="楷体_GB2312" pitchFamily="49" charset="-122"/>
              </a:defRPr>
            </a:lvl2pPr>
            <a:lvl3pPr>
              <a:defRPr>
                <a:latin typeface="楷体_GB2312" pitchFamily="49" charset="-122"/>
                <a:ea typeface="楷体_GB2312" pitchFamily="49" charset="-122"/>
              </a:defRPr>
            </a:lvl3pPr>
            <a:lvl4pPr>
              <a:defRPr>
                <a:latin typeface="楷体_GB2312" pitchFamily="49" charset="-122"/>
                <a:ea typeface="楷体_GB2312" pitchFamily="49" charset="-122"/>
              </a:defRPr>
            </a:lvl4pPr>
            <a:lvl5pPr>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7813"/>
            <a:ext cx="8229600" cy="1139825"/>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30725"/>
          </a:xfrm>
        </p:spPr>
        <p:txBody>
          <a:bodyPr/>
          <a:lstStyle/>
          <a:p>
            <a:endParaRPr lang="zh-CN" altLang="en-US"/>
          </a:p>
        </p:txBody>
      </p:sp>
      <p:sp>
        <p:nvSpPr>
          <p:cNvPr id="4" name="日期占位符 3"/>
          <p:cNvSpPr>
            <a:spLocks noGrp="1"/>
          </p:cNvSpPr>
          <p:nvPr>
            <p:ph type="dt" sz="half" idx="10"/>
          </p:nvPr>
        </p:nvSpPr>
        <p:spPr>
          <a:xfrm>
            <a:off x="457200" y="6243638"/>
            <a:ext cx="2133600" cy="457200"/>
          </a:xfrm>
          <a:prstGeom prst="rect">
            <a:avLst/>
          </a:prstGeom>
        </p:spPr>
        <p:txBody>
          <a:bodyPr/>
          <a:lstStyle>
            <a:lvl1pPr>
              <a:defRPr/>
            </a:lvl1pPr>
          </a:lstStyle>
          <a:p>
            <a:r>
              <a:rPr lang="en-US" altLang="zh-CN"/>
              <a:t>July 23, 2003</a:t>
            </a:r>
            <a:endParaRPr lang="en-US" altLang="en-US"/>
          </a:p>
        </p:txBody>
      </p:sp>
      <p:sp>
        <p:nvSpPr>
          <p:cNvPr id="5" name="页脚占位符 4"/>
          <p:cNvSpPr>
            <a:spLocks noGrp="1"/>
          </p:cNvSpPr>
          <p:nvPr>
            <p:ph type="ftr" sz="quarter" idx="11"/>
          </p:nvPr>
        </p:nvSpPr>
        <p:spPr>
          <a:xfrm>
            <a:off x="3124200" y="6248400"/>
            <a:ext cx="2895600" cy="457200"/>
          </a:xfrm>
          <a:prstGeom prst="rect">
            <a:avLst/>
          </a:prstGeom>
        </p:spPr>
        <p:txBody>
          <a:bodyPr/>
          <a:lstStyle>
            <a:lvl1pPr>
              <a:defRPr/>
            </a:lvl1pPr>
          </a:lstStyle>
          <a:p>
            <a:r>
              <a:rPr lang="en-US" altLang="en-US"/>
              <a:t>IBM PL Day 2005</a:t>
            </a:r>
          </a:p>
        </p:txBody>
      </p:sp>
      <p:sp>
        <p:nvSpPr>
          <p:cNvPr id="6" name="灯片编号占位符 5"/>
          <p:cNvSpPr>
            <a:spLocks noGrp="1"/>
          </p:cNvSpPr>
          <p:nvPr>
            <p:ph type="sldNum" sz="quarter" idx="12"/>
          </p:nvPr>
        </p:nvSpPr>
        <p:spPr>
          <a:xfrm>
            <a:off x="6553200" y="6243638"/>
            <a:ext cx="2133600" cy="457200"/>
          </a:xfrm>
          <a:prstGeom prst="rect">
            <a:avLst/>
          </a:prstGeom>
        </p:spPr>
        <p:txBody>
          <a:bodyPr/>
          <a:lstStyle>
            <a:lvl1pPr>
              <a:defRPr/>
            </a:lvl1pPr>
          </a:lstStyle>
          <a:p>
            <a:fld id="{319D7173-47E1-45A4-9E64-3766F7F673AE}" type="slidenum">
              <a:rPr lang="en-US" altLang="en-US"/>
              <a:pPr/>
              <a:t>‹#›</a:t>
            </a:fld>
            <a:endParaRPr lang="en-US"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AndTx">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990600" y="122238"/>
            <a:ext cx="6951663" cy="638175"/>
          </a:xfrm>
        </p:spPr>
        <p:txBody>
          <a:bodyPr/>
          <a:lstStyle/>
          <a:p>
            <a:r>
              <a:rPr lang="zh-CN" altLang="en-US"/>
              <a:t>单击此处编辑母版标题样式</a:t>
            </a:r>
          </a:p>
        </p:txBody>
      </p:sp>
      <p:sp>
        <p:nvSpPr>
          <p:cNvPr id="3" name="内容占位符 2"/>
          <p:cNvSpPr>
            <a:spLocks noGrp="1"/>
          </p:cNvSpPr>
          <p:nvPr>
            <p:ph sz="quarter" idx="1"/>
          </p:nvPr>
        </p:nvSpPr>
        <p:spPr>
          <a:xfrm>
            <a:off x="177800" y="990600"/>
            <a:ext cx="4305300" cy="8778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177800" y="2020888"/>
            <a:ext cx="4305300" cy="8794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35500" y="990600"/>
            <a:ext cx="4305300" cy="19097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baseline="0">
                <a:latin typeface="Comic Sans MS" pitchFamily="66"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lgn="l">
              <a:defRPr sz="2400" baseline="0">
                <a:latin typeface="Comic Sans MS" pitchFamily="66" charset="0"/>
                <a:ea typeface="宋体" pitchFamily="2" charset="-122"/>
              </a:defRPr>
            </a:lvl1pPr>
            <a:lvl2pPr algn="l">
              <a:defRPr sz="2000" b="0" i="0" baseline="0">
                <a:solidFill>
                  <a:schemeClr val="tx1"/>
                </a:solidFill>
                <a:latin typeface="Comic Sans MS" pitchFamily="66" charset="0"/>
                <a:ea typeface="宋体" pitchFamily="2" charset="-122"/>
              </a:defRPr>
            </a:lvl2pPr>
            <a:lvl3pPr algn="l">
              <a:defRPr sz="1800" baseline="0">
                <a:latin typeface="Comic Sans MS" pitchFamily="66" charset="0"/>
                <a:ea typeface="宋体" pitchFamily="2" charset="-122"/>
              </a:defRPr>
            </a:lvl3pPr>
            <a:lvl4pPr algn="l">
              <a:defRPr sz="1600" b="0" i="0" baseline="0">
                <a:solidFill>
                  <a:schemeClr val="tx1"/>
                </a:solidFill>
                <a:latin typeface="Comic Sans MS" pitchFamily="66" charset="0"/>
                <a:ea typeface="宋体" pitchFamily="2" charset="-122"/>
              </a:defRPr>
            </a:lvl4pPr>
            <a:lvl5pPr algn="l">
              <a:defRPr>
                <a:latin typeface="楷体_GB2312" pitchFamily="49" charset="-122"/>
                <a:ea typeface="楷体_GB2312"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ctr">
              <a:defRPr sz="4000" b="1" cap="all"/>
            </a:lvl1pPr>
          </a:lstStyle>
          <a:p>
            <a:r>
              <a:rPr lang="zh-CN" altLang="en-US"/>
              <a:t>单击此处编辑母版标题样式</a:t>
            </a:r>
            <a:endParaRPr lang="zh-CN" altLang="en-US" dirty="0"/>
          </a:p>
        </p:txBody>
      </p:sp>
      <p:sp>
        <p:nvSpPr>
          <p:cNvPr id="3" name="文本占位符 2"/>
          <p:cNvSpPr>
            <a:spLocks noGrp="1"/>
          </p:cNvSpPr>
          <p:nvPr>
            <p:ph type="body" idx="1"/>
          </p:nvPr>
        </p:nvSpPr>
        <p:spPr>
          <a:xfrm>
            <a:off x="722313" y="2906713"/>
            <a:ext cx="7772400" cy="1500187"/>
          </a:xfrm>
        </p:spPr>
        <p:txBody>
          <a:bodyPr anchor="b"/>
          <a:lstStyle>
            <a:lvl1pPr marL="0" indent="0" algn="ctr">
              <a:buNone/>
              <a:defRPr sz="2000">
                <a:latin typeface="楷体_GB2312" pitchFamily="49" charset="-122"/>
                <a:ea typeface="楷体_GB2312" pitchFamily="49" charset="-122"/>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l">
              <a:defRPr/>
            </a:lvl1pPr>
          </a:lstStyle>
          <a:p>
            <a:r>
              <a:rPr lang="zh-CN" altLang="en-US"/>
              <a:t>单击此处编辑母版标题样式</a:t>
            </a:r>
          </a:p>
        </p:txBody>
      </p:sp>
      <p:sp>
        <p:nvSpPr>
          <p:cNvPr id="3" name="内容占位符 2"/>
          <p:cNvSpPr>
            <a:spLocks noGrp="1"/>
          </p:cNvSpPr>
          <p:nvPr>
            <p:ph sz="half" idx="1"/>
          </p:nvPr>
        </p:nvSpPr>
        <p:spPr>
          <a:xfrm>
            <a:off x="395288" y="1412875"/>
            <a:ext cx="4027487" cy="4752975"/>
          </a:xfrm>
        </p:spPr>
        <p:txBody>
          <a:bodyPr/>
          <a:lstStyle>
            <a:lvl1pPr algn="l">
              <a:defRPr sz="2800">
                <a:latin typeface="楷体_GB2312" pitchFamily="49" charset="-122"/>
                <a:ea typeface="楷体_GB2312" pitchFamily="49" charset="-122"/>
              </a:defRPr>
            </a:lvl1pPr>
            <a:lvl2pPr algn="l">
              <a:defRPr sz="2400">
                <a:latin typeface="楷体_GB2312" pitchFamily="49" charset="-122"/>
                <a:ea typeface="楷体_GB2312" pitchFamily="49" charset="-122"/>
              </a:defRPr>
            </a:lvl2pPr>
            <a:lvl3pPr algn="l">
              <a:defRPr sz="2000">
                <a:latin typeface="楷体_GB2312" pitchFamily="49" charset="-122"/>
                <a:ea typeface="楷体_GB2312" pitchFamily="49" charset="-122"/>
              </a:defRPr>
            </a:lvl3pPr>
            <a:lvl4pPr algn="l">
              <a:defRPr sz="1800">
                <a:latin typeface="楷体_GB2312" pitchFamily="49" charset="-122"/>
                <a:ea typeface="楷体_GB2312" pitchFamily="49" charset="-122"/>
              </a:defRPr>
            </a:lvl4pPr>
            <a:lvl5pPr algn="l">
              <a:defRPr sz="1800">
                <a:latin typeface="楷体_GB2312" pitchFamily="49" charset="-122"/>
                <a:ea typeface="楷体_GB2312" pitchFamily="49"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4575175" y="1412875"/>
            <a:ext cx="4029075" cy="4752975"/>
          </a:xfrm>
        </p:spPr>
        <p:txBody>
          <a:bodyPr/>
          <a:lstStyle>
            <a:lvl1pPr algn="l">
              <a:defRPr sz="2800">
                <a:latin typeface="楷体_GB2312" pitchFamily="49" charset="-122"/>
                <a:ea typeface="楷体_GB2312" pitchFamily="49" charset="-122"/>
              </a:defRPr>
            </a:lvl1pPr>
            <a:lvl2pPr algn="l">
              <a:defRPr sz="2400">
                <a:latin typeface="楷体_GB2312" pitchFamily="49" charset="-122"/>
                <a:ea typeface="楷体_GB2312" pitchFamily="49" charset="-122"/>
              </a:defRPr>
            </a:lvl2pPr>
            <a:lvl3pPr algn="l">
              <a:defRPr sz="2000">
                <a:latin typeface="楷体_GB2312" pitchFamily="49" charset="-122"/>
                <a:ea typeface="楷体_GB2312" pitchFamily="49" charset="-122"/>
              </a:defRPr>
            </a:lvl3pPr>
            <a:lvl4pPr algn="l">
              <a:defRPr sz="1800">
                <a:latin typeface="楷体_GB2312" pitchFamily="49" charset="-122"/>
                <a:ea typeface="楷体_GB2312" pitchFamily="49" charset="-122"/>
              </a:defRPr>
            </a:lvl4pPr>
            <a:lvl5pPr algn="l">
              <a:defRPr sz="1800">
                <a:latin typeface="楷体_GB2312" pitchFamily="49" charset="-122"/>
                <a:ea typeface="楷体_GB2312" pitchFamily="49" charset="-122"/>
              </a:defRPr>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lgn="l">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lgn="l">
              <a:buNone/>
              <a:defRPr sz="2400" b="1">
                <a:latin typeface="楷体_GB2312" pitchFamily="49" charset="-122"/>
                <a:ea typeface="楷体_GB2312"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lgn="l">
              <a:defRPr sz="2400">
                <a:latin typeface="楷体_GB2312" pitchFamily="49" charset="-122"/>
                <a:ea typeface="楷体_GB2312" pitchFamily="49" charset="-122"/>
              </a:defRPr>
            </a:lvl1pPr>
            <a:lvl2pPr algn="l">
              <a:defRPr sz="2000">
                <a:latin typeface="楷体_GB2312" pitchFamily="49" charset="-122"/>
                <a:ea typeface="楷体_GB2312" pitchFamily="49" charset="-122"/>
              </a:defRPr>
            </a:lvl2pPr>
            <a:lvl3pPr algn="l">
              <a:defRPr sz="1800">
                <a:latin typeface="楷体_GB2312" pitchFamily="49" charset="-122"/>
                <a:ea typeface="楷体_GB2312" pitchFamily="49" charset="-122"/>
              </a:defRPr>
            </a:lvl3pPr>
            <a:lvl4pPr algn="l">
              <a:defRPr sz="1600">
                <a:latin typeface="楷体_GB2312" pitchFamily="49" charset="-122"/>
                <a:ea typeface="楷体_GB2312" pitchFamily="49" charset="-122"/>
              </a:defRPr>
            </a:lvl4pPr>
            <a:lvl5pPr algn="l">
              <a:defRPr sz="1600">
                <a:latin typeface="楷体_GB2312" pitchFamily="49" charset="-122"/>
                <a:ea typeface="楷体_GB2312" pitchFamily="49"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4645025" y="1535113"/>
            <a:ext cx="4041775" cy="639762"/>
          </a:xfrm>
        </p:spPr>
        <p:txBody>
          <a:bodyPr anchor="b"/>
          <a:lstStyle>
            <a:lvl1pPr marL="0" indent="0" algn="l">
              <a:buNone/>
              <a:defRPr sz="2400" b="1">
                <a:latin typeface="楷体_GB2312" pitchFamily="49" charset="-122"/>
                <a:ea typeface="楷体_GB2312" pitchFamily="49"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lgn="l">
              <a:defRPr sz="2400">
                <a:latin typeface="楷体_GB2312" pitchFamily="49" charset="-122"/>
                <a:ea typeface="楷体_GB2312" pitchFamily="49" charset="-122"/>
              </a:defRPr>
            </a:lvl1pPr>
            <a:lvl2pPr algn="l">
              <a:defRPr sz="2000">
                <a:latin typeface="楷体_GB2312" pitchFamily="49" charset="-122"/>
                <a:ea typeface="楷体_GB2312" pitchFamily="49" charset="-122"/>
              </a:defRPr>
            </a:lvl2pPr>
            <a:lvl3pPr algn="l">
              <a:defRPr sz="1800">
                <a:latin typeface="楷体_GB2312" pitchFamily="49" charset="-122"/>
                <a:ea typeface="楷体_GB2312" pitchFamily="49" charset="-122"/>
              </a:defRPr>
            </a:lvl3pPr>
            <a:lvl4pPr algn="l">
              <a:defRPr sz="1600">
                <a:latin typeface="楷体_GB2312" pitchFamily="49" charset="-122"/>
                <a:ea typeface="楷体_GB2312" pitchFamily="49" charset="-122"/>
              </a:defRPr>
            </a:lvl4pPr>
            <a:lvl5pPr algn="l">
              <a:defRPr sz="1600">
                <a:latin typeface="楷体_GB2312" pitchFamily="49" charset="-122"/>
                <a:ea typeface="楷体_GB2312" pitchFamily="49" charset="-122"/>
              </a:defRPr>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atin typeface="楷体_GB2312" pitchFamily="49" charset="-122"/>
                <a:ea typeface="楷体_GB2312" pitchFamily="49" charset="-122"/>
              </a:defRPr>
            </a:lvl1pPr>
            <a:lvl2pPr>
              <a:defRPr sz="2800">
                <a:latin typeface="楷体_GB2312" pitchFamily="49" charset="-122"/>
                <a:ea typeface="楷体_GB2312" pitchFamily="49" charset="-122"/>
              </a:defRPr>
            </a:lvl2pPr>
            <a:lvl3pPr>
              <a:defRPr sz="2400">
                <a:latin typeface="楷体_GB2312" pitchFamily="49" charset="-122"/>
                <a:ea typeface="楷体_GB2312" pitchFamily="49" charset="-122"/>
              </a:defRPr>
            </a:lvl3pPr>
            <a:lvl4pPr>
              <a:defRPr sz="2000">
                <a:latin typeface="楷体_GB2312" pitchFamily="49" charset="-122"/>
                <a:ea typeface="楷体_GB2312" pitchFamily="49" charset="-122"/>
              </a:defRPr>
            </a:lvl4pPr>
            <a:lvl5pPr>
              <a:defRPr sz="2000">
                <a:latin typeface="楷体_GB2312" pitchFamily="49" charset="-122"/>
                <a:ea typeface="楷体_GB2312" pitchFamily="49" charset="-122"/>
              </a:defRPr>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jpe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96706" name="Rectangle 2"/>
          <p:cNvSpPr>
            <a:spLocks noChangeArrowheads="1"/>
          </p:cNvSpPr>
          <p:nvPr/>
        </p:nvSpPr>
        <p:spPr bwMode="auto">
          <a:xfrm>
            <a:off x="0" y="0"/>
            <a:ext cx="9144000" cy="476250"/>
          </a:xfrm>
          <a:prstGeom prst="rect">
            <a:avLst/>
          </a:prstGeom>
          <a:gradFill rotWithShape="0">
            <a:gsLst>
              <a:gs pos="0">
                <a:srgbClr val="0033CC"/>
              </a:gs>
              <a:gs pos="100000">
                <a:schemeClr val="bg1"/>
              </a:gs>
            </a:gsLst>
            <a:lin ang="0" scaled="1"/>
          </a:gradFill>
          <a:ln w="9525">
            <a:noFill/>
            <a:miter lim="800000"/>
            <a:headEnd/>
            <a:tailEnd/>
          </a:ln>
          <a:effectLst/>
        </p:spPr>
        <p:txBody>
          <a:bodyPr wrap="none" anchor="ctr"/>
          <a:lstStyle/>
          <a:p>
            <a:pPr algn="ctr">
              <a:lnSpc>
                <a:spcPct val="100000"/>
              </a:lnSpc>
              <a:spcBef>
                <a:spcPct val="0"/>
              </a:spcBef>
              <a:buClrTx/>
              <a:buSzTx/>
              <a:buFontTx/>
              <a:buNone/>
            </a:pPr>
            <a:endParaRPr kumimoji="1" lang="zh-CN" altLang="zh-CN" sz="3600" b="1">
              <a:solidFill>
                <a:srgbClr val="FF0000"/>
              </a:solidFill>
              <a:latin typeface="Times New Roman" pitchFamily="18" charset="0"/>
            </a:endParaRPr>
          </a:p>
        </p:txBody>
      </p:sp>
      <p:pic>
        <p:nvPicPr>
          <p:cNvPr id="1096707" name="Picture 3" descr="jdxht"/>
          <p:cNvPicPr>
            <a:picLocks noChangeAspect="1" noChangeArrowheads="1"/>
          </p:cNvPicPr>
          <p:nvPr/>
        </p:nvPicPr>
        <p:blipFill>
          <a:blip r:embed="rId15" cstate="print"/>
          <a:srcRect/>
          <a:stretch>
            <a:fillRect/>
          </a:stretch>
        </p:blipFill>
        <p:spPr bwMode="auto">
          <a:xfrm>
            <a:off x="304800" y="36513"/>
            <a:ext cx="381000" cy="381000"/>
          </a:xfrm>
          <a:prstGeom prst="rect">
            <a:avLst/>
          </a:prstGeom>
          <a:noFill/>
        </p:spPr>
      </p:pic>
      <p:pic>
        <p:nvPicPr>
          <p:cNvPr id="1096708" name="Picture 4" descr="xjtut"/>
          <p:cNvPicPr>
            <a:picLocks noChangeAspect="1" noChangeArrowheads="1"/>
          </p:cNvPicPr>
          <p:nvPr/>
        </p:nvPicPr>
        <p:blipFill>
          <a:blip r:embed="rId16" cstate="print"/>
          <a:srcRect/>
          <a:stretch>
            <a:fillRect/>
          </a:stretch>
        </p:blipFill>
        <p:spPr bwMode="auto">
          <a:xfrm>
            <a:off x="762000" y="65088"/>
            <a:ext cx="1447800" cy="341312"/>
          </a:xfrm>
          <a:prstGeom prst="rect">
            <a:avLst/>
          </a:prstGeom>
          <a:noFill/>
        </p:spPr>
      </p:pic>
      <p:sp>
        <p:nvSpPr>
          <p:cNvPr id="1096709" name="Line 5"/>
          <p:cNvSpPr>
            <a:spLocks noChangeShapeType="1"/>
          </p:cNvSpPr>
          <p:nvPr/>
        </p:nvSpPr>
        <p:spPr bwMode="auto">
          <a:xfrm>
            <a:off x="0" y="6858000"/>
            <a:ext cx="9144000" cy="0"/>
          </a:xfrm>
          <a:prstGeom prst="line">
            <a:avLst/>
          </a:prstGeom>
          <a:noFill/>
          <a:ln w="9525">
            <a:solidFill>
              <a:schemeClr val="tx2"/>
            </a:solidFill>
            <a:round/>
            <a:headEnd/>
            <a:tailEnd/>
          </a:ln>
          <a:effectLst/>
        </p:spPr>
        <p:txBody>
          <a:bodyPr/>
          <a:lstStyle/>
          <a:p>
            <a:endParaRPr lang="zh-CN" altLang="en-US"/>
          </a:p>
        </p:txBody>
      </p:sp>
      <p:pic>
        <p:nvPicPr>
          <p:cNvPr id="1096710" name="Picture 6" descr="84"/>
          <p:cNvPicPr>
            <a:picLocks noChangeAspect="1" noChangeArrowheads="1"/>
          </p:cNvPicPr>
          <p:nvPr/>
        </p:nvPicPr>
        <p:blipFill>
          <a:blip r:embed="rId17" cstate="print"/>
          <a:srcRect l="38531"/>
          <a:stretch>
            <a:fillRect/>
          </a:stretch>
        </p:blipFill>
        <p:spPr bwMode="auto">
          <a:xfrm>
            <a:off x="6591300" y="5791200"/>
            <a:ext cx="2552700" cy="990600"/>
          </a:xfrm>
          <a:prstGeom prst="rect">
            <a:avLst/>
          </a:prstGeom>
          <a:noFill/>
        </p:spPr>
      </p:pic>
      <p:sp>
        <p:nvSpPr>
          <p:cNvPr id="1096711" name="Line 7"/>
          <p:cNvSpPr>
            <a:spLocks noChangeShapeType="1"/>
          </p:cNvSpPr>
          <p:nvPr/>
        </p:nvSpPr>
        <p:spPr bwMode="auto">
          <a:xfrm>
            <a:off x="0" y="6400800"/>
            <a:ext cx="6400800" cy="0"/>
          </a:xfrm>
          <a:prstGeom prst="line">
            <a:avLst/>
          </a:prstGeom>
          <a:noFill/>
          <a:ln w="28575">
            <a:solidFill>
              <a:srgbClr val="000099"/>
            </a:solidFill>
            <a:round/>
            <a:headEnd/>
            <a:tailEnd/>
          </a:ln>
          <a:effectLst/>
        </p:spPr>
        <p:txBody>
          <a:bodyPr anchor="ctr"/>
          <a:lstStyle/>
          <a:p>
            <a:endParaRPr lang="zh-CN" altLang="en-US"/>
          </a:p>
        </p:txBody>
      </p:sp>
      <p:pic>
        <p:nvPicPr>
          <p:cNvPr id="1096712" name="Picture 8" descr="84"/>
          <p:cNvPicPr>
            <a:picLocks noChangeAspect="1" noChangeArrowheads="1"/>
          </p:cNvPicPr>
          <p:nvPr/>
        </p:nvPicPr>
        <p:blipFill>
          <a:blip r:embed="rId17" cstate="print"/>
          <a:srcRect l="38531"/>
          <a:stretch>
            <a:fillRect/>
          </a:stretch>
        </p:blipFill>
        <p:spPr bwMode="auto">
          <a:xfrm>
            <a:off x="6591300" y="5791200"/>
            <a:ext cx="2552700" cy="990600"/>
          </a:xfrm>
          <a:prstGeom prst="rect">
            <a:avLst/>
          </a:prstGeom>
          <a:noFill/>
        </p:spPr>
      </p:pic>
      <p:sp>
        <p:nvSpPr>
          <p:cNvPr id="1096713" name="Line 9"/>
          <p:cNvSpPr>
            <a:spLocks noChangeShapeType="1"/>
          </p:cNvSpPr>
          <p:nvPr/>
        </p:nvSpPr>
        <p:spPr bwMode="auto">
          <a:xfrm>
            <a:off x="0" y="6400800"/>
            <a:ext cx="6400800" cy="0"/>
          </a:xfrm>
          <a:prstGeom prst="line">
            <a:avLst/>
          </a:prstGeom>
          <a:noFill/>
          <a:ln w="28575">
            <a:solidFill>
              <a:srgbClr val="000099"/>
            </a:solidFill>
            <a:round/>
            <a:headEnd/>
            <a:tailEnd/>
          </a:ln>
          <a:effectLst/>
        </p:spPr>
        <p:txBody>
          <a:bodyPr anchor="ctr"/>
          <a:lstStyle/>
          <a:p>
            <a:endParaRPr lang="zh-CN" altLang="en-US"/>
          </a:p>
        </p:txBody>
      </p:sp>
      <p:sp>
        <p:nvSpPr>
          <p:cNvPr id="1096714" name="Text Box 10"/>
          <p:cNvSpPr txBox="1">
            <a:spLocks noChangeArrowheads="1"/>
          </p:cNvSpPr>
          <p:nvPr/>
        </p:nvSpPr>
        <p:spPr bwMode="auto">
          <a:xfrm>
            <a:off x="6096000" y="90488"/>
            <a:ext cx="2971800" cy="366712"/>
          </a:xfrm>
          <a:prstGeom prst="rect">
            <a:avLst/>
          </a:prstGeom>
          <a:noFill/>
          <a:ln w="9525">
            <a:noFill/>
            <a:miter lim="800000"/>
            <a:headEnd/>
            <a:tailEnd/>
          </a:ln>
          <a:effectLst/>
        </p:spPr>
        <p:txBody>
          <a:bodyPr>
            <a:spAutoFit/>
          </a:bodyPr>
          <a:lstStyle/>
          <a:p>
            <a:pPr>
              <a:lnSpc>
                <a:spcPct val="100000"/>
              </a:lnSpc>
              <a:spcBef>
                <a:spcPct val="50000"/>
              </a:spcBef>
              <a:buClrTx/>
              <a:buSzTx/>
              <a:buFontTx/>
              <a:buNone/>
            </a:pPr>
            <a:endParaRPr kumimoji="1" lang="zh-CN" altLang="zh-CN" sz="1800" b="1" i="1">
              <a:solidFill>
                <a:srgbClr val="0000CC"/>
              </a:solidFill>
            </a:endParaRPr>
          </a:p>
        </p:txBody>
      </p:sp>
      <p:pic>
        <p:nvPicPr>
          <p:cNvPr id="1096715" name="Picture 11" descr="84"/>
          <p:cNvPicPr>
            <a:picLocks noChangeAspect="1" noChangeArrowheads="1"/>
          </p:cNvPicPr>
          <p:nvPr/>
        </p:nvPicPr>
        <p:blipFill>
          <a:blip r:embed="rId17" cstate="print"/>
          <a:srcRect l="38531"/>
          <a:stretch>
            <a:fillRect/>
          </a:stretch>
        </p:blipFill>
        <p:spPr bwMode="auto">
          <a:xfrm>
            <a:off x="6591300" y="5791200"/>
            <a:ext cx="2552700" cy="990600"/>
          </a:xfrm>
          <a:prstGeom prst="rect">
            <a:avLst/>
          </a:prstGeom>
          <a:noFill/>
        </p:spPr>
      </p:pic>
      <p:sp>
        <p:nvSpPr>
          <p:cNvPr id="1096716" name="Line 12"/>
          <p:cNvSpPr>
            <a:spLocks noChangeShapeType="1"/>
          </p:cNvSpPr>
          <p:nvPr/>
        </p:nvSpPr>
        <p:spPr bwMode="auto">
          <a:xfrm>
            <a:off x="0" y="6400800"/>
            <a:ext cx="6400800" cy="0"/>
          </a:xfrm>
          <a:prstGeom prst="line">
            <a:avLst/>
          </a:prstGeom>
          <a:noFill/>
          <a:ln w="28575">
            <a:solidFill>
              <a:srgbClr val="000099"/>
            </a:solidFill>
            <a:round/>
            <a:headEnd/>
            <a:tailEnd/>
          </a:ln>
          <a:effectLst/>
        </p:spPr>
        <p:txBody>
          <a:bodyPr anchor="ctr"/>
          <a:lstStyle/>
          <a:p>
            <a:endParaRPr lang="zh-CN" altLang="en-US"/>
          </a:p>
        </p:txBody>
      </p:sp>
      <p:sp>
        <p:nvSpPr>
          <p:cNvPr id="1096717" name="Text Box 13"/>
          <p:cNvSpPr txBox="1">
            <a:spLocks noChangeArrowheads="1"/>
          </p:cNvSpPr>
          <p:nvPr/>
        </p:nvSpPr>
        <p:spPr bwMode="auto">
          <a:xfrm>
            <a:off x="7092950" y="0"/>
            <a:ext cx="2971800" cy="519113"/>
          </a:xfrm>
          <a:prstGeom prst="rect">
            <a:avLst/>
          </a:prstGeom>
          <a:noFill/>
          <a:ln w="9525">
            <a:noFill/>
            <a:miter lim="800000"/>
            <a:headEnd/>
            <a:tailEnd/>
          </a:ln>
          <a:effectLst/>
        </p:spPr>
        <p:txBody>
          <a:bodyPr>
            <a:spAutoFit/>
          </a:bodyPr>
          <a:lstStyle/>
          <a:p>
            <a:pPr>
              <a:lnSpc>
                <a:spcPct val="100000"/>
              </a:lnSpc>
              <a:spcBef>
                <a:spcPct val="50000"/>
              </a:spcBef>
              <a:buClrTx/>
              <a:buSzTx/>
              <a:buFontTx/>
              <a:buNone/>
            </a:pPr>
            <a:r>
              <a:rPr kumimoji="1" lang="en-US" altLang="zh-CN" sz="2800" b="1" i="1">
                <a:solidFill>
                  <a:srgbClr val="A50021"/>
                </a:solidFill>
                <a:latin typeface="Times New Roman" pitchFamily="18" charset="0"/>
                <a:ea typeface="SimSun" pitchFamily="2" charset="-122"/>
              </a:rPr>
              <a:t>HPM&amp;S</a:t>
            </a:r>
          </a:p>
        </p:txBody>
      </p:sp>
      <p:sp>
        <p:nvSpPr>
          <p:cNvPr id="1096723" name="Rectangle 19"/>
          <p:cNvSpPr>
            <a:spLocks noGrp="1" noChangeArrowheads="1"/>
          </p:cNvSpPr>
          <p:nvPr>
            <p:ph type="title"/>
          </p:nvPr>
        </p:nvSpPr>
        <p:spPr bwMode="auto">
          <a:xfrm>
            <a:off x="395288" y="620713"/>
            <a:ext cx="8137525" cy="720725"/>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zh-CN" altLang="en-US"/>
              <a:t>一级标题</a:t>
            </a:r>
          </a:p>
        </p:txBody>
      </p:sp>
      <p:sp>
        <p:nvSpPr>
          <p:cNvPr id="1096724" name="Rectangle 20"/>
          <p:cNvSpPr>
            <a:spLocks noGrp="1" noChangeArrowheads="1"/>
          </p:cNvSpPr>
          <p:nvPr>
            <p:ph type="body" idx="1"/>
          </p:nvPr>
        </p:nvSpPr>
        <p:spPr bwMode="auto">
          <a:xfrm>
            <a:off x="395288" y="1412875"/>
            <a:ext cx="8208962" cy="47529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1"/>
            <a:r>
              <a:rPr lang="en-US" altLang="zh-CN" dirty="0"/>
              <a:t> </a:t>
            </a:r>
            <a:r>
              <a:rPr lang="zh-CN" altLang="en-US" dirty="0"/>
              <a:t>二级标题</a:t>
            </a:r>
          </a:p>
          <a:p>
            <a:pPr lvl="2"/>
            <a:r>
              <a:rPr lang="zh-CN" altLang="en-US" dirty="0"/>
              <a:t> 三级标题</a:t>
            </a:r>
          </a:p>
          <a:p>
            <a:pPr lvl="4"/>
            <a:endParaRPr lang="en-US" altLang="zh-CN" dirty="0"/>
          </a:p>
        </p:txBody>
      </p:sp>
      <p:sp>
        <p:nvSpPr>
          <p:cNvPr id="1096725" name="Line 21"/>
          <p:cNvSpPr>
            <a:spLocks noChangeShapeType="1"/>
          </p:cNvSpPr>
          <p:nvPr/>
        </p:nvSpPr>
        <p:spPr bwMode="auto">
          <a:xfrm>
            <a:off x="0" y="508000"/>
            <a:ext cx="9144000" cy="0"/>
          </a:xfrm>
          <a:prstGeom prst="line">
            <a:avLst/>
          </a:prstGeom>
          <a:noFill/>
          <a:ln w="12700" cap="sq">
            <a:solidFill>
              <a:srgbClr val="9999FF"/>
            </a:solidFill>
            <a:round/>
            <a:headEnd/>
            <a:tailEnd type="none" w="lg" len="med"/>
          </a:ln>
          <a:effectLst/>
        </p:spPr>
        <p:txBody>
          <a:bodyPr>
            <a:spAutoFit/>
          </a:bodyPr>
          <a:lstStyle/>
          <a:p>
            <a:endParaRPr lang="zh-CN" altLang="en-US"/>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4" r:id="rId12"/>
    <p:sldLayoutId id="2147483665" r:id="rId13"/>
  </p:sldLayoutIdLst>
  <p:txStyles>
    <p:titleStyle>
      <a:lvl1pPr algn="just" rtl="0" eaLnBrk="1" fontAlgn="base" hangingPunct="1">
        <a:spcBef>
          <a:spcPct val="0"/>
        </a:spcBef>
        <a:spcAft>
          <a:spcPct val="0"/>
        </a:spcAft>
        <a:defRPr kumimoji="1" sz="3600" b="1">
          <a:solidFill>
            <a:schemeClr val="tx1"/>
          </a:solidFill>
          <a:latin typeface="+mj-lt"/>
          <a:ea typeface="+mj-ea"/>
          <a:cs typeface="+mj-cs"/>
        </a:defRPr>
      </a:lvl1pPr>
      <a:lvl2pPr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2pPr>
      <a:lvl3pPr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3pPr>
      <a:lvl4pPr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4pPr>
      <a:lvl5pPr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5pPr>
      <a:lvl6pPr marL="457200"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6pPr>
      <a:lvl7pPr marL="914400"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7pPr>
      <a:lvl8pPr marL="1371600"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8pPr>
      <a:lvl9pPr marL="1828800" algn="just" rtl="0" eaLnBrk="1" fontAlgn="base" hangingPunct="1">
        <a:spcBef>
          <a:spcPct val="0"/>
        </a:spcBef>
        <a:spcAft>
          <a:spcPct val="0"/>
        </a:spcAft>
        <a:defRPr kumimoji="1" sz="3600" b="1">
          <a:solidFill>
            <a:schemeClr val="tx1"/>
          </a:solidFill>
          <a:latin typeface="Times New Roman" pitchFamily="18" charset="0"/>
          <a:ea typeface="黑体" pitchFamily="2" charset="-122"/>
        </a:defRPr>
      </a:lvl9pPr>
    </p:titleStyle>
    <p:bodyStyle>
      <a:lvl1pPr marL="188913" indent="-188913" algn="just" rtl="0" eaLnBrk="1" fontAlgn="base" hangingPunct="1">
        <a:lnSpc>
          <a:spcPct val="110000"/>
        </a:lnSpc>
        <a:spcBef>
          <a:spcPct val="20000"/>
        </a:spcBef>
        <a:spcAft>
          <a:spcPct val="0"/>
        </a:spcAft>
        <a:buClr>
          <a:schemeClr val="tx1"/>
        </a:buClr>
        <a:buSzPct val="80000"/>
        <a:buFont typeface="Wingdings" pitchFamily="2" charset="2"/>
        <a:buChar char="l"/>
        <a:defRPr kumimoji="1" sz="2800">
          <a:solidFill>
            <a:schemeClr val="tx1"/>
          </a:solidFill>
          <a:latin typeface="+mn-lt"/>
          <a:ea typeface="+mn-ea"/>
          <a:cs typeface="+mn-cs"/>
        </a:defRPr>
      </a:lvl1pPr>
      <a:lvl2pPr marL="482600" indent="-103188" algn="just" rtl="0" eaLnBrk="1" fontAlgn="base" hangingPunct="1">
        <a:lnSpc>
          <a:spcPct val="110000"/>
        </a:lnSpc>
        <a:spcBef>
          <a:spcPct val="20000"/>
        </a:spcBef>
        <a:spcAft>
          <a:spcPct val="0"/>
        </a:spcAft>
        <a:buClr>
          <a:srgbClr val="000099"/>
        </a:buClr>
        <a:buSzPct val="75000"/>
        <a:buFont typeface="Wingdings" pitchFamily="2" charset="2"/>
        <a:buChar char="l"/>
        <a:defRPr kumimoji="1" sz="2800" b="1">
          <a:solidFill>
            <a:srgbClr val="3333CC"/>
          </a:solidFill>
          <a:latin typeface="楷体_GB2312" pitchFamily="49" charset="-122"/>
          <a:ea typeface="楷体_GB2312" pitchFamily="49" charset="-122"/>
        </a:defRPr>
      </a:lvl2pPr>
      <a:lvl3pPr marL="765175" algn="just" rtl="0" eaLnBrk="1" fontAlgn="base" hangingPunct="1">
        <a:lnSpc>
          <a:spcPct val="110000"/>
        </a:lnSpc>
        <a:spcBef>
          <a:spcPct val="20000"/>
        </a:spcBef>
        <a:spcAft>
          <a:spcPct val="0"/>
        </a:spcAft>
        <a:buClr>
          <a:srgbClr val="000099"/>
        </a:buClr>
        <a:buSzPct val="75000"/>
        <a:buFont typeface="Wingdings" pitchFamily="2" charset="2"/>
        <a:buChar char="n"/>
        <a:defRPr kumimoji="1" sz="2000">
          <a:solidFill>
            <a:schemeClr val="tx1"/>
          </a:solidFill>
          <a:latin typeface="楷体_GB2312" pitchFamily="49" charset="-122"/>
          <a:ea typeface="楷体_GB2312" pitchFamily="49" charset="-122"/>
        </a:defRPr>
      </a:lvl3pPr>
      <a:lvl4pPr marL="1138238" indent="-95250" algn="just" rtl="0" eaLnBrk="1" fontAlgn="base" hangingPunct="1">
        <a:lnSpc>
          <a:spcPct val="110000"/>
        </a:lnSpc>
        <a:spcBef>
          <a:spcPct val="20000"/>
        </a:spcBef>
        <a:spcAft>
          <a:spcPct val="0"/>
        </a:spcAft>
        <a:buChar char="–"/>
        <a:defRPr kumimoji="1" sz="2000" b="1">
          <a:solidFill>
            <a:srgbClr val="000066"/>
          </a:solidFill>
          <a:latin typeface="+mn-lt"/>
          <a:ea typeface="楷体_GB2312" pitchFamily="49" charset="-122"/>
        </a:defRPr>
      </a:lvl4pPr>
      <a:lvl5pPr marL="1435100" indent="-106363" algn="just" rtl="0" eaLnBrk="1" fontAlgn="base" hangingPunct="1">
        <a:lnSpc>
          <a:spcPct val="110000"/>
        </a:lnSpc>
        <a:spcBef>
          <a:spcPct val="20000"/>
        </a:spcBef>
        <a:spcAft>
          <a:spcPct val="0"/>
        </a:spcAft>
        <a:buSzPct val="75000"/>
        <a:buFont typeface="Wingdings" pitchFamily="2" charset="2"/>
        <a:defRPr kumimoji="1" sz="2000" b="1">
          <a:solidFill>
            <a:schemeClr val="tx1"/>
          </a:solidFill>
          <a:latin typeface="楷体_GB2312" pitchFamily="49" charset="-122"/>
          <a:ea typeface="楷体_GB2312" pitchFamily="49" charset="-122"/>
        </a:defRPr>
      </a:lvl5pPr>
      <a:lvl6pPr marL="1892300" indent="-106363" algn="just" rtl="0" eaLnBrk="1" fontAlgn="base" hangingPunct="1">
        <a:lnSpc>
          <a:spcPct val="110000"/>
        </a:lnSpc>
        <a:spcBef>
          <a:spcPct val="20000"/>
        </a:spcBef>
        <a:spcAft>
          <a:spcPct val="0"/>
        </a:spcAft>
        <a:buSzPct val="75000"/>
        <a:buFont typeface="Wingdings" pitchFamily="2" charset="2"/>
        <a:defRPr kumimoji="1" sz="2000" b="1">
          <a:solidFill>
            <a:schemeClr val="tx1"/>
          </a:solidFill>
          <a:latin typeface="+mn-lt"/>
          <a:ea typeface="+mn-ea"/>
        </a:defRPr>
      </a:lvl6pPr>
      <a:lvl7pPr marL="2349500" indent="-106363" algn="just" rtl="0" eaLnBrk="1" fontAlgn="base" hangingPunct="1">
        <a:lnSpc>
          <a:spcPct val="110000"/>
        </a:lnSpc>
        <a:spcBef>
          <a:spcPct val="20000"/>
        </a:spcBef>
        <a:spcAft>
          <a:spcPct val="0"/>
        </a:spcAft>
        <a:buSzPct val="75000"/>
        <a:buFont typeface="Wingdings" pitchFamily="2" charset="2"/>
        <a:defRPr kumimoji="1" sz="2000" b="1">
          <a:solidFill>
            <a:schemeClr val="tx1"/>
          </a:solidFill>
          <a:latin typeface="+mn-lt"/>
          <a:ea typeface="+mn-ea"/>
        </a:defRPr>
      </a:lvl7pPr>
      <a:lvl8pPr marL="2806700" indent="-106363" algn="just" rtl="0" eaLnBrk="1" fontAlgn="base" hangingPunct="1">
        <a:lnSpc>
          <a:spcPct val="110000"/>
        </a:lnSpc>
        <a:spcBef>
          <a:spcPct val="20000"/>
        </a:spcBef>
        <a:spcAft>
          <a:spcPct val="0"/>
        </a:spcAft>
        <a:buSzPct val="75000"/>
        <a:buFont typeface="Wingdings" pitchFamily="2" charset="2"/>
        <a:defRPr kumimoji="1" sz="2000" b="1">
          <a:solidFill>
            <a:schemeClr val="tx1"/>
          </a:solidFill>
          <a:latin typeface="+mn-lt"/>
          <a:ea typeface="+mn-ea"/>
        </a:defRPr>
      </a:lvl8pPr>
      <a:lvl9pPr marL="3263900" indent="-106363" algn="just" rtl="0" eaLnBrk="1" fontAlgn="base" hangingPunct="1">
        <a:lnSpc>
          <a:spcPct val="110000"/>
        </a:lnSpc>
        <a:spcBef>
          <a:spcPct val="20000"/>
        </a:spcBef>
        <a:spcAft>
          <a:spcPct val="0"/>
        </a:spcAft>
        <a:buSzPct val="75000"/>
        <a:buFont typeface="Wingdings" pitchFamily="2" charset="2"/>
        <a:defRPr kumimoji="1"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1.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36.emf"/><Relationship Id="rId4" Type="http://schemas.openxmlformats.org/officeDocument/2006/relationships/image" Target="../media/image41.wmf"/></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87.xml"/><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4.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4.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4.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4.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8.png"/><Relationship Id="rId5" Type="http://schemas.openxmlformats.org/officeDocument/2006/relationships/oleObject" Target="../embeddings/oleObject1.bin"/><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x10-lang.org/"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x10-lang.org/" TargetMode="External"/><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java.sun.com/docs/books/tutorial/"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top500.org/news/china-extends-lead-in-number-of-top500-supercomputers-us-holds-on-to-performance-advantage/"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X10 Programming Language</a:t>
            </a:r>
            <a:endParaRPr lang="zh-CN" altLang="en-US" dirty="0"/>
          </a:p>
        </p:txBody>
      </p:sp>
      <p:sp>
        <p:nvSpPr>
          <p:cNvPr id="9" name="Rectangle 3"/>
          <p:cNvSpPr txBox="1">
            <a:spLocks noChangeArrowheads="1"/>
          </p:cNvSpPr>
          <p:nvPr/>
        </p:nvSpPr>
        <p:spPr bwMode="auto">
          <a:xfrm>
            <a:off x="1727200" y="3886200"/>
            <a:ext cx="5640388"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2400">
                <a:solidFill>
                  <a:schemeClr val="tx1"/>
                </a:solidFill>
                <a:latin typeface="+mn-lt"/>
                <a:ea typeface="+mn-ea"/>
                <a:cs typeface="+mn-cs"/>
              </a:defRPr>
            </a:lvl1pPr>
            <a:lvl2pPr marL="742950" indent="-285750" algn="l" rtl="0" eaLnBrk="0" fontAlgn="base" hangingPunct="0">
              <a:spcBef>
                <a:spcPct val="20000"/>
              </a:spcBef>
              <a:spcAft>
                <a:spcPct val="0"/>
              </a:spcAft>
              <a:buSzPct val="80000"/>
              <a:buBlip>
                <a:blip r:embed="rId3"/>
              </a:buBlip>
              <a:defRPr sz="2000">
                <a:solidFill>
                  <a:schemeClr val="tx1"/>
                </a:solidFill>
                <a:latin typeface="+mn-lt"/>
              </a:defRPr>
            </a:lvl2pPr>
            <a:lvl3pPr marL="1143000" indent="-228600" algn="l" rtl="0" eaLnBrk="0" fontAlgn="base" hangingPunct="0">
              <a:spcBef>
                <a:spcPct val="20000"/>
              </a:spcBef>
              <a:spcAft>
                <a:spcPct val="0"/>
              </a:spcAft>
              <a:buSzPct val="70000"/>
              <a:buBlip>
                <a:blip r:embed="rId4"/>
              </a:buBlip>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ysClr val="windowText" lastClr="000000"/>
                </a:solidFill>
                <a:effectLst/>
                <a:uLnTx/>
                <a:uFillTx/>
                <a:latin typeface="Comic Sans MS"/>
                <a:ea typeface=""/>
                <a:cs typeface=""/>
              </a:rPr>
              <a:t>Bo Li</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dirty="0">
                <a:ln>
                  <a:noFill/>
                </a:ln>
                <a:solidFill>
                  <a:sysClr val="windowText" lastClr="000000"/>
                </a:solidFill>
                <a:effectLst/>
                <a:uLnTx/>
                <a:uFillTx/>
                <a:latin typeface="Comic Sans MS"/>
                <a:ea typeface=""/>
                <a:cs typeface=""/>
              </a:rPr>
              <a:t>Xi’an </a:t>
            </a:r>
            <a:r>
              <a:rPr kumimoji="0" lang="en-US" altLang="zh-CN" sz="2400" b="0" i="0" u="none" strike="noStrike" kern="0" cap="none" spc="0" normalizeH="0" baseline="0" noProof="0" dirty="0" err="1">
                <a:ln>
                  <a:noFill/>
                </a:ln>
                <a:solidFill>
                  <a:sysClr val="windowText" lastClr="000000"/>
                </a:solidFill>
                <a:effectLst/>
                <a:uLnTx/>
                <a:uFillTx/>
                <a:latin typeface="Comic Sans MS"/>
                <a:ea typeface=""/>
                <a:cs typeface=""/>
              </a:rPr>
              <a:t>Jiaotong</a:t>
            </a:r>
            <a:r>
              <a:rPr kumimoji="0" lang="en-US" altLang="zh-CN" sz="2400" b="0" i="0" u="none" strike="noStrike" kern="0" cap="none" spc="0" normalizeH="0" baseline="0" noProof="0" dirty="0">
                <a:ln>
                  <a:noFill/>
                </a:ln>
                <a:solidFill>
                  <a:sysClr val="windowText" lastClr="000000"/>
                </a:solidFill>
                <a:effectLst/>
                <a:uLnTx/>
                <a:uFillTx/>
                <a:latin typeface="Comic Sans MS"/>
                <a:ea typeface=""/>
                <a:cs typeface=""/>
              </a:rPr>
              <a:t> University</a:t>
            </a:r>
          </a:p>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altLang="zh-CN" sz="2400" b="0" i="0" u="none" strike="noStrike" kern="0" cap="none" spc="0" normalizeH="0" baseline="0" noProof="0" smtClean="0">
                <a:ln>
                  <a:noFill/>
                </a:ln>
                <a:solidFill>
                  <a:sysClr val="windowText" lastClr="000000"/>
                </a:solidFill>
                <a:effectLst/>
                <a:uLnTx/>
                <a:uFillTx/>
                <a:latin typeface="Comic Sans MS"/>
                <a:ea typeface=""/>
                <a:cs typeface=""/>
              </a:rPr>
              <a:t>Feb,2022</a:t>
            </a:r>
            <a:endParaRPr kumimoji="0" lang="en-US" altLang="zh-CN" sz="2400" b="0" i="0" u="none" strike="noStrike" kern="0" cap="none" spc="0" normalizeH="0" baseline="0" noProof="0">
              <a:ln>
                <a:noFill/>
              </a:ln>
              <a:solidFill>
                <a:sysClr val="windowText" lastClr="000000"/>
              </a:solidFill>
              <a:effectLst/>
              <a:uLnTx/>
              <a:uFillTx/>
              <a:latin typeface="Comic Sans MS"/>
              <a:ea typeface=""/>
              <a:cs typeface=""/>
            </a:endParaRPr>
          </a:p>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altLang="zh-CN" sz="2400" b="0" i="0" u="none" strike="noStrike" kern="0" cap="none" spc="0" normalizeH="0" baseline="0" noProof="0" dirty="0">
              <a:ln>
                <a:noFill/>
              </a:ln>
              <a:solidFill>
                <a:sysClr val="windowText" lastClr="000000"/>
              </a:solidFill>
              <a:effectLst/>
              <a:uLnTx/>
              <a:uFillTx/>
              <a:latin typeface="Comic Sans MS"/>
              <a:ea typeface=""/>
              <a:cs typeface=""/>
            </a:endParaRP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9A0012B-C107-4050-8733-65B9E062D5C4}"/>
              </a:ext>
            </a:extLst>
          </p:cNvPr>
          <p:cNvSpPr>
            <a:spLocks noGrp="1"/>
          </p:cNvSpPr>
          <p:nvPr>
            <p:ph type="title"/>
          </p:nvPr>
        </p:nvSpPr>
        <p:spPr/>
        <p:txBody>
          <a:bodyPr/>
          <a:lstStyle/>
          <a:p>
            <a:r>
              <a:rPr lang="en-US" altLang="zh-CN" b="0" dirty="0"/>
              <a:t>TOP 5 Sites for November 2019</a:t>
            </a:r>
            <a:endParaRPr lang="zh-CN" altLang="en-US" dirty="0"/>
          </a:p>
        </p:txBody>
      </p:sp>
      <p:pic>
        <p:nvPicPr>
          <p:cNvPr id="4" name="内容占位符 3">
            <a:extLst>
              <a:ext uri="{FF2B5EF4-FFF2-40B4-BE49-F238E27FC236}">
                <a16:creationId xmlns:a16="http://schemas.microsoft.com/office/drawing/2014/main" xmlns="" id="{7B567A20-11D9-459B-A1F7-8B097731EAC6}"/>
              </a:ext>
            </a:extLst>
          </p:cNvPr>
          <p:cNvPicPr>
            <a:picLocks noGrp="1" noChangeAspect="1"/>
          </p:cNvPicPr>
          <p:nvPr>
            <p:ph idx="1"/>
          </p:nvPr>
        </p:nvPicPr>
        <p:blipFill>
          <a:blip r:embed="rId2"/>
          <a:stretch>
            <a:fillRect/>
          </a:stretch>
        </p:blipFill>
        <p:spPr>
          <a:xfrm>
            <a:off x="1063497" y="1412875"/>
            <a:ext cx="6872544" cy="4752975"/>
          </a:xfrm>
          <a:prstGeom prst="rect">
            <a:avLst/>
          </a:prstGeom>
        </p:spPr>
      </p:pic>
    </p:spTree>
    <p:extLst>
      <p:ext uri="{BB962C8B-B14F-4D97-AF65-F5344CB8AC3E}">
        <p14:creationId xmlns:p14="http://schemas.microsoft.com/office/powerpoint/2010/main" val="278921755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itle 1"/>
          <p:cNvSpPr>
            <a:spLocks noGrp="1"/>
          </p:cNvSpPr>
          <p:nvPr>
            <p:ph type="title"/>
          </p:nvPr>
        </p:nvSpPr>
        <p:spPr/>
        <p:txBody>
          <a:bodyPr/>
          <a:lstStyle/>
          <a:p>
            <a:r>
              <a:rPr lang="en-US" altLang="zh-CN"/>
              <a:t>Conclusion</a:t>
            </a:r>
          </a:p>
        </p:txBody>
      </p:sp>
      <p:sp>
        <p:nvSpPr>
          <p:cNvPr id="121859" name="Content Placeholder 2"/>
          <p:cNvSpPr>
            <a:spLocks noGrp="1"/>
          </p:cNvSpPr>
          <p:nvPr>
            <p:ph idx="1"/>
          </p:nvPr>
        </p:nvSpPr>
        <p:spPr/>
        <p:txBody>
          <a:bodyPr/>
          <a:lstStyle/>
          <a:p>
            <a:pPr>
              <a:lnSpc>
                <a:spcPct val="200000"/>
              </a:lnSpc>
            </a:pPr>
            <a:r>
              <a:rPr lang="en-US" altLang="zh-CN" dirty="0"/>
              <a:t>Place objects and here for multi-place programming</a:t>
            </a:r>
          </a:p>
          <a:p>
            <a:pPr>
              <a:lnSpc>
                <a:spcPct val="200000"/>
              </a:lnSpc>
            </a:pPr>
            <a:r>
              <a:rPr lang="en-US" altLang="zh-CN" dirty="0"/>
              <a:t>Global references </a:t>
            </a:r>
          </a:p>
          <a:p>
            <a:pPr>
              <a:lnSpc>
                <a:spcPct val="200000"/>
              </a:lnSpc>
            </a:pPr>
            <a:r>
              <a:rPr lang="en-US" altLang="zh-CN" dirty="0"/>
              <a:t>Distributions map regions to places</a:t>
            </a:r>
          </a:p>
          <a:p>
            <a:pPr>
              <a:lnSpc>
                <a:spcPct val="200000"/>
              </a:lnSpc>
            </a:pPr>
            <a:r>
              <a:rPr lang="en-US" altLang="zh-CN" dirty="0" err="1"/>
              <a:t>DistArray</a:t>
            </a:r>
            <a:r>
              <a:rPr lang="en-US" altLang="zh-CN" dirty="0"/>
              <a:t> construction and access</a:t>
            </a:r>
          </a:p>
          <a:p>
            <a:pPr>
              <a:lnSpc>
                <a:spcPct val="200000"/>
              </a:lnSpc>
            </a:pPr>
            <a:r>
              <a:rPr lang="en-US" altLang="zh-CN" dirty="0"/>
              <a:t>Distributed Prefix Sum algorithm</a:t>
            </a: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1"/>
          <p:cNvSpPr>
            <a:spLocks noGrp="1" noChangeArrowheads="1"/>
          </p:cNvSpPr>
          <p:nvPr>
            <p:ph type="title"/>
          </p:nvPr>
        </p:nvSpPr>
        <p:spPr>
          <a:xfrm>
            <a:off x="182563" y="487710"/>
            <a:ext cx="8685212" cy="781050"/>
          </a:xfrm>
          <a:ln/>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dirty="0"/>
              <a:t>Hello Whole World</a:t>
            </a:r>
          </a:p>
        </p:txBody>
      </p:sp>
      <p:sp>
        <p:nvSpPr>
          <p:cNvPr id="11266" name="Text Box 2"/>
          <p:cNvSpPr txBox="1">
            <a:spLocks noChangeArrowheads="1"/>
          </p:cNvSpPr>
          <p:nvPr/>
        </p:nvSpPr>
        <p:spPr bwMode="auto">
          <a:xfrm>
            <a:off x="152400" y="990600"/>
            <a:ext cx="8763000" cy="522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1pPr>
            <a:lvl2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9pPr>
          </a:lstStyle>
          <a:p>
            <a:pPr algn="l" eaLnBrk="1" hangingPunct="1">
              <a:buClrTx/>
              <a:buFontTx/>
              <a:buNone/>
            </a:pPr>
            <a:r>
              <a:rPr lang="en-US" sz="1600" dirty="0">
                <a:solidFill>
                  <a:srgbClr val="0000CC"/>
                </a:solidFill>
                <a:latin typeface="Courier New" pitchFamily="49" charset="0"/>
                <a:cs typeface="Arial" pitchFamily="34" charset="0"/>
              </a:rPr>
              <a:t> </a:t>
            </a:r>
          </a:p>
          <a:p>
            <a:pPr algn="l" eaLnBrk="1" hangingPunct="1">
              <a:buClrTx/>
              <a:buFontTx/>
              <a:buNone/>
            </a:pPr>
            <a:r>
              <a:rPr lang="en-US" sz="1600" b="1" dirty="0">
                <a:solidFill>
                  <a:srgbClr val="0000FF"/>
                </a:solidFill>
                <a:latin typeface="Courier New" pitchFamily="49" charset="0"/>
                <a:cs typeface="Arial" pitchFamily="34" charset="0"/>
              </a:rPr>
              <a:t>import</a:t>
            </a:r>
            <a:r>
              <a:rPr lang="en-US" sz="1600" dirty="0">
                <a:solidFill>
                  <a:srgbClr val="000000"/>
                </a:solidFill>
                <a:latin typeface="Courier New" pitchFamily="49" charset="0"/>
                <a:cs typeface="Arial" pitchFamily="34" charset="0"/>
              </a:rPr>
              <a:t> x10.io.Console;</a:t>
            </a:r>
          </a:p>
          <a:p>
            <a:pPr algn="l" eaLnBrk="1" hangingPunct="1">
              <a:buClrTx/>
              <a:buFontTx/>
              <a:buNone/>
            </a:pPr>
            <a:endParaRPr lang="en-US" sz="1600" dirty="0">
              <a:solidFill>
                <a:srgbClr val="000000"/>
              </a:solidFill>
              <a:latin typeface="Courier New" pitchFamily="49" charset="0"/>
              <a:cs typeface="Arial" pitchFamily="34" charset="0"/>
            </a:endParaRPr>
          </a:p>
          <a:p>
            <a:pPr algn="l" eaLnBrk="1" hangingPunct="1">
              <a:buClrTx/>
              <a:buFontTx/>
              <a:buNone/>
            </a:pPr>
            <a:r>
              <a:rPr lang="en-US" sz="1600" b="1" dirty="0">
                <a:solidFill>
                  <a:srgbClr val="0000FF"/>
                </a:solidFill>
                <a:latin typeface="Courier New" pitchFamily="49" charset="0"/>
                <a:cs typeface="Arial" pitchFamily="34" charset="0"/>
              </a:rPr>
              <a:t>class</a:t>
            </a: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HelloWholeWorld</a:t>
            </a:r>
            <a:r>
              <a:rPr lang="en-US" sz="1600" dirty="0">
                <a:solidFill>
                  <a:srgbClr val="000000"/>
                </a:solidFill>
                <a:latin typeface="Courier New" pitchFamily="49" charset="0"/>
                <a:cs typeface="Arial" pitchFamily="34" charset="0"/>
              </a:rPr>
              <a:t> {</a:t>
            </a:r>
          </a:p>
          <a:p>
            <a:pPr algn="l" eaLnBrk="1" hangingPunct="1">
              <a:buClrTx/>
              <a:buFontTx/>
              <a:buNone/>
            </a:pPr>
            <a:r>
              <a:rPr lang="en-US" sz="1600" dirty="0">
                <a:solidFill>
                  <a:srgbClr val="000000"/>
                </a:solidFill>
                <a:latin typeface="Courier New" pitchFamily="49" charset="0"/>
                <a:cs typeface="Arial" pitchFamily="34" charset="0"/>
              </a:rPr>
              <a:t>  </a:t>
            </a:r>
            <a:r>
              <a:rPr lang="en-US" sz="1600" b="1" dirty="0">
                <a:solidFill>
                  <a:srgbClr val="0000FF"/>
                </a:solidFill>
                <a:latin typeface="Courier New" pitchFamily="49" charset="0"/>
                <a:cs typeface="Arial" pitchFamily="34" charset="0"/>
              </a:rPr>
              <a:t>public</a:t>
            </a:r>
            <a:r>
              <a:rPr lang="en-US" sz="1600" dirty="0">
                <a:solidFill>
                  <a:srgbClr val="000000"/>
                </a:solidFill>
                <a:latin typeface="Courier New" pitchFamily="49" charset="0"/>
                <a:cs typeface="Arial" pitchFamily="34" charset="0"/>
              </a:rPr>
              <a:t> </a:t>
            </a:r>
            <a:r>
              <a:rPr lang="en-US" sz="1600" b="1" dirty="0">
                <a:solidFill>
                  <a:srgbClr val="0000FF"/>
                </a:solidFill>
                <a:latin typeface="Courier New" pitchFamily="49" charset="0"/>
                <a:cs typeface="Arial" pitchFamily="34" charset="0"/>
              </a:rPr>
              <a:t>static</a:t>
            </a:r>
            <a:r>
              <a:rPr lang="en-US" sz="1600" dirty="0">
                <a:solidFill>
                  <a:srgbClr val="000000"/>
                </a:solidFill>
                <a:latin typeface="Courier New" pitchFamily="49" charset="0"/>
                <a:cs typeface="Arial" pitchFamily="34" charset="0"/>
              </a:rPr>
              <a:t> </a:t>
            </a:r>
            <a:r>
              <a:rPr lang="en-US" sz="1600" b="1" dirty="0" err="1">
                <a:solidFill>
                  <a:srgbClr val="0000FF"/>
                </a:solidFill>
                <a:latin typeface="Courier New" pitchFamily="49" charset="0"/>
                <a:cs typeface="Arial" pitchFamily="34" charset="0"/>
              </a:rPr>
              <a:t>def</a:t>
            </a:r>
            <a:r>
              <a:rPr lang="en-US" sz="1600" dirty="0">
                <a:solidFill>
                  <a:srgbClr val="000000"/>
                </a:solidFill>
                <a:latin typeface="Courier New" pitchFamily="49" charset="0"/>
                <a:cs typeface="Arial" pitchFamily="34" charset="0"/>
              </a:rPr>
              <a:t> main(Array[String]) {</a:t>
            </a:r>
          </a:p>
          <a:p>
            <a:pPr algn="l" eaLnBrk="1" hangingPunct="1">
              <a:buClrTx/>
              <a:buFontTx/>
              <a:buNone/>
            </a:pP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finish</a:t>
            </a:r>
            <a:r>
              <a:rPr lang="en-US" sz="1600" dirty="0">
                <a:solidFill>
                  <a:srgbClr val="000000"/>
                </a:solidFill>
                <a:latin typeface="Courier New" pitchFamily="49" charset="0"/>
                <a:cs typeface="Arial" pitchFamily="34" charset="0"/>
              </a:rPr>
              <a:t> </a:t>
            </a:r>
            <a:r>
              <a:rPr lang="en-US" sz="1600" b="1" dirty="0">
                <a:solidFill>
                  <a:srgbClr val="0000FF"/>
                </a:solidFill>
                <a:latin typeface="Courier New" pitchFamily="49" charset="0"/>
                <a:cs typeface="Arial" pitchFamily="34" charset="0"/>
              </a:rPr>
              <a:t>for</a:t>
            </a:r>
            <a:r>
              <a:rPr lang="en-US" sz="1600" dirty="0">
                <a:solidFill>
                  <a:srgbClr val="000000"/>
                </a:solidFill>
                <a:latin typeface="Courier New" pitchFamily="49" charset="0"/>
                <a:cs typeface="Arial" pitchFamily="34" charset="0"/>
              </a:rPr>
              <a:t> (p in </a:t>
            </a:r>
            <a:r>
              <a:rPr lang="en-US" sz="1600" dirty="0" err="1">
                <a:solidFill>
                  <a:srgbClr val="000000"/>
                </a:solidFill>
                <a:latin typeface="Courier New" pitchFamily="49" charset="0"/>
                <a:cs typeface="Arial" pitchFamily="34" charset="0"/>
              </a:rPr>
              <a:t>Place.places</a:t>
            </a:r>
            <a:r>
              <a:rPr lang="en-US" sz="1600" dirty="0">
                <a:solidFill>
                  <a:srgbClr val="000000"/>
                </a:solidFill>
                <a:latin typeface="Courier New" pitchFamily="49" charset="0"/>
                <a:cs typeface="Arial" pitchFamily="34" charset="0"/>
              </a:rPr>
              <a:t>()) {</a:t>
            </a:r>
          </a:p>
          <a:p>
            <a:pPr algn="l" eaLnBrk="1" hangingPunct="1">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async</a:t>
            </a: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at</a:t>
            </a:r>
            <a:r>
              <a:rPr lang="en-US" sz="1600" dirty="0">
                <a:solidFill>
                  <a:srgbClr val="000000"/>
                </a:solidFill>
                <a:latin typeface="Courier New" pitchFamily="49" charset="0"/>
                <a:cs typeface="Arial" pitchFamily="34" charset="0"/>
              </a:rPr>
              <a:t> (p) </a:t>
            </a:r>
          </a:p>
          <a:p>
            <a:pPr algn="l" eaLnBrk="1" hangingPunct="1">
              <a:buClrTx/>
              <a:buFontTx/>
              <a:buNone/>
            </a:pP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Console.OUT.println</a:t>
            </a:r>
            <a:r>
              <a:rPr lang="en-US" sz="1600" dirty="0">
                <a:solidFill>
                  <a:srgbClr val="000000"/>
                </a:solidFill>
                <a:latin typeface="Courier New" pitchFamily="49" charset="0"/>
                <a:cs typeface="Arial" pitchFamily="34" charset="0"/>
              </a:rPr>
              <a:t>("Hello World from place" +p.id);</a:t>
            </a:r>
          </a:p>
          <a:p>
            <a:pPr algn="l" eaLnBrk="1" hangingPunct="1">
              <a:buClrTx/>
              <a:buFontTx/>
              <a:buNone/>
            </a:pPr>
            <a:r>
              <a:rPr lang="en-US" sz="1600" dirty="0">
                <a:solidFill>
                  <a:srgbClr val="000000"/>
                </a:solidFill>
                <a:latin typeface="Courier New" pitchFamily="49" charset="0"/>
                <a:cs typeface="Arial" pitchFamily="34" charset="0"/>
              </a:rPr>
              <a:t>    }</a:t>
            </a:r>
          </a:p>
          <a:p>
            <a:pPr algn="l" eaLnBrk="1" hangingPunct="1">
              <a:buClrTx/>
              <a:buFontTx/>
              <a:buNone/>
            </a:pPr>
            <a:r>
              <a:rPr lang="en-US" sz="1600" dirty="0">
                <a:solidFill>
                  <a:srgbClr val="000000"/>
                </a:solidFill>
                <a:latin typeface="Courier New" pitchFamily="49" charset="0"/>
                <a:cs typeface="Arial" pitchFamily="34" charset="0"/>
              </a:rPr>
              <a:t>  }</a:t>
            </a:r>
          </a:p>
          <a:p>
            <a:pPr algn="l" eaLnBrk="1" hangingPunct="1">
              <a:buClrTx/>
              <a:buFontTx/>
              <a:buNone/>
            </a:pPr>
            <a:r>
              <a:rPr lang="en-US" sz="1600" dirty="0">
                <a:solidFill>
                  <a:srgbClr val="000000"/>
                </a:solidFill>
                <a:latin typeface="Courier New" pitchFamily="49" charset="0"/>
                <a:cs typeface="Arial" pitchFamily="34" charset="0"/>
              </a:rPr>
              <a:t>}</a:t>
            </a:r>
            <a:endParaRPr lang="en-US" sz="1600" dirty="0">
              <a:solidFill>
                <a:srgbClr val="0000CC"/>
              </a:solidFill>
              <a:latin typeface="Courier New" pitchFamily="49" charset="0"/>
              <a:cs typeface="Arial" pitchFamily="34" charset="0"/>
            </a:endParaRP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(%1) x10c++ -o </a:t>
            </a:r>
            <a:r>
              <a:rPr lang="en-US" sz="1600" dirty="0" err="1">
                <a:solidFill>
                  <a:srgbClr val="008080"/>
                </a:solidFill>
                <a:effectLst>
                  <a:outerShdw blurRad="38100" dist="38100" dir="2700000" algn="tl">
                    <a:srgbClr val="C0C0C0"/>
                  </a:outerShdw>
                </a:effectLst>
                <a:latin typeface="Courier New" pitchFamily="49" charset="0"/>
                <a:cs typeface="Arial" pitchFamily="34" charset="0"/>
              </a:rPr>
              <a:t>HelloWholeWorld</a:t>
            </a:r>
            <a:r>
              <a:rPr lang="en-US" sz="1600" dirty="0">
                <a:solidFill>
                  <a:srgbClr val="008080"/>
                </a:solidFill>
                <a:effectLst>
                  <a:outerShdw blurRad="38100" dist="38100" dir="2700000" algn="tl">
                    <a:srgbClr val="C0C0C0"/>
                  </a:outerShdw>
                </a:effectLst>
                <a:latin typeface="Courier New" pitchFamily="49" charset="0"/>
                <a:cs typeface="Arial" pitchFamily="34" charset="0"/>
              </a:rPr>
              <a:t> -O HelloWholeWorld.x10 </a:t>
            </a: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(%2)  runx10 -n 4 </a:t>
            </a:r>
            <a:r>
              <a:rPr lang="en-US" sz="1600" dirty="0" err="1">
                <a:solidFill>
                  <a:srgbClr val="008080"/>
                </a:solidFill>
                <a:effectLst>
                  <a:outerShdw blurRad="38100" dist="38100" dir="2700000" algn="tl">
                    <a:srgbClr val="C0C0C0"/>
                  </a:outerShdw>
                </a:effectLst>
                <a:latin typeface="Courier New" pitchFamily="49" charset="0"/>
                <a:cs typeface="Arial" pitchFamily="34" charset="0"/>
              </a:rPr>
              <a:t>HelloWholeWorld</a:t>
            </a:r>
            <a:endParaRPr lang="en-US" sz="1600" dirty="0">
              <a:solidFill>
                <a:srgbClr val="008080"/>
              </a:solidFill>
              <a:effectLst>
                <a:outerShdw blurRad="38100" dist="38100" dir="2700000" algn="tl">
                  <a:srgbClr val="C0C0C0"/>
                </a:outerShdw>
              </a:effectLst>
              <a:latin typeface="Courier New" pitchFamily="49" charset="0"/>
              <a:cs typeface="Arial" pitchFamily="34" charset="0"/>
            </a:endParaRP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Hello World from place 0</a:t>
            </a: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Hello World from place 2</a:t>
            </a: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Hello World from place 3</a:t>
            </a: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Hello World from place 1</a:t>
            </a:r>
          </a:p>
          <a:p>
            <a:pPr algn="l" eaLnBrk="1" hangingPunct="1">
              <a:buClrTx/>
              <a:buFontTx/>
              <a:buNone/>
            </a:pPr>
            <a:r>
              <a:rPr lang="en-US" sz="1600" dirty="0">
                <a:solidFill>
                  <a:srgbClr val="008080"/>
                </a:solidFill>
                <a:effectLst>
                  <a:outerShdw blurRad="38100" dist="38100" dir="2700000" algn="tl">
                    <a:srgbClr val="C0C0C0"/>
                  </a:outerShdw>
                </a:effectLst>
                <a:latin typeface="Courier New" pitchFamily="49" charset="0"/>
                <a:cs typeface="Arial" pitchFamily="34" charset="0"/>
              </a:rPr>
              <a:t>(%3)</a:t>
            </a:r>
          </a:p>
          <a:p>
            <a:pPr algn="l" eaLnBrk="1" hangingPunct="1">
              <a:buClrTx/>
              <a:buFontTx/>
              <a:buNone/>
            </a:pPr>
            <a:endParaRPr lang="en-US" sz="1600" dirty="0">
              <a:solidFill>
                <a:srgbClr val="008080"/>
              </a:solidFill>
              <a:effectLst>
                <a:outerShdw blurRad="38100" dist="38100" dir="2700000" algn="tl">
                  <a:srgbClr val="C0C0C0"/>
                </a:outerShdw>
              </a:effectLst>
              <a:latin typeface="Courier New" pitchFamily="49" charset="0"/>
              <a:cs typeface="Arial" pitchFamily="34" charset="0"/>
            </a:endParaRPr>
          </a:p>
        </p:txBody>
      </p:sp>
    </p:spTree>
    <p:extLst>
      <p:ext uri="{BB962C8B-B14F-4D97-AF65-F5344CB8AC3E}">
        <p14:creationId xmlns:p14="http://schemas.microsoft.com/office/powerpoint/2010/main" val="513747288"/>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1"/>
          <p:cNvSpPr>
            <a:spLocks noGrp="1" noChangeArrowheads="1"/>
          </p:cNvSpPr>
          <p:nvPr>
            <p:ph type="title"/>
          </p:nvPr>
        </p:nvSpPr>
        <p:spPr>
          <a:xfrm>
            <a:off x="182563" y="415702"/>
            <a:ext cx="8685212" cy="781050"/>
          </a:xfrm>
          <a:ln/>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dirty="0"/>
              <a:t>Sequential </a:t>
            </a:r>
            <a:r>
              <a:rPr lang="en-US" dirty="0" err="1"/>
              <a:t>MontyPi</a:t>
            </a:r>
            <a:endParaRPr lang="en-US" dirty="0"/>
          </a:p>
        </p:txBody>
      </p:sp>
      <p:sp>
        <p:nvSpPr>
          <p:cNvPr id="12290" name="Text Box 2"/>
          <p:cNvSpPr txBox="1">
            <a:spLocks noChangeArrowheads="1"/>
          </p:cNvSpPr>
          <p:nvPr/>
        </p:nvSpPr>
        <p:spPr bwMode="auto">
          <a:xfrm>
            <a:off x="152400" y="990600"/>
            <a:ext cx="8763000" cy="522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1pPr>
            <a:lvl2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9pPr>
          </a:lstStyle>
          <a:p>
            <a:pPr algn="l" eaLnBrk="1" hangingPunct="1">
              <a:buClrTx/>
              <a:buFontTx/>
              <a:buNone/>
            </a:pPr>
            <a:r>
              <a:rPr lang="en-US" sz="1600" b="1">
                <a:solidFill>
                  <a:srgbClr val="0000FF"/>
                </a:solidFill>
                <a:latin typeface="Courier New" pitchFamily="49" charset="0"/>
                <a:cs typeface="Arial" pitchFamily="34" charset="0"/>
              </a:rPr>
              <a:t>import</a:t>
            </a:r>
            <a:r>
              <a:rPr lang="en-US" sz="1600">
                <a:solidFill>
                  <a:srgbClr val="0000FF"/>
                </a:solidFill>
                <a:latin typeface="Courier New" pitchFamily="49" charset="0"/>
                <a:cs typeface="Arial" pitchFamily="34" charset="0"/>
              </a:rPr>
              <a:t> </a:t>
            </a:r>
            <a:r>
              <a:rPr lang="en-US" sz="1600">
                <a:solidFill>
                  <a:srgbClr val="000000"/>
                </a:solidFill>
                <a:latin typeface="Courier New" pitchFamily="49" charset="0"/>
                <a:cs typeface="Arial" pitchFamily="34" charset="0"/>
              </a:rPr>
              <a:t>x10.io.Console;</a:t>
            </a:r>
          </a:p>
          <a:p>
            <a:pPr algn="l" eaLnBrk="1" hangingPunct="1">
              <a:buClrTx/>
              <a:buFontTx/>
              <a:buNone/>
            </a:pPr>
            <a:r>
              <a:rPr lang="en-US" sz="1600" b="1">
                <a:solidFill>
                  <a:srgbClr val="0000FF"/>
                </a:solidFill>
                <a:latin typeface="Courier New" pitchFamily="49" charset="0"/>
                <a:cs typeface="Arial" pitchFamily="34" charset="0"/>
              </a:rPr>
              <a:t>import</a:t>
            </a:r>
            <a:r>
              <a:rPr lang="en-US" sz="1600">
                <a:solidFill>
                  <a:srgbClr val="0000FF"/>
                </a:solidFill>
                <a:latin typeface="Courier New" pitchFamily="49" charset="0"/>
                <a:cs typeface="Arial" pitchFamily="34" charset="0"/>
              </a:rPr>
              <a:t> </a:t>
            </a:r>
            <a:r>
              <a:rPr lang="en-US" sz="1600">
                <a:solidFill>
                  <a:srgbClr val="000000"/>
                </a:solidFill>
                <a:latin typeface="Courier New" pitchFamily="49" charset="0"/>
                <a:cs typeface="Arial" pitchFamily="34" charset="0"/>
              </a:rPr>
              <a:t>x10.util.Random;</a:t>
            </a:r>
          </a:p>
          <a:p>
            <a:pPr algn="l" eaLnBrk="1" hangingPunct="1">
              <a:buClrTx/>
              <a:buFontTx/>
              <a:buNone/>
            </a:pPr>
            <a:endParaRPr lang="en-US" sz="1600">
              <a:solidFill>
                <a:srgbClr val="0000FF"/>
              </a:solidFill>
              <a:latin typeface="Courier New" pitchFamily="49" charset="0"/>
              <a:cs typeface="Arial" pitchFamily="34" charset="0"/>
            </a:endParaRPr>
          </a:p>
          <a:p>
            <a:pPr algn="l" eaLnBrk="1" hangingPunct="1">
              <a:buClrTx/>
              <a:buFontTx/>
              <a:buNone/>
            </a:pPr>
            <a:r>
              <a:rPr lang="en-US" sz="1600" b="1">
                <a:solidFill>
                  <a:srgbClr val="0000FF"/>
                </a:solidFill>
                <a:latin typeface="Courier New" pitchFamily="49" charset="0"/>
                <a:cs typeface="Arial" pitchFamily="34" charset="0"/>
              </a:rPr>
              <a:t>class</a:t>
            </a:r>
            <a:r>
              <a:rPr lang="en-US" sz="1600">
                <a:solidFill>
                  <a:srgbClr val="000000"/>
                </a:solidFill>
                <a:latin typeface="Courier New" pitchFamily="49" charset="0"/>
                <a:cs typeface="Arial" pitchFamily="34" charset="0"/>
              </a:rPr>
              <a:t> MontyPi {</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0000FF"/>
                </a:solidFill>
                <a:latin typeface="Courier New" pitchFamily="49" charset="0"/>
                <a:cs typeface="Arial" pitchFamily="34" charset="0"/>
              </a:rPr>
              <a:t>public</a:t>
            </a:r>
            <a:r>
              <a:rPr lang="en-US" sz="1600">
                <a:solidFill>
                  <a:srgbClr val="000000"/>
                </a:solidFill>
                <a:latin typeface="Courier New" pitchFamily="49" charset="0"/>
                <a:cs typeface="Arial" pitchFamily="34" charset="0"/>
              </a:rPr>
              <a:t> </a:t>
            </a:r>
            <a:r>
              <a:rPr lang="en-US" sz="1600" b="1">
                <a:solidFill>
                  <a:srgbClr val="0000FF"/>
                </a:solidFill>
                <a:latin typeface="Courier New" pitchFamily="49" charset="0"/>
                <a:cs typeface="Arial" pitchFamily="34" charset="0"/>
              </a:rPr>
              <a:t>static</a:t>
            </a:r>
            <a:r>
              <a:rPr lang="en-US" sz="1600">
                <a:solidFill>
                  <a:srgbClr val="000000"/>
                </a:solidFill>
                <a:latin typeface="Courier New" pitchFamily="49" charset="0"/>
                <a:cs typeface="Arial" pitchFamily="34" charset="0"/>
              </a:rPr>
              <a:t> </a:t>
            </a:r>
            <a:r>
              <a:rPr lang="en-US" sz="1600" b="1">
                <a:solidFill>
                  <a:srgbClr val="0000FF"/>
                </a:solidFill>
                <a:latin typeface="Courier New" pitchFamily="49" charset="0"/>
                <a:cs typeface="Arial" pitchFamily="34" charset="0"/>
              </a:rPr>
              <a:t>def</a:t>
            </a:r>
            <a:r>
              <a:rPr lang="en-US" sz="1600">
                <a:solidFill>
                  <a:srgbClr val="000000"/>
                </a:solidFill>
                <a:latin typeface="Courier New" pitchFamily="49" charset="0"/>
                <a:cs typeface="Arial" pitchFamily="34" charset="0"/>
              </a:rPr>
              <a:t> main(args:Array[String](1)) {</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N = Int.parse(args(0));</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r = </a:t>
            </a:r>
            <a:r>
              <a:rPr lang="en-US" sz="1600" b="1">
                <a:solidFill>
                  <a:srgbClr val="3333CC"/>
                </a:solidFill>
                <a:latin typeface="Courier New" pitchFamily="49" charset="0"/>
                <a:cs typeface="Arial" pitchFamily="34" charset="0"/>
              </a:rPr>
              <a:t>new</a:t>
            </a:r>
            <a:r>
              <a:rPr lang="en-US" sz="1600">
                <a:solidFill>
                  <a:srgbClr val="000000"/>
                </a:solidFill>
                <a:latin typeface="Courier New" pitchFamily="49" charset="0"/>
                <a:cs typeface="Arial" pitchFamily="34" charset="0"/>
              </a:rPr>
              <a:t> Random();</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var</a:t>
            </a:r>
            <a:r>
              <a:rPr lang="en-US" sz="1600">
                <a:solidFill>
                  <a:srgbClr val="000000"/>
                </a:solidFill>
                <a:latin typeface="Courier New" pitchFamily="49" charset="0"/>
                <a:cs typeface="Arial" pitchFamily="34" charset="0"/>
              </a:rPr>
              <a:t> result:Double = 0;</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for</a:t>
            </a:r>
            <a:r>
              <a:rPr lang="en-US" sz="1600">
                <a:solidFill>
                  <a:srgbClr val="000000"/>
                </a:solidFill>
                <a:latin typeface="Courier New" pitchFamily="49" charset="0"/>
                <a:cs typeface="Arial" pitchFamily="34" charset="0"/>
              </a:rPr>
              <a:t> (1..N) {</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x = r.nextDouble();</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y = r.nextDouble();</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if</a:t>
            </a:r>
            <a:r>
              <a:rPr lang="en-US" sz="1600">
                <a:solidFill>
                  <a:srgbClr val="000000"/>
                </a:solidFill>
                <a:latin typeface="Courier New" pitchFamily="49" charset="0"/>
                <a:cs typeface="Arial" pitchFamily="34" charset="0"/>
              </a:rPr>
              <a:t> (x*x + y*y &lt;= 1) result++;</a:t>
            </a:r>
          </a:p>
          <a:p>
            <a:pPr algn="l" eaLnBrk="1" hangingPunct="1">
              <a:buClrTx/>
              <a:buFontTx/>
              <a:buNone/>
            </a:pPr>
            <a:r>
              <a:rPr lang="en-US" sz="1600">
                <a:solidFill>
                  <a:srgbClr val="000000"/>
                </a:solidFill>
                <a:latin typeface="Courier New" pitchFamily="49" charset="0"/>
                <a:cs typeface="Arial" pitchFamily="34" charset="0"/>
              </a:rPr>
              <a:t>		}</a:t>
            </a:r>
          </a:p>
          <a:p>
            <a:pPr algn="l" eaLnBrk="1" hangingPunct="1">
              <a:buClrTx/>
              <a:buFontTx/>
              <a:buNone/>
            </a:pPr>
            <a:r>
              <a:rPr lang="en-US" sz="1600">
                <a:solidFill>
                  <a:srgbClr val="000000"/>
                </a:solidFill>
                <a:latin typeface="Courier New" pitchFamily="49" charset="0"/>
                <a:cs typeface="Arial" pitchFamily="34" charset="0"/>
              </a:rPr>
              <a:t>		</a:t>
            </a:r>
            <a:r>
              <a:rPr lang="en-US" sz="1600" b="1">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pi = 4*result/N;</a:t>
            </a:r>
          </a:p>
          <a:p>
            <a:pPr algn="l" eaLnBrk="1" hangingPunct="1">
              <a:buClrTx/>
              <a:buFontTx/>
              <a:buNone/>
            </a:pPr>
            <a:r>
              <a:rPr lang="en-US" sz="1600">
                <a:solidFill>
                  <a:srgbClr val="000000"/>
                </a:solidFill>
                <a:latin typeface="Courier New" pitchFamily="49" charset="0"/>
                <a:cs typeface="Arial" pitchFamily="34" charset="0"/>
              </a:rPr>
              <a:t>		Console.OUT.println(“The value of pi is “ + pi);</a:t>
            </a:r>
          </a:p>
          <a:p>
            <a:pPr algn="l" eaLnBrk="1" hangingPunct="1">
              <a:buClrTx/>
              <a:buFontTx/>
              <a:buNone/>
            </a:pPr>
            <a:r>
              <a:rPr lang="en-US" sz="1600">
                <a:solidFill>
                  <a:srgbClr val="000000"/>
                </a:solidFill>
                <a:latin typeface="Courier New" pitchFamily="49" charset="0"/>
                <a:cs typeface="Arial" pitchFamily="34" charset="0"/>
              </a:rPr>
              <a:t>	}</a:t>
            </a:r>
          </a:p>
          <a:p>
            <a:pPr algn="l" eaLnBrk="1" hangingPunct="1">
              <a:buClrTx/>
              <a:buFontTx/>
              <a:buNone/>
            </a:pPr>
            <a:r>
              <a:rPr lang="en-US" sz="1600">
                <a:solidFill>
                  <a:srgbClr val="000000"/>
                </a:solidFill>
                <a:latin typeface="Courier New" pitchFamily="49" charset="0"/>
                <a:cs typeface="Arial" pitchFamily="34" charset="0"/>
              </a:rPr>
              <a:t>}</a:t>
            </a:r>
          </a:p>
          <a:p>
            <a:pPr algn="l" eaLnBrk="1" hangingPunct="1">
              <a:buClrTx/>
              <a:buFontTx/>
              <a:buNone/>
            </a:pPr>
            <a:endParaRPr lang="en-US" sz="1600">
              <a:solidFill>
                <a:srgbClr val="000000"/>
              </a:solidFill>
              <a:latin typeface="Courier New" pitchFamily="49" charset="0"/>
              <a:cs typeface="Arial" pitchFamily="34" charset="0"/>
            </a:endParaRPr>
          </a:p>
        </p:txBody>
      </p:sp>
      <p:sp>
        <p:nvSpPr>
          <p:cNvPr id="12291" name="Rectangle 3"/>
          <p:cNvSpPr>
            <a:spLocks noChangeArrowheads="1"/>
          </p:cNvSpPr>
          <p:nvPr/>
        </p:nvSpPr>
        <p:spPr bwMode="auto">
          <a:xfrm>
            <a:off x="7315200" y="838200"/>
            <a:ext cx="1371600" cy="1371600"/>
          </a:xfrm>
          <a:prstGeom prst="rect">
            <a:avLst/>
          </a:prstGeom>
          <a:blipFill dpi="0" rotWithShape="0">
            <a:blip r:embed="rId3"/>
            <a:srcRect/>
            <a:tile tx="0" ty="0" sx="100000" sy="100000" flip="none" algn="tl"/>
          </a:blipFill>
          <a:ln w="255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12292" name="Oval 4"/>
          <p:cNvSpPr>
            <a:spLocks noChangeArrowheads="1"/>
          </p:cNvSpPr>
          <p:nvPr/>
        </p:nvSpPr>
        <p:spPr bwMode="auto">
          <a:xfrm>
            <a:off x="7315200" y="838200"/>
            <a:ext cx="1371600" cy="1371600"/>
          </a:xfrm>
          <a:prstGeom prst="ellipse">
            <a:avLst/>
          </a:prstGeom>
          <a:noFill/>
          <a:ln w="25560">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Tree>
    <p:extLst>
      <p:ext uri="{BB962C8B-B14F-4D97-AF65-F5344CB8AC3E}">
        <p14:creationId xmlns:p14="http://schemas.microsoft.com/office/powerpoint/2010/main" val="969362884"/>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1"/>
          <p:cNvSpPr>
            <a:spLocks noGrp="1" noChangeArrowheads="1"/>
          </p:cNvSpPr>
          <p:nvPr>
            <p:ph type="title"/>
          </p:nvPr>
        </p:nvSpPr>
        <p:spPr>
          <a:xfrm>
            <a:off x="4599756" y="415702"/>
            <a:ext cx="8685212" cy="781050"/>
          </a:xfrm>
          <a:ln/>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dirty="0"/>
              <a:t>Concurrent </a:t>
            </a:r>
            <a:r>
              <a:rPr lang="en-US" dirty="0" err="1"/>
              <a:t>MontyPi</a:t>
            </a:r>
            <a:endParaRPr lang="en-US" dirty="0"/>
          </a:p>
        </p:txBody>
      </p:sp>
      <p:sp>
        <p:nvSpPr>
          <p:cNvPr id="13314" name="Text Box 2"/>
          <p:cNvSpPr txBox="1">
            <a:spLocks noChangeArrowheads="1"/>
          </p:cNvSpPr>
          <p:nvPr/>
        </p:nvSpPr>
        <p:spPr bwMode="auto">
          <a:xfrm>
            <a:off x="152400" y="548680"/>
            <a:ext cx="8763000" cy="522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1pPr>
            <a:lvl2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9pPr>
          </a:lstStyle>
          <a:p>
            <a:pPr algn="l" eaLnBrk="1" hangingPunct="1">
              <a:buClrTx/>
              <a:buFontTx/>
              <a:buNone/>
            </a:pPr>
            <a:r>
              <a:rPr lang="en-US" sz="1400" b="1" dirty="0">
                <a:solidFill>
                  <a:srgbClr val="0000FF"/>
                </a:solidFill>
                <a:latin typeface="Courier New" pitchFamily="49" charset="0"/>
                <a:cs typeface="Arial" pitchFamily="34" charset="0"/>
              </a:rPr>
              <a:t>import</a:t>
            </a:r>
            <a:r>
              <a:rPr lang="en-US" sz="1400" dirty="0">
                <a:solidFill>
                  <a:srgbClr val="0000FF"/>
                </a:solidFill>
                <a:latin typeface="Courier New" pitchFamily="49" charset="0"/>
                <a:cs typeface="Arial" pitchFamily="34" charset="0"/>
              </a:rPr>
              <a:t> </a:t>
            </a:r>
            <a:r>
              <a:rPr lang="en-US" sz="1400" dirty="0">
                <a:solidFill>
                  <a:srgbClr val="000000"/>
                </a:solidFill>
                <a:latin typeface="Courier New" pitchFamily="49" charset="0"/>
                <a:cs typeface="Arial" pitchFamily="34" charset="0"/>
              </a:rPr>
              <a:t>x10.io.Console;</a:t>
            </a:r>
          </a:p>
          <a:p>
            <a:pPr algn="l" eaLnBrk="1" hangingPunct="1">
              <a:buClrTx/>
              <a:buFontTx/>
              <a:buNone/>
            </a:pPr>
            <a:r>
              <a:rPr lang="en-US" sz="1400" b="1" dirty="0">
                <a:solidFill>
                  <a:srgbClr val="0000FF"/>
                </a:solidFill>
                <a:latin typeface="Courier New" pitchFamily="49" charset="0"/>
                <a:cs typeface="Arial" pitchFamily="34" charset="0"/>
              </a:rPr>
              <a:t>import</a:t>
            </a:r>
            <a:r>
              <a:rPr lang="en-US" sz="1400" dirty="0">
                <a:solidFill>
                  <a:srgbClr val="0000FF"/>
                </a:solidFill>
                <a:latin typeface="Courier New" pitchFamily="49" charset="0"/>
                <a:cs typeface="Arial" pitchFamily="34" charset="0"/>
              </a:rPr>
              <a:t> </a:t>
            </a:r>
            <a:r>
              <a:rPr lang="en-US" sz="1400" dirty="0">
                <a:solidFill>
                  <a:srgbClr val="000000"/>
                </a:solidFill>
                <a:latin typeface="Courier New" pitchFamily="49" charset="0"/>
                <a:cs typeface="Arial" pitchFamily="34" charset="0"/>
              </a:rPr>
              <a:t>x10.util.Random;</a:t>
            </a:r>
            <a:endParaRPr lang="en-US" sz="1400" dirty="0">
              <a:solidFill>
                <a:srgbClr val="0000FF"/>
              </a:solidFill>
              <a:latin typeface="Courier New" pitchFamily="49" charset="0"/>
              <a:cs typeface="Arial" pitchFamily="34" charset="0"/>
            </a:endParaRPr>
          </a:p>
          <a:p>
            <a:pPr algn="l" eaLnBrk="1" hangingPunct="1">
              <a:buClrTx/>
              <a:buFontTx/>
              <a:buNone/>
            </a:pPr>
            <a:r>
              <a:rPr lang="en-US" sz="1400" b="1" dirty="0">
                <a:solidFill>
                  <a:srgbClr val="0000FF"/>
                </a:solidFill>
                <a:latin typeface="Courier New" pitchFamily="49" charset="0"/>
                <a:cs typeface="Arial" pitchFamily="34" charset="0"/>
              </a:rPr>
              <a:t>class</a:t>
            </a:r>
            <a:r>
              <a:rPr lang="en-US" sz="1400" dirty="0">
                <a:solidFill>
                  <a:srgbClr val="000000"/>
                </a:solidFill>
                <a:latin typeface="Courier New" pitchFamily="49" charset="0"/>
                <a:cs typeface="Arial" pitchFamily="34" charset="0"/>
              </a:rPr>
              <a:t> </a:t>
            </a:r>
            <a:r>
              <a:rPr lang="en-US" sz="1400" dirty="0" err="1">
                <a:solidFill>
                  <a:srgbClr val="000000"/>
                </a:solidFill>
                <a:latin typeface="Courier New" pitchFamily="49" charset="0"/>
                <a:cs typeface="Arial" pitchFamily="34" charset="0"/>
              </a:rPr>
              <a:t>MontyPi</a:t>
            </a:r>
            <a:r>
              <a:rPr lang="en-US" sz="1400" dirty="0">
                <a:solidFill>
                  <a:srgbClr val="000000"/>
                </a:solidFill>
                <a:latin typeface="Courier New" pitchFamily="49" charset="0"/>
                <a:cs typeface="Arial" pitchFamily="34" charset="0"/>
              </a:rPr>
              <a:t>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public</a:t>
            </a:r>
            <a:r>
              <a:rPr lang="en-US" sz="1400" dirty="0">
                <a:solidFill>
                  <a:srgbClr val="000000"/>
                </a:solidFill>
                <a:latin typeface="Courier New" pitchFamily="49" charset="0"/>
                <a:cs typeface="Arial" pitchFamily="34" charset="0"/>
              </a:rPr>
              <a:t> </a:t>
            </a:r>
            <a:r>
              <a:rPr lang="en-US" sz="1400" b="1" dirty="0">
                <a:solidFill>
                  <a:srgbClr val="0000FF"/>
                </a:solidFill>
                <a:latin typeface="Courier New" pitchFamily="49" charset="0"/>
                <a:cs typeface="Arial" pitchFamily="34" charset="0"/>
              </a:rPr>
              <a:t>static</a:t>
            </a:r>
            <a:r>
              <a:rPr lang="en-US" sz="1400" dirty="0">
                <a:solidFill>
                  <a:srgbClr val="000000"/>
                </a:solidFill>
                <a:latin typeface="Courier New" pitchFamily="49" charset="0"/>
                <a:cs typeface="Arial" pitchFamily="34" charset="0"/>
              </a:rPr>
              <a:t> </a:t>
            </a:r>
            <a:r>
              <a:rPr lang="en-US" sz="1400" b="1" dirty="0" err="1">
                <a:solidFill>
                  <a:srgbClr val="0000FF"/>
                </a:solidFill>
                <a:latin typeface="Courier New" pitchFamily="49" charset="0"/>
                <a:cs typeface="Arial" pitchFamily="34" charset="0"/>
              </a:rPr>
              <a:t>def</a:t>
            </a:r>
            <a:r>
              <a:rPr lang="en-US" sz="1400" dirty="0">
                <a:solidFill>
                  <a:srgbClr val="000000"/>
                </a:solidFill>
                <a:latin typeface="Courier New" pitchFamily="49" charset="0"/>
                <a:cs typeface="Arial" pitchFamily="34" charset="0"/>
              </a:rPr>
              <a:t> main(</a:t>
            </a:r>
            <a:r>
              <a:rPr lang="en-US" sz="1400" dirty="0" err="1">
                <a:solidFill>
                  <a:srgbClr val="000000"/>
                </a:solidFill>
                <a:latin typeface="Courier New" pitchFamily="49" charset="0"/>
                <a:cs typeface="Arial" pitchFamily="34" charset="0"/>
              </a:rPr>
              <a:t>args:Array</a:t>
            </a:r>
            <a:r>
              <a:rPr lang="en-US" sz="1400" dirty="0">
                <a:solidFill>
                  <a:srgbClr val="000000"/>
                </a:solidFill>
                <a:latin typeface="Courier New" pitchFamily="49" charset="0"/>
                <a:cs typeface="Arial" pitchFamily="34" charset="0"/>
              </a:rPr>
              <a:t>[String](1))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N = </a:t>
            </a:r>
            <a:r>
              <a:rPr lang="en-US" sz="1400" dirty="0" err="1">
                <a:solidFill>
                  <a:srgbClr val="000000"/>
                </a:solidFill>
                <a:latin typeface="Courier New" pitchFamily="49" charset="0"/>
                <a:cs typeface="Arial" pitchFamily="34" charset="0"/>
              </a:rPr>
              <a:t>Int.parse</a:t>
            </a:r>
            <a:r>
              <a:rPr lang="en-US" sz="1400" dirty="0">
                <a:solidFill>
                  <a:srgbClr val="000000"/>
                </a:solidFill>
                <a:latin typeface="Courier New" pitchFamily="49" charset="0"/>
                <a:cs typeface="Arial" pitchFamily="34" charset="0"/>
              </a:rPr>
              <a:t>(</a:t>
            </a:r>
            <a:r>
              <a:rPr lang="en-US" sz="1400" dirty="0" err="1">
                <a:solidFill>
                  <a:srgbClr val="000000"/>
                </a:solidFill>
                <a:latin typeface="Courier New" pitchFamily="49" charset="0"/>
                <a:cs typeface="Arial" pitchFamily="34" charset="0"/>
              </a:rPr>
              <a:t>args</a:t>
            </a:r>
            <a:r>
              <a:rPr lang="en-US" sz="1400" dirty="0">
                <a:solidFill>
                  <a:srgbClr val="000000"/>
                </a:solidFill>
                <a:latin typeface="Courier New" pitchFamily="49" charset="0"/>
                <a:cs typeface="Arial" pitchFamily="34" charset="0"/>
              </a:rPr>
              <a:t>(0));</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P = </a:t>
            </a:r>
            <a:r>
              <a:rPr lang="en-US" sz="1400" dirty="0" err="1">
                <a:solidFill>
                  <a:srgbClr val="000000"/>
                </a:solidFill>
                <a:latin typeface="Courier New" pitchFamily="49" charset="0"/>
                <a:cs typeface="Arial" pitchFamily="34" charset="0"/>
              </a:rPr>
              <a:t>Int.parse</a:t>
            </a:r>
            <a:r>
              <a:rPr lang="en-US" sz="1400" dirty="0">
                <a:solidFill>
                  <a:srgbClr val="000000"/>
                </a:solidFill>
                <a:latin typeface="Courier New" pitchFamily="49" charset="0"/>
                <a:cs typeface="Arial" pitchFamily="34" charset="0"/>
              </a:rPr>
              <a:t>(</a:t>
            </a:r>
            <a:r>
              <a:rPr lang="en-US" sz="1400" dirty="0" err="1">
                <a:solidFill>
                  <a:srgbClr val="000000"/>
                </a:solidFill>
                <a:latin typeface="Courier New" pitchFamily="49" charset="0"/>
                <a:cs typeface="Arial" pitchFamily="34" charset="0"/>
              </a:rPr>
              <a:t>args</a:t>
            </a:r>
            <a:r>
              <a:rPr lang="en-US" sz="1400" dirty="0">
                <a:solidFill>
                  <a:srgbClr val="000000"/>
                </a:solidFill>
                <a:latin typeface="Courier New" pitchFamily="49" charset="0"/>
                <a:cs typeface="Arial" pitchFamily="34" charset="0"/>
              </a:rPr>
              <a:t>(1));</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result = new Cell[Double](0);</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finish</a:t>
            </a: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for</a:t>
            </a:r>
            <a:r>
              <a:rPr lang="en-US" sz="1400" dirty="0">
                <a:solidFill>
                  <a:srgbClr val="000000"/>
                </a:solidFill>
                <a:latin typeface="Courier New" pitchFamily="49" charset="0"/>
                <a:cs typeface="Arial" pitchFamily="34" charset="0"/>
              </a:rPr>
              <a:t> (1..P) </a:t>
            </a:r>
            <a:r>
              <a:rPr lang="en-US" sz="1400" b="1" dirty="0" err="1">
                <a:solidFill>
                  <a:srgbClr val="3333CC"/>
                </a:solidFill>
                <a:latin typeface="Courier New" pitchFamily="49" charset="0"/>
                <a:cs typeface="Arial" pitchFamily="34" charset="0"/>
              </a:rPr>
              <a:t>async</a:t>
            </a:r>
            <a:r>
              <a:rPr lang="en-US" sz="1400" dirty="0">
                <a:solidFill>
                  <a:srgbClr val="000000"/>
                </a:solidFill>
                <a:latin typeface="Courier New" pitchFamily="49" charset="0"/>
                <a:cs typeface="Arial" pitchFamily="34" charset="0"/>
              </a:rPr>
              <a:t>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r = new Random();</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var</a:t>
            </a:r>
            <a:r>
              <a:rPr lang="en-US" sz="1400" dirty="0">
                <a:solidFill>
                  <a:srgbClr val="000000"/>
                </a:solidFill>
                <a:latin typeface="Courier New" pitchFamily="49" charset="0"/>
                <a:cs typeface="Arial" pitchFamily="34" charset="0"/>
              </a:rPr>
              <a:t> </a:t>
            </a:r>
            <a:r>
              <a:rPr lang="en-US" sz="1400" dirty="0" err="1">
                <a:solidFill>
                  <a:srgbClr val="000000"/>
                </a:solidFill>
                <a:latin typeface="Courier New" pitchFamily="49" charset="0"/>
                <a:cs typeface="Arial" pitchFamily="34" charset="0"/>
              </a:rPr>
              <a:t>myResult:Double</a:t>
            </a:r>
            <a:r>
              <a:rPr lang="en-US" sz="1400" dirty="0">
                <a:solidFill>
                  <a:srgbClr val="000000"/>
                </a:solidFill>
                <a:latin typeface="Courier New" pitchFamily="49" charset="0"/>
                <a:cs typeface="Arial" pitchFamily="34" charset="0"/>
              </a:rPr>
              <a:t> = 0;</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for</a:t>
            </a:r>
            <a:r>
              <a:rPr lang="en-US" sz="1400" dirty="0">
                <a:solidFill>
                  <a:srgbClr val="000000"/>
                </a:solidFill>
                <a:latin typeface="Courier New" pitchFamily="49" charset="0"/>
                <a:cs typeface="Arial" pitchFamily="34" charset="0"/>
              </a:rPr>
              <a:t> (1..(N/P))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x = </a:t>
            </a:r>
            <a:r>
              <a:rPr lang="en-US" sz="1400" dirty="0" err="1">
                <a:solidFill>
                  <a:srgbClr val="000000"/>
                </a:solidFill>
                <a:latin typeface="Courier New" pitchFamily="49" charset="0"/>
                <a:cs typeface="Arial" pitchFamily="34" charset="0"/>
              </a:rPr>
              <a:t>r.nextDouble</a:t>
            </a:r>
            <a:r>
              <a:rPr lang="en-US" sz="1400" dirty="0">
                <a:solidFill>
                  <a:srgbClr val="000000"/>
                </a:solidFill>
                <a:latin typeface="Courier New" pitchFamily="49" charset="0"/>
                <a:cs typeface="Arial" pitchFamily="34" charset="0"/>
              </a:rPr>
              <a:t>();</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y = </a:t>
            </a:r>
            <a:r>
              <a:rPr lang="en-US" sz="1400" dirty="0" err="1">
                <a:solidFill>
                  <a:srgbClr val="000000"/>
                </a:solidFill>
                <a:latin typeface="Courier New" pitchFamily="49" charset="0"/>
                <a:cs typeface="Arial" pitchFamily="34" charset="0"/>
              </a:rPr>
              <a:t>r.nextDouble</a:t>
            </a:r>
            <a:r>
              <a:rPr lang="en-US" sz="1400" dirty="0">
                <a:solidFill>
                  <a:srgbClr val="000000"/>
                </a:solidFill>
                <a:latin typeface="Courier New" pitchFamily="49" charset="0"/>
                <a:cs typeface="Arial" pitchFamily="34" charset="0"/>
              </a:rPr>
              <a:t>();</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if</a:t>
            </a:r>
            <a:r>
              <a:rPr lang="en-US" sz="1400" dirty="0">
                <a:solidFill>
                  <a:srgbClr val="000000"/>
                </a:solidFill>
                <a:latin typeface="Courier New" pitchFamily="49" charset="0"/>
                <a:cs typeface="Arial" pitchFamily="34" charset="0"/>
              </a:rPr>
              <a:t> (x*x + y*y &lt;= 1) </a:t>
            </a:r>
            <a:r>
              <a:rPr lang="en-US" sz="1400" dirty="0" err="1">
                <a:solidFill>
                  <a:srgbClr val="000000"/>
                </a:solidFill>
                <a:latin typeface="Courier New" pitchFamily="49" charset="0"/>
                <a:cs typeface="Arial" pitchFamily="34" charset="0"/>
              </a:rPr>
              <a:t>myResult</a:t>
            </a:r>
            <a:r>
              <a:rPr lang="en-US" sz="1400" dirty="0">
                <a:solidFill>
                  <a:srgbClr val="000000"/>
                </a:solidFill>
                <a:latin typeface="Courier New" pitchFamily="49" charset="0"/>
                <a:cs typeface="Arial" pitchFamily="34" charset="0"/>
              </a:rPr>
              <a:t>++;</a:t>
            </a:r>
          </a:p>
          <a:p>
            <a:pPr algn="l" eaLnBrk="1" hangingPunct="1">
              <a:buClrTx/>
              <a:buFontTx/>
              <a:buNone/>
            </a:pPr>
            <a:r>
              <a:rPr lang="en-US" sz="1400" dirty="0">
                <a:solidFill>
                  <a:srgbClr val="000000"/>
                </a:solidFill>
                <a:latin typeface="Courier New" pitchFamily="49" charset="0"/>
                <a:cs typeface="Arial" pitchFamily="34" charset="0"/>
              </a:rPr>
              <a:t>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a:solidFill>
                  <a:srgbClr val="3333CC"/>
                </a:solidFill>
                <a:latin typeface="Courier New" pitchFamily="49" charset="0"/>
                <a:cs typeface="Arial" pitchFamily="34" charset="0"/>
              </a:rPr>
              <a:t>atomic</a:t>
            </a:r>
            <a:r>
              <a:rPr lang="en-US" sz="1400" dirty="0">
                <a:solidFill>
                  <a:srgbClr val="000000"/>
                </a:solidFill>
                <a:latin typeface="Courier New" pitchFamily="49" charset="0"/>
                <a:cs typeface="Arial" pitchFamily="34" charset="0"/>
              </a:rPr>
              <a:t> result() += </a:t>
            </a:r>
            <a:r>
              <a:rPr lang="en-US" sz="1400" dirty="0" err="1">
                <a:solidFill>
                  <a:srgbClr val="000000"/>
                </a:solidFill>
                <a:latin typeface="Courier New" pitchFamily="49" charset="0"/>
                <a:cs typeface="Arial" pitchFamily="34" charset="0"/>
              </a:rPr>
              <a:t>myResult</a:t>
            </a:r>
            <a:r>
              <a:rPr lang="en-US" sz="1400" dirty="0">
                <a:solidFill>
                  <a:srgbClr val="000000"/>
                </a:solidFill>
                <a:latin typeface="Courier New" pitchFamily="49" charset="0"/>
                <a:cs typeface="Arial" pitchFamily="34" charset="0"/>
              </a:rPr>
              <a:t>;</a:t>
            </a:r>
          </a:p>
          <a:p>
            <a:pPr algn="l" eaLnBrk="1" hangingPunct="1">
              <a:buClrTx/>
              <a:buFontTx/>
              <a:buNone/>
            </a:pPr>
            <a:r>
              <a:rPr lang="en-US" sz="1400" dirty="0">
                <a:solidFill>
                  <a:srgbClr val="000000"/>
                </a:solidFill>
                <a:latin typeface="Courier New" pitchFamily="49" charset="0"/>
                <a:cs typeface="Arial" pitchFamily="34" charset="0"/>
              </a:rPr>
              <a:t>		}</a:t>
            </a:r>
          </a:p>
          <a:p>
            <a:pPr algn="l" eaLnBrk="1" hangingPunct="1">
              <a:buClrTx/>
              <a:buFontTx/>
              <a:buNone/>
            </a:pPr>
            <a:r>
              <a:rPr lang="en-US" sz="1400" dirty="0">
                <a:solidFill>
                  <a:srgbClr val="000000"/>
                </a:solidFill>
                <a:latin typeface="Courier New" pitchFamily="49" charset="0"/>
                <a:cs typeface="Arial" pitchFamily="34" charset="0"/>
              </a:rPr>
              <a:t>		</a:t>
            </a:r>
            <a:r>
              <a:rPr lang="en-US" sz="1400" b="1" dirty="0" err="1">
                <a:solidFill>
                  <a:srgbClr val="3333CC"/>
                </a:solidFill>
                <a:latin typeface="Courier New" pitchFamily="49" charset="0"/>
                <a:cs typeface="Arial" pitchFamily="34" charset="0"/>
              </a:rPr>
              <a:t>val</a:t>
            </a:r>
            <a:r>
              <a:rPr lang="en-US" sz="1400" dirty="0">
                <a:solidFill>
                  <a:srgbClr val="000000"/>
                </a:solidFill>
                <a:latin typeface="Courier New" pitchFamily="49" charset="0"/>
                <a:cs typeface="Arial" pitchFamily="34" charset="0"/>
              </a:rPr>
              <a:t> pi = 4*(result())/N;</a:t>
            </a:r>
          </a:p>
          <a:p>
            <a:pPr algn="l" eaLnBrk="1" hangingPunct="1">
              <a:buClrTx/>
              <a:buFontTx/>
              <a:buNone/>
            </a:pPr>
            <a:r>
              <a:rPr lang="en-US" sz="1400" dirty="0">
                <a:solidFill>
                  <a:srgbClr val="000000"/>
                </a:solidFill>
                <a:latin typeface="Courier New" pitchFamily="49" charset="0"/>
                <a:cs typeface="Arial" pitchFamily="34" charset="0"/>
              </a:rPr>
              <a:t>		</a:t>
            </a:r>
            <a:r>
              <a:rPr lang="en-US" sz="1400" dirty="0" err="1">
                <a:solidFill>
                  <a:srgbClr val="000000"/>
                </a:solidFill>
                <a:latin typeface="Courier New" pitchFamily="49" charset="0"/>
                <a:cs typeface="Arial" pitchFamily="34" charset="0"/>
              </a:rPr>
              <a:t>Console.OUT.println</a:t>
            </a:r>
            <a:r>
              <a:rPr lang="en-US" sz="1400" dirty="0">
                <a:solidFill>
                  <a:srgbClr val="000000"/>
                </a:solidFill>
                <a:latin typeface="Courier New" pitchFamily="49" charset="0"/>
                <a:cs typeface="Arial" pitchFamily="34" charset="0"/>
              </a:rPr>
              <a:t>(“The value of pi is “ + pi);</a:t>
            </a:r>
          </a:p>
          <a:p>
            <a:pPr algn="l" eaLnBrk="1" hangingPunct="1">
              <a:buClrTx/>
              <a:buFontTx/>
              <a:buNone/>
            </a:pPr>
            <a:r>
              <a:rPr lang="en-US" sz="1400" dirty="0">
                <a:solidFill>
                  <a:srgbClr val="000000"/>
                </a:solidFill>
                <a:latin typeface="Courier New" pitchFamily="49" charset="0"/>
                <a:cs typeface="Arial" pitchFamily="34" charset="0"/>
              </a:rPr>
              <a:t>	}</a:t>
            </a:r>
          </a:p>
          <a:p>
            <a:pPr algn="l" eaLnBrk="1" hangingPunct="1">
              <a:buClrTx/>
              <a:buFontTx/>
              <a:buNone/>
            </a:pPr>
            <a:r>
              <a:rPr lang="en-US" sz="1400" dirty="0">
                <a:solidFill>
                  <a:srgbClr val="000000"/>
                </a:solidFill>
                <a:latin typeface="Courier New" pitchFamily="49" charset="0"/>
                <a:cs typeface="Arial" pitchFamily="34" charset="0"/>
              </a:rPr>
              <a:t>}</a:t>
            </a:r>
          </a:p>
          <a:p>
            <a:pPr algn="l" eaLnBrk="1" hangingPunct="1">
              <a:buClrTx/>
              <a:buFontTx/>
              <a:buNone/>
            </a:pPr>
            <a:endParaRPr lang="en-US" sz="1400" dirty="0">
              <a:solidFill>
                <a:srgbClr val="000000"/>
              </a:solidFill>
              <a:latin typeface="Courier New" pitchFamily="49" charset="0"/>
              <a:cs typeface="Arial" pitchFamily="34" charset="0"/>
            </a:endParaRPr>
          </a:p>
        </p:txBody>
      </p:sp>
    </p:spTree>
    <p:extLst>
      <p:ext uri="{BB962C8B-B14F-4D97-AF65-F5344CB8AC3E}">
        <p14:creationId xmlns:p14="http://schemas.microsoft.com/office/powerpoint/2010/main" val="27074559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1"/>
          <p:cNvSpPr>
            <a:spLocks noGrp="1" noChangeArrowheads="1"/>
          </p:cNvSpPr>
          <p:nvPr>
            <p:ph type="title"/>
          </p:nvPr>
        </p:nvSpPr>
        <p:spPr>
          <a:xfrm>
            <a:off x="4572000" y="559718"/>
            <a:ext cx="8685212" cy="781050"/>
          </a:xfrm>
          <a:ln/>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dirty="0"/>
              <a:t>Distributed </a:t>
            </a:r>
            <a:r>
              <a:rPr lang="en-US" dirty="0" err="1"/>
              <a:t>MontyPi</a:t>
            </a:r>
            <a:endParaRPr lang="en-US" dirty="0"/>
          </a:p>
        </p:txBody>
      </p:sp>
      <p:sp>
        <p:nvSpPr>
          <p:cNvPr id="14338" name="Text Box 2"/>
          <p:cNvSpPr txBox="1">
            <a:spLocks noChangeArrowheads="1"/>
          </p:cNvSpPr>
          <p:nvPr/>
        </p:nvSpPr>
        <p:spPr bwMode="auto">
          <a:xfrm>
            <a:off x="152400" y="548680"/>
            <a:ext cx="8763000" cy="5222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1pPr>
            <a:lvl2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5pPr>
            <a:lvl6pPr marL="25146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6pPr>
            <a:lvl7pPr marL="29718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7pPr>
            <a:lvl8pPr marL="34290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8pPr>
            <a:lvl9pPr marL="3886200" indent="-228600" algn="ctr" defTabSz="457200" eaLnBrk="0" fontAlgn="base" hangingPunct="0">
              <a:spcBef>
                <a:spcPct val="0"/>
              </a:spcBef>
              <a:spcAft>
                <a:spcPct val="0"/>
              </a:spcAft>
              <a:buClr>
                <a:srgbClr val="000000"/>
              </a:buClr>
              <a:buSzPct val="100000"/>
              <a:buFont typeface="Times New Roman" pitchFamily="18" charse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rgbClr val="003399"/>
                </a:solidFill>
                <a:latin typeface="Arial" pitchFamily="34" charset="0"/>
                <a:ea typeface="WenQuanYi Zen Hei" charset="0"/>
                <a:cs typeface="WenQuanYi Zen Hei" charset="0"/>
              </a:defRPr>
            </a:lvl9pPr>
          </a:lstStyle>
          <a:p>
            <a:pPr algn="l" eaLnBrk="1" hangingPunct="1">
              <a:lnSpc>
                <a:spcPct val="100000"/>
              </a:lnSpc>
              <a:buClrTx/>
              <a:buFontTx/>
              <a:buNone/>
            </a:pPr>
            <a:r>
              <a:rPr lang="en-US" sz="1600" b="1" dirty="0">
                <a:solidFill>
                  <a:srgbClr val="0000FF"/>
                </a:solidFill>
                <a:latin typeface="Courier New" pitchFamily="49" charset="0"/>
                <a:cs typeface="Arial" pitchFamily="34" charset="0"/>
              </a:rPr>
              <a:t>import</a:t>
            </a:r>
            <a:r>
              <a:rPr lang="en-US" sz="1600" dirty="0">
                <a:solidFill>
                  <a:srgbClr val="0000FF"/>
                </a:solidFill>
                <a:latin typeface="Courier New" pitchFamily="49" charset="0"/>
                <a:cs typeface="Arial" pitchFamily="34" charset="0"/>
              </a:rPr>
              <a:t> </a:t>
            </a:r>
            <a:r>
              <a:rPr lang="en-US" sz="1600" dirty="0">
                <a:solidFill>
                  <a:srgbClr val="000000"/>
                </a:solidFill>
                <a:latin typeface="Courier New" pitchFamily="49" charset="0"/>
                <a:cs typeface="Arial" pitchFamily="34" charset="0"/>
              </a:rPr>
              <a:t>x10.io.Console;</a:t>
            </a:r>
          </a:p>
          <a:p>
            <a:pPr algn="l" eaLnBrk="1" hangingPunct="1">
              <a:lnSpc>
                <a:spcPct val="100000"/>
              </a:lnSpc>
              <a:buClrTx/>
              <a:buFontTx/>
              <a:buNone/>
            </a:pPr>
            <a:r>
              <a:rPr lang="en-US" sz="1600" b="1" dirty="0">
                <a:solidFill>
                  <a:srgbClr val="0000FF"/>
                </a:solidFill>
                <a:latin typeface="Courier New" pitchFamily="49" charset="0"/>
                <a:cs typeface="Arial" pitchFamily="34" charset="0"/>
              </a:rPr>
              <a:t>import</a:t>
            </a:r>
            <a:r>
              <a:rPr lang="en-US" sz="1600" dirty="0">
                <a:solidFill>
                  <a:srgbClr val="0000FF"/>
                </a:solidFill>
                <a:latin typeface="Courier New" pitchFamily="49" charset="0"/>
                <a:cs typeface="Arial" pitchFamily="34" charset="0"/>
              </a:rPr>
              <a:t> </a:t>
            </a:r>
            <a:r>
              <a:rPr lang="en-US" sz="1600" dirty="0">
                <a:solidFill>
                  <a:srgbClr val="000000"/>
                </a:solidFill>
                <a:latin typeface="Courier New" pitchFamily="49" charset="0"/>
                <a:cs typeface="Arial" pitchFamily="34" charset="0"/>
              </a:rPr>
              <a:t>x10.util.Random;</a:t>
            </a:r>
            <a:endParaRPr lang="en-US" sz="1600" dirty="0">
              <a:solidFill>
                <a:srgbClr val="0000FF"/>
              </a:solidFill>
              <a:latin typeface="Courier New" pitchFamily="49" charset="0"/>
              <a:cs typeface="Arial" pitchFamily="34" charset="0"/>
            </a:endParaRPr>
          </a:p>
          <a:p>
            <a:pPr algn="l" eaLnBrk="1" hangingPunct="1">
              <a:lnSpc>
                <a:spcPct val="100000"/>
              </a:lnSpc>
              <a:buClrTx/>
              <a:buFontTx/>
              <a:buNone/>
            </a:pPr>
            <a:r>
              <a:rPr lang="en-US" sz="1600" b="1" dirty="0">
                <a:solidFill>
                  <a:srgbClr val="0000FF"/>
                </a:solidFill>
                <a:latin typeface="Courier New" pitchFamily="49" charset="0"/>
                <a:cs typeface="Arial" pitchFamily="34" charset="0"/>
              </a:rPr>
              <a:t>class</a:t>
            </a: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MontyPi</a:t>
            </a: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a:solidFill>
                  <a:srgbClr val="0000FF"/>
                </a:solidFill>
                <a:latin typeface="Courier New" pitchFamily="49" charset="0"/>
                <a:cs typeface="Arial" pitchFamily="34" charset="0"/>
              </a:rPr>
              <a:t>public</a:t>
            </a:r>
            <a:r>
              <a:rPr lang="en-US" sz="1600" dirty="0">
                <a:solidFill>
                  <a:srgbClr val="000000"/>
                </a:solidFill>
                <a:latin typeface="Courier New" pitchFamily="49" charset="0"/>
                <a:cs typeface="Arial" pitchFamily="34" charset="0"/>
              </a:rPr>
              <a:t> </a:t>
            </a:r>
            <a:r>
              <a:rPr lang="en-US" sz="1600" b="1" dirty="0">
                <a:solidFill>
                  <a:srgbClr val="0000FF"/>
                </a:solidFill>
                <a:latin typeface="Courier New" pitchFamily="49" charset="0"/>
                <a:cs typeface="Arial" pitchFamily="34" charset="0"/>
              </a:rPr>
              <a:t>static</a:t>
            </a:r>
            <a:r>
              <a:rPr lang="en-US" sz="1600" dirty="0">
                <a:solidFill>
                  <a:srgbClr val="000000"/>
                </a:solidFill>
                <a:latin typeface="Courier New" pitchFamily="49" charset="0"/>
                <a:cs typeface="Arial" pitchFamily="34" charset="0"/>
              </a:rPr>
              <a:t> </a:t>
            </a:r>
            <a:r>
              <a:rPr lang="en-US" sz="1600" b="1" dirty="0" err="1">
                <a:solidFill>
                  <a:srgbClr val="0000FF"/>
                </a:solidFill>
                <a:latin typeface="Courier New" pitchFamily="49" charset="0"/>
                <a:cs typeface="Arial" pitchFamily="34" charset="0"/>
              </a:rPr>
              <a:t>def</a:t>
            </a:r>
            <a:r>
              <a:rPr lang="en-US" sz="1600" dirty="0">
                <a:solidFill>
                  <a:srgbClr val="000000"/>
                </a:solidFill>
                <a:latin typeface="Courier New" pitchFamily="49" charset="0"/>
                <a:cs typeface="Arial" pitchFamily="34" charset="0"/>
              </a:rPr>
              <a:t> main(</a:t>
            </a:r>
            <a:r>
              <a:rPr lang="en-US" sz="1600" dirty="0" err="1">
                <a:solidFill>
                  <a:srgbClr val="000000"/>
                </a:solidFill>
                <a:latin typeface="Courier New" pitchFamily="49" charset="0"/>
                <a:cs typeface="Arial" pitchFamily="34" charset="0"/>
              </a:rPr>
              <a:t>args:Array</a:t>
            </a:r>
            <a:r>
              <a:rPr lang="en-US" sz="1600" dirty="0">
                <a:solidFill>
                  <a:srgbClr val="000000"/>
                </a:solidFill>
                <a:latin typeface="Courier New" pitchFamily="49" charset="0"/>
                <a:cs typeface="Arial" pitchFamily="34" charset="0"/>
              </a:rPr>
              <a:t>[String](1))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N = </a:t>
            </a:r>
            <a:r>
              <a:rPr lang="en-US" sz="1600" dirty="0" err="1">
                <a:solidFill>
                  <a:srgbClr val="000000"/>
                </a:solidFill>
                <a:latin typeface="Courier New" pitchFamily="49" charset="0"/>
                <a:cs typeface="Arial" pitchFamily="34" charset="0"/>
              </a:rPr>
              <a:t>Int.parse</a:t>
            </a:r>
            <a:r>
              <a:rPr lang="en-US" sz="1600" dirty="0">
                <a:solidFill>
                  <a:srgbClr val="000000"/>
                </a:solidFill>
                <a:latin typeface="Courier New" pitchFamily="49" charset="0"/>
                <a:cs typeface="Arial" pitchFamily="34" charset="0"/>
              </a:rPr>
              <a:t>(</a:t>
            </a:r>
            <a:r>
              <a:rPr lang="en-US" sz="1600" dirty="0" err="1">
                <a:solidFill>
                  <a:srgbClr val="000000"/>
                </a:solidFill>
                <a:latin typeface="Courier New" pitchFamily="49" charset="0"/>
                <a:cs typeface="Arial" pitchFamily="34" charset="0"/>
              </a:rPr>
              <a:t>args</a:t>
            </a:r>
            <a:r>
              <a:rPr lang="en-US" sz="1600" dirty="0">
                <a:solidFill>
                  <a:srgbClr val="000000"/>
                </a:solidFill>
                <a:latin typeface="Courier New" pitchFamily="49" charset="0"/>
                <a:cs typeface="Arial" pitchFamily="34" charset="0"/>
              </a:rPr>
              <a:t>(0));</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result = </a:t>
            </a:r>
            <a:r>
              <a:rPr lang="en-US" sz="1600" dirty="0" err="1">
                <a:solidFill>
                  <a:srgbClr val="000000"/>
                </a:solidFill>
                <a:latin typeface="Courier New" pitchFamily="49" charset="0"/>
                <a:cs typeface="Arial" pitchFamily="34" charset="0"/>
              </a:rPr>
              <a:t>GlobalRef</a:t>
            </a:r>
            <a:r>
              <a:rPr lang="en-US" sz="1600" dirty="0">
                <a:solidFill>
                  <a:srgbClr val="000000"/>
                </a:solidFill>
                <a:latin typeface="Courier New" pitchFamily="49" charset="0"/>
                <a:cs typeface="Arial" pitchFamily="34" charset="0"/>
              </a:rPr>
              <a:t>[Cell[Double]](</a:t>
            </a:r>
            <a:r>
              <a:rPr lang="en-US" sz="1600" b="1" dirty="0">
                <a:solidFill>
                  <a:srgbClr val="3333CC"/>
                </a:solidFill>
                <a:latin typeface="Courier New" pitchFamily="49" charset="0"/>
                <a:cs typeface="Arial" pitchFamily="34" charset="0"/>
              </a:rPr>
              <a:t>new</a:t>
            </a:r>
            <a:r>
              <a:rPr lang="en-US" sz="1600" dirty="0">
                <a:solidFill>
                  <a:srgbClr val="000000"/>
                </a:solidFill>
                <a:latin typeface="Courier New" pitchFamily="49" charset="0"/>
                <a:cs typeface="Arial" pitchFamily="34" charset="0"/>
              </a:rPr>
              <a:t> Cell[Double](0));</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finish</a:t>
            </a: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for</a:t>
            </a:r>
            <a:r>
              <a:rPr lang="en-US" sz="1600" dirty="0">
                <a:solidFill>
                  <a:srgbClr val="000000"/>
                </a:solidFill>
                <a:latin typeface="Courier New" pitchFamily="49" charset="0"/>
                <a:cs typeface="Arial" pitchFamily="34" charset="0"/>
              </a:rPr>
              <a:t> (p in </a:t>
            </a:r>
            <a:r>
              <a:rPr lang="en-US" sz="1600" dirty="0" err="1">
                <a:solidFill>
                  <a:srgbClr val="000000"/>
                </a:solidFill>
                <a:latin typeface="Courier New" pitchFamily="49" charset="0"/>
                <a:cs typeface="Arial" pitchFamily="34" charset="0"/>
              </a:rPr>
              <a:t>Place.places</a:t>
            </a: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at</a:t>
            </a:r>
            <a:r>
              <a:rPr lang="en-US" sz="1600" dirty="0">
                <a:solidFill>
                  <a:srgbClr val="000000"/>
                </a:solidFill>
                <a:latin typeface="Courier New" pitchFamily="49" charset="0"/>
                <a:cs typeface="Arial" pitchFamily="34" charset="0"/>
              </a:rPr>
              <a:t> (p) </a:t>
            </a:r>
            <a:r>
              <a:rPr lang="en-US" sz="1600" b="1" dirty="0" err="1">
                <a:solidFill>
                  <a:srgbClr val="3333CC"/>
                </a:solidFill>
                <a:latin typeface="Courier New" pitchFamily="49" charset="0"/>
                <a:cs typeface="Arial" pitchFamily="34" charset="0"/>
              </a:rPr>
              <a:t>async</a:t>
            </a: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r = </a:t>
            </a:r>
            <a:r>
              <a:rPr lang="en-US" sz="1600" b="1" dirty="0">
                <a:solidFill>
                  <a:srgbClr val="3333CC"/>
                </a:solidFill>
                <a:latin typeface="Courier New" pitchFamily="49" charset="0"/>
                <a:cs typeface="Arial" pitchFamily="34" charset="0"/>
              </a:rPr>
              <a:t>new</a:t>
            </a:r>
            <a:r>
              <a:rPr lang="en-US" sz="1600" dirty="0">
                <a:solidFill>
                  <a:srgbClr val="000000"/>
                </a:solidFill>
                <a:latin typeface="Courier New" pitchFamily="49" charset="0"/>
                <a:cs typeface="Arial" pitchFamily="34" charset="0"/>
              </a:rPr>
              <a:t> Random();</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var</a:t>
            </a: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myResult:Double</a:t>
            </a:r>
            <a:r>
              <a:rPr lang="en-US" sz="1600" dirty="0">
                <a:solidFill>
                  <a:srgbClr val="000000"/>
                </a:solidFill>
                <a:latin typeface="Courier New" pitchFamily="49" charset="0"/>
                <a:cs typeface="Arial" pitchFamily="34" charset="0"/>
              </a:rPr>
              <a:t> = 0;</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for</a:t>
            </a:r>
            <a:r>
              <a:rPr lang="en-US" sz="1600" dirty="0">
                <a:solidFill>
                  <a:srgbClr val="000000"/>
                </a:solidFill>
                <a:latin typeface="Courier New" pitchFamily="49" charset="0"/>
                <a:cs typeface="Arial" pitchFamily="34" charset="0"/>
              </a:rPr>
              <a:t> (1..(N/</a:t>
            </a:r>
            <a:r>
              <a:rPr lang="en-US" sz="1600" dirty="0" err="1">
                <a:solidFill>
                  <a:srgbClr val="000000"/>
                </a:solidFill>
                <a:latin typeface="Courier New" pitchFamily="49" charset="0"/>
                <a:cs typeface="Arial" pitchFamily="34" charset="0"/>
              </a:rPr>
              <a:t>Place.MAX_PLACES</a:t>
            </a: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x = </a:t>
            </a:r>
            <a:r>
              <a:rPr lang="en-US" sz="1600" dirty="0" err="1">
                <a:solidFill>
                  <a:srgbClr val="000000"/>
                </a:solidFill>
                <a:latin typeface="Courier New" pitchFamily="49" charset="0"/>
                <a:cs typeface="Arial" pitchFamily="34" charset="0"/>
              </a:rPr>
              <a:t>r.nextDouble</a:t>
            </a: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y = </a:t>
            </a:r>
            <a:r>
              <a:rPr lang="en-US" sz="1600" dirty="0" err="1">
                <a:solidFill>
                  <a:srgbClr val="000000"/>
                </a:solidFill>
                <a:latin typeface="Courier New" pitchFamily="49" charset="0"/>
                <a:cs typeface="Arial" pitchFamily="34" charset="0"/>
              </a:rPr>
              <a:t>r.nextDouble</a:t>
            </a:r>
            <a:r>
              <a:rPr lang="en-US" sz="1600" dirty="0">
                <a:solidFill>
                  <a:srgbClr val="000000"/>
                </a:solidFill>
                <a:latin typeface="Courier New" pitchFamily="49" charset="0"/>
                <a:cs typeface="Arial" pitchFamily="34" charset="0"/>
              </a:rPr>
              <a:t>();</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dirty="0">
                <a:solidFill>
                  <a:srgbClr val="000000"/>
                </a:solidFill>
                <a:latin typeface="Courier New" pitchFamily="49" charset="0"/>
                <a:cs typeface="Arial" pitchFamily="34" charset="0"/>
              </a:rPr>
              <a:t> (x*x + y*y &lt;= 1) </a:t>
            </a:r>
            <a:r>
              <a:rPr lang="en-US" sz="1600" dirty="0" err="1">
                <a:solidFill>
                  <a:srgbClr val="000000"/>
                </a:solidFill>
                <a:latin typeface="Courier New" pitchFamily="49" charset="0"/>
                <a:cs typeface="Arial" pitchFamily="34" charset="0"/>
              </a:rPr>
              <a:t>myResult</a:t>
            </a:r>
            <a:r>
              <a:rPr lang="en-US" sz="1600" dirty="0">
                <a:solidFill>
                  <a:srgbClr val="000000"/>
                </a:solidFill>
                <a:latin typeface="Courier New" pitchFamily="49" charset="0"/>
                <a:cs typeface="Arial" pitchFamily="34" charset="0"/>
              </a:rPr>
              <a:t>++;</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ans</a:t>
            </a:r>
            <a:r>
              <a:rPr lang="en-US" sz="1600" dirty="0">
                <a:solidFill>
                  <a:srgbClr val="000000"/>
                </a:solidFill>
                <a:latin typeface="Courier New" pitchFamily="49" charset="0"/>
                <a:cs typeface="Arial" pitchFamily="34" charset="0"/>
              </a:rPr>
              <a:t> = </a:t>
            </a:r>
            <a:r>
              <a:rPr lang="en-US" sz="1600" dirty="0" err="1">
                <a:solidFill>
                  <a:srgbClr val="000000"/>
                </a:solidFill>
                <a:latin typeface="Courier New" pitchFamily="49" charset="0"/>
                <a:cs typeface="Arial" pitchFamily="34" charset="0"/>
              </a:rPr>
              <a:t>myResult</a:t>
            </a:r>
            <a:r>
              <a:rPr lang="en-US" sz="1600" dirty="0">
                <a:solidFill>
                  <a:srgbClr val="000000"/>
                </a:solidFill>
                <a:latin typeface="Courier New" pitchFamily="49" charset="0"/>
                <a:cs typeface="Arial" pitchFamily="34" charset="0"/>
              </a:rPr>
              <a:t>;</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at</a:t>
            </a:r>
            <a:r>
              <a:rPr lang="en-US" sz="1600" dirty="0">
                <a:solidFill>
                  <a:srgbClr val="000000"/>
                </a:solidFill>
                <a:latin typeface="Courier New" pitchFamily="49" charset="0"/>
                <a:cs typeface="Arial" pitchFamily="34" charset="0"/>
              </a:rPr>
              <a:t> (result) </a:t>
            </a:r>
            <a:r>
              <a:rPr lang="en-US" sz="1600" b="1" dirty="0">
                <a:solidFill>
                  <a:srgbClr val="3333CC"/>
                </a:solidFill>
                <a:latin typeface="Courier New" pitchFamily="49" charset="0"/>
                <a:cs typeface="Arial" pitchFamily="34" charset="0"/>
              </a:rPr>
              <a:t>atomic</a:t>
            </a:r>
            <a:r>
              <a:rPr lang="en-US" sz="1600" dirty="0">
                <a:solidFill>
                  <a:srgbClr val="000000"/>
                </a:solidFill>
                <a:latin typeface="Courier New" pitchFamily="49" charset="0"/>
                <a:cs typeface="Arial" pitchFamily="34" charset="0"/>
              </a:rPr>
              <a:t> result()() += </a:t>
            </a:r>
            <a:r>
              <a:rPr lang="en-US" sz="1600" dirty="0" err="1">
                <a:solidFill>
                  <a:srgbClr val="000000"/>
                </a:solidFill>
                <a:latin typeface="Courier New" pitchFamily="49" charset="0"/>
                <a:cs typeface="Arial" pitchFamily="34" charset="0"/>
              </a:rPr>
              <a:t>ans</a:t>
            </a:r>
            <a:r>
              <a:rPr lang="en-US" sz="1600" dirty="0">
                <a:solidFill>
                  <a:srgbClr val="000000"/>
                </a:solidFill>
                <a:latin typeface="Courier New" pitchFamily="49" charset="0"/>
                <a:cs typeface="Arial" pitchFamily="34" charset="0"/>
              </a:rPr>
              <a:t>;</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dirty="0">
                <a:solidFill>
                  <a:srgbClr val="000000"/>
                </a:solidFill>
                <a:latin typeface="Courier New" pitchFamily="49" charset="0"/>
                <a:cs typeface="Arial" pitchFamily="34" charset="0"/>
              </a:rPr>
              <a:t> pi = 4*(result()())/N;</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r>
              <a:rPr lang="en-US" sz="1600" dirty="0" err="1">
                <a:solidFill>
                  <a:srgbClr val="000000"/>
                </a:solidFill>
                <a:latin typeface="Courier New" pitchFamily="49" charset="0"/>
                <a:cs typeface="Arial" pitchFamily="34" charset="0"/>
              </a:rPr>
              <a:t>Console.OUT.println</a:t>
            </a:r>
            <a:r>
              <a:rPr lang="en-US" sz="1600" dirty="0">
                <a:solidFill>
                  <a:srgbClr val="000000"/>
                </a:solidFill>
                <a:latin typeface="Courier New" pitchFamily="49" charset="0"/>
                <a:cs typeface="Arial" pitchFamily="34" charset="0"/>
              </a:rPr>
              <a:t>(“The value of pi is “ + pi);</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	}</a:t>
            </a:r>
          </a:p>
          <a:p>
            <a:pPr algn="l" eaLnBrk="1" hangingPunct="1">
              <a:lnSpc>
                <a:spcPct val="100000"/>
              </a:lnSpc>
              <a:buClrTx/>
              <a:buFontTx/>
              <a:buNone/>
            </a:pPr>
            <a:r>
              <a:rPr lang="en-US" sz="1600" dirty="0">
                <a:solidFill>
                  <a:srgbClr val="000000"/>
                </a:solidFill>
                <a:latin typeface="Courier New" pitchFamily="49" charset="0"/>
                <a:cs typeface="Arial" pitchFamily="34" charset="0"/>
              </a:rPr>
              <a:t>}</a:t>
            </a:r>
          </a:p>
          <a:p>
            <a:pPr algn="l" eaLnBrk="1" hangingPunct="1">
              <a:lnSpc>
                <a:spcPct val="100000"/>
              </a:lnSpc>
              <a:buClrTx/>
              <a:buFontTx/>
              <a:buNone/>
            </a:pPr>
            <a:endParaRPr lang="en-US" sz="1600" dirty="0">
              <a:solidFill>
                <a:srgbClr val="000000"/>
              </a:solidFill>
              <a:latin typeface="Courier New" pitchFamily="49" charset="0"/>
              <a:cs typeface="Arial" pitchFamily="34" charset="0"/>
            </a:endParaRPr>
          </a:p>
        </p:txBody>
      </p:sp>
    </p:spTree>
    <p:extLst>
      <p:ext uri="{BB962C8B-B14F-4D97-AF65-F5344CB8AC3E}">
        <p14:creationId xmlns:p14="http://schemas.microsoft.com/office/powerpoint/2010/main" val="2727017686"/>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1"/>
          <p:cNvSpPr>
            <a:spLocks noGrp="1" noChangeArrowheads="1"/>
          </p:cNvSpPr>
          <p:nvPr>
            <p:ph type="title"/>
          </p:nvPr>
        </p:nvSpPr>
        <p:spPr>
          <a:xfrm>
            <a:off x="182563" y="152400"/>
            <a:ext cx="8685212" cy="781050"/>
          </a:xfrm>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a:latin typeface="Calibri" pitchFamily="34" charset="0"/>
              </a:rPr>
              <a:t>Sequential Quicksort (1)</a:t>
            </a:r>
          </a:p>
        </p:txBody>
      </p:sp>
      <p:sp>
        <p:nvSpPr>
          <p:cNvPr id="67587" name="Text Box 2"/>
          <p:cNvSpPr txBox="1">
            <a:spLocks noChangeArrowheads="1"/>
          </p:cNvSpPr>
          <p:nvPr/>
        </p:nvSpPr>
        <p:spPr bwMode="auto">
          <a:xfrm>
            <a:off x="152400" y="1014437"/>
            <a:ext cx="87630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1pPr>
            <a:lvl2pPr marL="37931725" indent="-37474525">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9pPr>
          </a:lstStyle>
          <a:p>
            <a:pPr algn="l" eaLnBrk="1" hangingPunct="1">
              <a:buClrTx/>
              <a:buFontTx/>
              <a:buNone/>
            </a:pPr>
            <a:r>
              <a:rPr lang="en-US" sz="1600" b="1" dirty="0">
                <a:solidFill>
                  <a:srgbClr val="3333CC"/>
                </a:solidFill>
                <a:latin typeface="Courier New" pitchFamily="49" charset="0"/>
                <a:cs typeface="Arial" pitchFamily="34" charset="0"/>
              </a:rPr>
              <a:t>import</a:t>
            </a:r>
            <a:r>
              <a:rPr lang="en-US" sz="1600" b="1" dirty="0">
                <a:solidFill>
                  <a:srgbClr val="0000FF"/>
                </a:solidFill>
                <a:latin typeface="Courier New" pitchFamily="49" charset="0"/>
                <a:cs typeface="Arial" pitchFamily="34" charset="0"/>
              </a:rPr>
              <a:t> </a:t>
            </a:r>
            <a:r>
              <a:rPr lang="en-US" sz="1600" b="1" dirty="0">
                <a:solidFill>
                  <a:srgbClr val="000000"/>
                </a:solidFill>
                <a:latin typeface="Courier New" pitchFamily="49" charset="0"/>
                <a:cs typeface="Arial" pitchFamily="34" charset="0"/>
              </a:rPr>
              <a:t>x10.io.Console;</a:t>
            </a:r>
          </a:p>
          <a:p>
            <a:pPr algn="l" eaLnBrk="1" hangingPunct="1">
              <a:buClrTx/>
              <a:buFontTx/>
              <a:buNone/>
            </a:pPr>
            <a:r>
              <a:rPr lang="en-US" sz="1600" b="1" dirty="0">
                <a:solidFill>
                  <a:srgbClr val="3333CC"/>
                </a:solidFill>
                <a:latin typeface="Courier New" pitchFamily="49" charset="0"/>
                <a:cs typeface="Arial" pitchFamily="34" charset="0"/>
              </a:rPr>
              <a:t>import</a:t>
            </a:r>
            <a:r>
              <a:rPr lang="en-US" sz="1600" b="1" dirty="0">
                <a:solidFill>
                  <a:srgbClr val="0000FF"/>
                </a:solidFill>
                <a:latin typeface="Courier New" pitchFamily="49" charset="0"/>
                <a:cs typeface="Arial" pitchFamily="34" charset="0"/>
              </a:rPr>
              <a:t> </a:t>
            </a:r>
            <a:r>
              <a:rPr lang="en-US" sz="1600" b="1" dirty="0">
                <a:solidFill>
                  <a:srgbClr val="000000"/>
                </a:solidFill>
                <a:latin typeface="Courier New" pitchFamily="49" charset="0"/>
                <a:cs typeface="Arial" pitchFamily="34" charset="0"/>
              </a:rPr>
              <a:t>x10.util.Random;</a:t>
            </a:r>
          </a:p>
          <a:p>
            <a:pPr algn="l" eaLnBrk="1" hangingPunct="1">
              <a:buClrTx/>
              <a:buFontTx/>
              <a:buNone/>
            </a:pPr>
            <a:r>
              <a:rPr lang="en-US" sz="1600" b="1" dirty="0">
                <a:solidFill>
                  <a:srgbClr val="3333CC"/>
                </a:solidFill>
                <a:latin typeface="Courier New" pitchFamily="49" charset="0"/>
                <a:cs typeface="Arial" pitchFamily="34" charset="0"/>
              </a:rPr>
              <a:t>class</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QuickSort</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public</a:t>
            </a: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static</a:t>
            </a: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def</a:t>
            </a:r>
            <a:r>
              <a:rPr lang="en-US" sz="1600" b="1" dirty="0">
                <a:solidFill>
                  <a:srgbClr val="000000"/>
                </a:solidFill>
                <a:latin typeface="Courier New" pitchFamily="49" charset="0"/>
                <a:cs typeface="Arial" pitchFamily="34" charset="0"/>
              </a:rPr>
              <a:t> main(</a:t>
            </a:r>
            <a:r>
              <a:rPr lang="en-US" sz="1600" b="1" dirty="0" err="1">
                <a:solidFill>
                  <a:srgbClr val="000000"/>
                </a:solidFill>
                <a:latin typeface="Courier New" pitchFamily="49" charset="0"/>
                <a:cs typeface="Arial" pitchFamily="34" charset="0"/>
              </a:rPr>
              <a:t>args:Array</a:t>
            </a:r>
            <a:r>
              <a:rPr lang="en-US" sz="1600" b="1" dirty="0">
                <a:solidFill>
                  <a:srgbClr val="000000"/>
                </a:solidFill>
                <a:latin typeface="Courier New" pitchFamily="49" charset="0"/>
                <a:cs typeface="Arial" pitchFamily="34" charset="0"/>
              </a:rPr>
              <a:t>[String](1))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N = </a:t>
            </a:r>
            <a:r>
              <a:rPr lang="en-US" sz="1600" b="1" dirty="0" err="1">
                <a:solidFill>
                  <a:srgbClr val="000000"/>
                </a:solidFill>
                <a:latin typeface="Courier New" pitchFamily="49" charset="0"/>
                <a:cs typeface="Arial" pitchFamily="34" charset="0"/>
              </a:rPr>
              <a:t>args.size</a:t>
            </a:r>
            <a:r>
              <a:rPr lang="en-US" sz="1600" b="1" dirty="0">
                <a:solidFill>
                  <a:srgbClr val="000000"/>
                </a:solidFill>
                <a:latin typeface="Courier New" pitchFamily="49" charset="0"/>
                <a:cs typeface="Arial" pitchFamily="34" charset="0"/>
              </a:rPr>
              <a:t>&gt;0 ? </a:t>
            </a:r>
            <a:r>
              <a:rPr lang="en-US" sz="1600" b="1" dirty="0" err="1">
                <a:solidFill>
                  <a:srgbClr val="000000"/>
                </a:solidFill>
                <a:latin typeface="Courier New" pitchFamily="49" charset="0"/>
                <a:cs typeface="Arial" pitchFamily="34" charset="0"/>
              </a:rPr>
              <a:t>Int.parse</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args</a:t>
            </a:r>
            <a:r>
              <a:rPr lang="en-US" sz="1600" b="1" dirty="0">
                <a:solidFill>
                  <a:srgbClr val="000000"/>
                </a:solidFill>
                <a:latin typeface="Courier New" pitchFamily="49" charset="0"/>
                <a:cs typeface="Arial" pitchFamily="34" charset="0"/>
              </a:rPr>
              <a:t>(0)) : 100;</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r = </a:t>
            </a:r>
            <a:r>
              <a:rPr lang="en-US" sz="1600" b="1" dirty="0">
                <a:solidFill>
                  <a:srgbClr val="3333CC"/>
                </a:solidFill>
                <a:latin typeface="Courier New" pitchFamily="49" charset="0"/>
                <a:cs typeface="Arial" pitchFamily="34" charset="0"/>
              </a:rPr>
              <a:t>new</a:t>
            </a:r>
            <a:r>
              <a:rPr lang="en-US" sz="1600" b="1" dirty="0">
                <a:solidFill>
                  <a:srgbClr val="000000"/>
                </a:solidFill>
                <a:latin typeface="Courier New" pitchFamily="49" charset="0"/>
                <a:cs typeface="Arial" pitchFamily="34" charset="0"/>
              </a:rPr>
              <a:t> x10.util.Random();</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data = </a:t>
            </a:r>
            <a:r>
              <a:rPr lang="en-US" sz="1600" b="1" dirty="0">
                <a:solidFill>
                  <a:srgbClr val="3333CC"/>
                </a:solidFill>
                <a:latin typeface="Courier New" pitchFamily="49" charset="0"/>
                <a:cs typeface="Arial" pitchFamily="34" charset="0"/>
              </a:rPr>
              <a:t>new</a:t>
            </a:r>
            <a:r>
              <a:rPr lang="en-US" sz="1600" b="1" dirty="0">
                <a:solidFill>
                  <a:srgbClr val="000000"/>
                </a:solidFill>
                <a:latin typeface="Courier New" pitchFamily="49" charset="0"/>
                <a:cs typeface="Arial" pitchFamily="34" charset="0"/>
              </a:rPr>
              <a:t> Array[</a:t>
            </a:r>
            <a:r>
              <a:rPr lang="en-US" sz="1600" b="1" dirty="0" err="1">
                <a:solidFill>
                  <a:srgbClr val="000000"/>
                </a:solidFill>
                <a:latin typeface="Courier New" pitchFamily="49" charset="0"/>
                <a:cs typeface="Arial" pitchFamily="34" charset="0"/>
              </a:rPr>
              <a:t>int</a:t>
            </a:r>
            <a:r>
              <a:rPr lang="en-US" sz="1600" b="1" dirty="0">
                <a:solidFill>
                  <a:srgbClr val="000000"/>
                </a:solidFill>
                <a:latin typeface="Courier New" pitchFamily="49" charset="0"/>
                <a:cs typeface="Arial" pitchFamily="34" charset="0"/>
              </a:rPr>
              <a:t>](N, (</a:t>
            </a:r>
            <a:r>
              <a:rPr lang="en-US" sz="1600" b="1" dirty="0" err="1">
                <a:solidFill>
                  <a:srgbClr val="000000"/>
                </a:solidFill>
                <a:latin typeface="Courier New" pitchFamily="49" charset="0"/>
                <a:cs typeface="Arial" pitchFamily="34" charset="0"/>
              </a:rPr>
              <a:t>int</a:t>
            </a:r>
            <a:r>
              <a:rPr lang="en-US" sz="1600" b="1" dirty="0">
                <a:solidFill>
                  <a:srgbClr val="000000"/>
                </a:solidFill>
                <a:latin typeface="Courier New" pitchFamily="49" charset="0"/>
                <a:cs typeface="Arial" pitchFamily="34" charset="0"/>
              </a:rPr>
              <a:t>)=&gt;</a:t>
            </a:r>
            <a:r>
              <a:rPr lang="en-US" sz="1600" b="1" dirty="0" err="1">
                <a:solidFill>
                  <a:srgbClr val="000000"/>
                </a:solidFill>
                <a:latin typeface="Courier New" pitchFamily="49" charset="0"/>
                <a:cs typeface="Arial" pitchFamily="34" charset="0"/>
              </a:rPr>
              <a:t>r.nextInt</a:t>
            </a:r>
            <a:r>
              <a:rPr lang="en-US" sz="1600" b="1" dirty="0">
                <a:solidFill>
                  <a:srgbClr val="000000"/>
                </a:solidFill>
                <a:latin typeface="Courier New" pitchFamily="49" charset="0"/>
                <a:cs typeface="Arial" pitchFamily="34" charset="0"/>
              </a:rPr>
              <a:t>(9999));</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(data, 0, N-1);</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for</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in</a:t>
            </a:r>
            <a:r>
              <a:rPr lang="en-US" sz="1600" b="1" dirty="0">
                <a:solidFill>
                  <a:srgbClr val="000000"/>
                </a:solidFill>
                <a:latin typeface="Courier New" pitchFamily="49" charset="0"/>
                <a:cs typeface="Arial" pitchFamily="34" charset="0"/>
              </a:rPr>
              <a:t> 0..N-1)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Console.OUT.print</a:t>
            </a:r>
            <a:r>
              <a:rPr lang="en-US" sz="1600" b="1" dirty="0">
                <a:solidFill>
                  <a:srgbClr val="000000"/>
                </a:solidFill>
                <a:latin typeface="Courier New" pitchFamily="49" charset="0"/>
                <a:cs typeface="Arial" pitchFamily="34" charset="0"/>
              </a:rPr>
              <a:t>(data(</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(i%10 == 9)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Console.OUT.println</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 </a:t>
            </a:r>
            <a:r>
              <a:rPr lang="en-US" sz="1600" b="1" dirty="0">
                <a:solidFill>
                  <a:srgbClr val="3333CC"/>
                </a:solidFill>
                <a:latin typeface="Courier New" pitchFamily="49" charset="0"/>
                <a:cs typeface="Arial" pitchFamily="34" charset="0"/>
              </a:rPr>
              <a:t>else</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Console.OUT.print</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Console.OUT.println</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a:t>
            </a:r>
          </a:p>
        </p:txBody>
      </p:sp>
    </p:spTree>
    <p:extLst>
      <p:ext uri="{BB962C8B-B14F-4D97-AF65-F5344CB8AC3E}">
        <p14:creationId xmlns:p14="http://schemas.microsoft.com/office/powerpoint/2010/main" val="1777985607"/>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1"/>
          <p:cNvSpPr>
            <a:spLocks noGrp="1" noChangeArrowheads="1"/>
          </p:cNvSpPr>
          <p:nvPr>
            <p:ph type="title"/>
          </p:nvPr>
        </p:nvSpPr>
        <p:spPr>
          <a:xfrm>
            <a:off x="182563" y="152400"/>
            <a:ext cx="8685212" cy="781050"/>
          </a:xfrm>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a:latin typeface="Calibri" pitchFamily="34" charset="0"/>
              </a:rPr>
              <a:t>Sequential Quicksort (2)</a:t>
            </a:r>
          </a:p>
        </p:txBody>
      </p:sp>
      <p:sp>
        <p:nvSpPr>
          <p:cNvPr id="69635" name="Text Box 2"/>
          <p:cNvSpPr txBox="1">
            <a:spLocks noChangeArrowheads="1"/>
          </p:cNvSpPr>
          <p:nvPr/>
        </p:nvSpPr>
        <p:spPr bwMode="auto">
          <a:xfrm>
            <a:off x="152400" y="990600"/>
            <a:ext cx="87630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1pPr>
            <a:lvl2pPr marL="37931725" indent="-37474525">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9pPr>
          </a:lstStyle>
          <a:p>
            <a:pPr algn="l" eaLnBrk="1" hangingPunct="1">
              <a:buClrTx/>
              <a:buFontTx/>
              <a:buNone/>
            </a:pPr>
            <a:r>
              <a:rPr lang="en-US" sz="1600">
                <a:solidFill>
                  <a:srgbClr val="000000"/>
                </a:solidFill>
                <a:latin typeface="Courier New" pitchFamily="49" charset="0"/>
                <a:cs typeface="Arial" pitchFamily="34" charset="0"/>
              </a:rPr>
              <a:t> </a:t>
            </a:r>
          </a:p>
          <a:p>
            <a:pPr algn="l" eaLnBrk="1" hangingPunct="1">
              <a:buClrTx/>
              <a:buFontTx/>
              <a:buNone/>
            </a:pPr>
            <a:r>
              <a:rPr lang="en-US" sz="1600">
                <a:solidFill>
                  <a:srgbClr val="3333CC"/>
                </a:solidFill>
                <a:latin typeface="Courier New" pitchFamily="49" charset="0"/>
                <a:cs typeface="Arial" pitchFamily="34" charset="0"/>
              </a:rPr>
              <a:t>static</a:t>
            </a:r>
            <a:r>
              <a:rPr lang="en-US" sz="1600">
                <a:solidFill>
                  <a:srgbClr val="000000"/>
                </a:solidFill>
                <a:latin typeface="Courier New" pitchFamily="49" charset="0"/>
                <a:cs typeface="Arial" pitchFamily="34" charset="0"/>
              </a:rPr>
              <a:t> </a:t>
            </a:r>
            <a:r>
              <a:rPr lang="en-US" sz="1600">
                <a:solidFill>
                  <a:srgbClr val="3333CC"/>
                </a:solidFill>
                <a:latin typeface="Courier New" pitchFamily="49" charset="0"/>
                <a:cs typeface="Arial" pitchFamily="34" charset="0"/>
              </a:rPr>
              <a:t>def</a:t>
            </a:r>
            <a:r>
              <a:rPr lang="en-US" sz="1600">
                <a:solidFill>
                  <a:srgbClr val="000000"/>
                </a:solidFill>
                <a:latin typeface="Courier New" pitchFamily="49" charset="0"/>
                <a:cs typeface="Arial" pitchFamily="34" charset="0"/>
              </a:rPr>
              <a:t> qsort(data:Array[int](1), left:int, right:int) {</a:t>
            </a:r>
          </a:p>
          <a:p>
            <a:pPr algn="l" eaLnBrk="1" hangingPunct="1">
              <a:buClrTx/>
              <a:buFontTx/>
              <a:buNone/>
            </a:pPr>
            <a:r>
              <a:rPr lang="en-US" sz="1600">
                <a:solidFill>
                  <a:srgbClr val="000000"/>
                </a:solidFill>
                <a:latin typeface="Courier New" pitchFamily="49" charset="0"/>
                <a:cs typeface="Arial" pitchFamily="34" charset="0"/>
              </a:rPr>
              <a:t>		</a:t>
            </a:r>
            <a:r>
              <a:rPr lang="en-US" sz="1600">
                <a:solidFill>
                  <a:srgbClr val="3333CC"/>
                </a:solidFill>
                <a:latin typeface="Courier New" pitchFamily="49" charset="0"/>
                <a:cs typeface="Arial" pitchFamily="34" charset="0"/>
              </a:rPr>
              <a:t>val</a:t>
            </a:r>
            <a:r>
              <a:rPr lang="en-US" sz="1600">
                <a:solidFill>
                  <a:srgbClr val="000000"/>
                </a:solidFill>
                <a:latin typeface="Courier New" pitchFamily="49" charset="0"/>
                <a:cs typeface="Arial" pitchFamily="34" charset="0"/>
              </a:rPr>
              <a:t> index:int = partition(data, left, right);</a:t>
            </a:r>
          </a:p>
          <a:p>
            <a:pPr algn="l" eaLnBrk="1" hangingPunct="1">
              <a:buClrTx/>
              <a:buFontTx/>
              <a:buNone/>
            </a:pPr>
            <a:r>
              <a:rPr lang="en-US" sz="1600">
                <a:solidFill>
                  <a:srgbClr val="000000"/>
                </a:solidFill>
                <a:latin typeface="Courier New" pitchFamily="49" charset="0"/>
                <a:cs typeface="Arial" pitchFamily="34" charset="0"/>
              </a:rPr>
              <a:t>		</a:t>
            </a:r>
            <a:r>
              <a:rPr lang="en-US" sz="1600">
                <a:solidFill>
                  <a:srgbClr val="3333CC"/>
                </a:solidFill>
                <a:latin typeface="Courier New" pitchFamily="49" charset="0"/>
                <a:cs typeface="Arial" pitchFamily="34" charset="0"/>
              </a:rPr>
              <a:t>if</a:t>
            </a:r>
            <a:r>
              <a:rPr lang="en-US" sz="1600">
                <a:solidFill>
                  <a:srgbClr val="000000"/>
                </a:solidFill>
                <a:latin typeface="Courier New" pitchFamily="49" charset="0"/>
                <a:cs typeface="Arial" pitchFamily="34" charset="0"/>
              </a:rPr>
              <a:t> (left &lt; index - 1)</a:t>
            </a:r>
          </a:p>
          <a:p>
            <a:pPr algn="l" eaLnBrk="1" hangingPunct="1">
              <a:buClrTx/>
              <a:buFontTx/>
              <a:buNone/>
            </a:pPr>
            <a:r>
              <a:rPr lang="en-US" sz="1600">
                <a:solidFill>
                  <a:srgbClr val="000000"/>
                </a:solidFill>
                <a:latin typeface="Courier New" pitchFamily="49" charset="0"/>
                <a:cs typeface="Arial" pitchFamily="34" charset="0"/>
              </a:rPr>
              <a:t>			qsort(data, left, index - 1);</a:t>
            </a:r>
          </a:p>
          <a:p>
            <a:pPr algn="l" eaLnBrk="1" hangingPunct="1">
              <a:buClrTx/>
              <a:buFontTx/>
              <a:buNone/>
            </a:pPr>
            <a:r>
              <a:rPr lang="en-US" sz="1600">
                <a:solidFill>
                  <a:srgbClr val="000000"/>
                </a:solidFill>
                <a:latin typeface="Courier New" pitchFamily="49" charset="0"/>
                <a:cs typeface="Arial" pitchFamily="34" charset="0"/>
              </a:rPr>
              <a:t>		</a:t>
            </a:r>
            <a:r>
              <a:rPr lang="en-US" sz="1600">
                <a:solidFill>
                  <a:srgbClr val="3333CC"/>
                </a:solidFill>
                <a:latin typeface="Courier New" pitchFamily="49" charset="0"/>
                <a:cs typeface="Arial" pitchFamily="34" charset="0"/>
              </a:rPr>
              <a:t>if</a:t>
            </a:r>
            <a:r>
              <a:rPr lang="en-US" sz="1600">
                <a:solidFill>
                  <a:srgbClr val="000000"/>
                </a:solidFill>
                <a:latin typeface="Courier New" pitchFamily="49" charset="0"/>
                <a:cs typeface="Arial" pitchFamily="34" charset="0"/>
              </a:rPr>
              <a:t> (index &lt; right)</a:t>
            </a:r>
          </a:p>
          <a:p>
            <a:pPr algn="l" eaLnBrk="1" hangingPunct="1">
              <a:buClrTx/>
              <a:buFontTx/>
              <a:buNone/>
            </a:pPr>
            <a:r>
              <a:rPr lang="en-US" sz="1600">
                <a:solidFill>
                  <a:srgbClr val="000000"/>
                </a:solidFill>
                <a:latin typeface="Courier New" pitchFamily="49" charset="0"/>
                <a:cs typeface="Arial" pitchFamily="34" charset="0"/>
              </a:rPr>
              <a:t>			qsort(data, index, right);</a:t>
            </a:r>
          </a:p>
          <a:p>
            <a:pPr algn="l" eaLnBrk="1" hangingPunct="1">
              <a:buClrTx/>
              <a:buFontTx/>
              <a:buNone/>
            </a:pPr>
            <a:r>
              <a:rPr lang="en-US" sz="1600">
                <a:solidFill>
                  <a:srgbClr val="000000"/>
                </a:solidFill>
                <a:latin typeface="Courier New" pitchFamily="49" charset="0"/>
                <a:cs typeface="Arial" pitchFamily="34" charset="0"/>
              </a:rPr>
              <a:t>}</a:t>
            </a:r>
          </a:p>
          <a:p>
            <a:pPr algn="l" eaLnBrk="1" hangingPunct="1">
              <a:buClrTx/>
              <a:buFontTx/>
              <a:buNone/>
            </a:pPr>
            <a:endParaRPr lang="en-US" sz="1600">
              <a:solidFill>
                <a:srgbClr val="000000"/>
              </a:solidFill>
              <a:latin typeface="Courier New" pitchFamily="49" charset="0"/>
              <a:cs typeface="Arial" pitchFamily="34" charset="0"/>
            </a:endParaRPr>
          </a:p>
        </p:txBody>
      </p:sp>
    </p:spTree>
    <p:extLst>
      <p:ext uri="{BB962C8B-B14F-4D97-AF65-F5344CB8AC3E}">
        <p14:creationId xmlns:p14="http://schemas.microsoft.com/office/powerpoint/2010/main" val="298720254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1"/>
          <p:cNvSpPr>
            <a:spLocks noGrp="1" noChangeArrowheads="1"/>
          </p:cNvSpPr>
          <p:nvPr>
            <p:ph type="title"/>
          </p:nvPr>
        </p:nvSpPr>
        <p:spPr>
          <a:xfrm>
            <a:off x="182563" y="152400"/>
            <a:ext cx="8685212" cy="781050"/>
          </a:xfrm>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a:latin typeface="Calibri" pitchFamily="34" charset="0"/>
              </a:rPr>
              <a:t>Sequential Quicksort (3)</a:t>
            </a:r>
          </a:p>
        </p:txBody>
      </p:sp>
      <p:sp>
        <p:nvSpPr>
          <p:cNvPr id="71683" name="Text Box 2"/>
          <p:cNvSpPr txBox="1">
            <a:spLocks noChangeArrowheads="1"/>
          </p:cNvSpPr>
          <p:nvPr/>
        </p:nvSpPr>
        <p:spPr bwMode="auto">
          <a:xfrm>
            <a:off x="152400" y="836712"/>
            <a:ext cx="8763000" cy="522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1pPr>
            <a:lvl2pPr marL="37931725" indent="-37474525">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9pPr>
          </a:lstStyle>
          <a:p>
            <a:pPr algn="l" eaLnBrk="1" hangingPunct="1">
              <a:buClrTx/>
              <a:buFontTx/>
              <a:buNone/>
            </a:pPr>
            <a:r>
              <a:rPr lang="en-US" sz="1600" b="1" dirty="0">
                <a:solidFill>
                  <a:srgbClr val="3333CC"/>
                </a:solidFill>
                <a:latin typeface="Courier New" pitchFamily="49" charset="0"/>
                <a:cs typeface="Arial" pitchFamily="34" charset="0"/>
              </a:rPr>
              <a:t>private</a:t>
            </a: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static</a:t>
            </a: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def</a:t>
            </a:r>
            <a:r>
              <a:rPr lang="en-US" sz="1600" b="1" dirty="0">
                <a:solidFill>
                  <a:srgbClr val="000000"/>
                </a:solidFill>
                <a:latin typeface="Courier New" pitchFamily="49" charset="0"/>
                <a:cs typeface="Arial" pitchFamily="34" charset="0"/>
              </a:rPr>
              <a:t> partition(</a:t>
            </a:r>
            <a:r>
              <a:rPr lang="en-US" sz="1600" b="1" dirty="0" err="1">
                <a:solidFill>
                  <a:srgbClr val="000000"/>
                </a:solidFill>
                <a:latin typeface="Courier New" pitchFamily="49" charset="0"/>
                <a:cs typeface="Arial" pitchFamily="34" charset="0"/>
              </a:rPr>
              <a:t>data:Array</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int</a:t>
            </a:r>
            <a:r>
              <a:rPr lang="en-US" sz="1600" b="1" dirty="0">
                <a:solidFill>
                  <a:srgbClr val="000000"/>
                </a:solidFill>
                <a:latin typeface="Courier New" pitchFamily="49" charset="0"/>
                <a:cs typeface="Arial" pitchFamily="34" charset="0"/>
              </a:rPr>
              <a:t>](1), </a:t>
            </a:r>
            <a:r>
              <a:rPr lang="en-US" sz="1600" b="1" dirty="0" err="1">
                <a:solidFill>
                  <a:srgbClr val="000000"/>
                </a:solidFill>
                <a:latin typeface="Courier New" pitchFamily="49" charset="0"/>
                <a:cs typeface="Arial" pitchFamily="34" charset="0"/>
              </a:rPr>
              <a:t>left:int</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right:int</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var</a:t>
            </a:r>
            <a:r>
              <a:rPr lang="en-US" sz="1600" b="1" dirty="0">
                <a:solidFill>
                  <a:srgbClr val="000000"/>
                </a:solidFill>
                <a:latin typeface="Courier New" pitchFamily="49" charset="0"/>
                <a:cs typeface="Arial" pitchFamily="34" charset="0"/>
              </a:rPr>
              <a:t> i:int = left;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var</a:t>
            </a:r>
            <a:r>
              <a:rPr lang="en-US" sz="1600" b="1" dirty="0">
                <a:solidFill>
                  <a:srgbClr val="000000"/>
                </a:solidFill>
                <a:latin typeface="Courier New" pitchFamily="49" charset="0"/>
                <a:cs typeface="Arial" pitchFamily="34" charset="0"/>
              </a:rPr>
              <a:t> j:int = right;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var</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tmp:int</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pivot = data((left + right) / 2);</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while</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&lt;= j)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while</a:t>
            </a:r>
            <a:r>
              <a:rPr lang="en-US" sz="1600" b="1" dirty="0">
                <a:solidFill>
                  <a:srgbClr val="000000"/>
                </a:solidFill>
                <a:latin typeface="Courier New" pitchFamily="49" charset="0"/>
                <a:cs typeface="Arial" pitchFamily="34" charset="0"/>
              </a:rPr>
              <a:t> (data(</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&lt; pivot)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while</a:t>
            </a:r>
            <a:r>
              <a:rPr lang="en-US" sz="1600" b="1" dirty="0">
                <a:solidFill>
                  <a:srgbClr val="000000"/>
                </a:solidFill>
                <a:latin typeface="Courier New" pitchFamily="49" charset="0"/>
                <a:cs typeface="Arial" pitchFamily="34" charset="0"/>
              </a:rPr>
              <a:t> (data(j) &gt; pivot) j--;</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&lt;= j)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tmp</a:t>
            </a:r>
            <a:r>
              <a:rPr lang="en-US" sz="1600" b="1" dirty="0">
                <a:solidFill>
                  <a:srgbClr val="000000"/>
                </a:solidFill>
                <a:latin typeface="Courier New" pitchFamily="49" charset="0"/>
                <a:cs typeface="Arial" pitchFamily="34" charset="0"/>
              </a:rPr>
              <a:t> = data(</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data(</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 = data(j);</a:t>
            </a:r>
          </a:p>
          <a:p>
            <a:pPr algn="l" eaLnBrk="1" hangingPunct="1">
              <a:buClrTx/>
              <a:buFontTx/>
              <a:buNone/>
            </a:pPr>
            <a:r>
              <a:rPr lang="en-US" sz="1600" b="1" dirty="0">
                <a:solidFill>
                  <a:srgbClr val="000000"/>
                </a:solidFill>
                <a:latin typeface="Courier New" pitchFamily="49" charset="0"/>
                <a:cs typeface="Arial" pitchFamily="34" charset="0"/>
              </a:rPr>
              <a:t>			data(j) = </a:t>
            </a:r>
            <a:r>
              <a:rPr lang="en-US" sz="1600" b="1" dirty="0" err="1">
                <a:solidFill>
                  <a:srgbClr val="000000"/>
                </a:solidFill>
                <a:latin typeface="Courier New" pitchFamily="49" charset="0"/>
                <a:cs typeface="Arial" pitchFamily="34" charset="0"/>
              </a:rPr>
              <a:t>tmp</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			j--;</a:t>
            </a:r>
          </a:p>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return</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a:t>
            </a:r>
            <a:r>
              <a:rPr lang="en-US" sz="1600" b="1" dirty="0">
                <a:solidFill>
                  <a:srgbClr val="000000"/>
                </a:solidFill>
                <a:latin typeface="Courier New" pitchFamily="49" charset="0"/>
                <a:cs typeface="Arial" pitchFamily="34" charset="0"/>
              </a:rPr>
              <a:t>;</a:t>
            </a:r>
          </a:p>
          <a:p>
            <a:pPr algn="l" eaLnBrk="1" hangingPunct="1">
              <a:buClrTx/>
              <a:buFontTx/>
              <a:buNone/>
            </a:pPr>
            <a:r>
              <a:rPr lang="en-US" sz="1600" b="1" dirty="0">
                <a:solidFill>
                  <a:srgbClr val="000000"/>
                </a:solidFill>
                <a:latin typeface="Courier New" pitchFamily="49" charset="0"/>
                <a:cs typeface="Arial" pitchFamily="34" charset="0"/>
              </a:rPr>
              <a:t>}</a:t>
            </a:r>
          </a:p>
          <a:p>
            <a:pPr algn="l" eaLnBrk="1" hangingPunct="1">
              <a:buClrTx/>
              <a:buFontTx/>
              <a:buNone/>
            </a:pPr>
            <a:endParaRPr lang="en-US" sz="1600" b="1" dirty="0">
              <a:solidFill>
                <a:srgbClr val="000000"/>
              </a:solidFill>
              <a:latin typeface="Courier New" pitchFamily="49" charset="0"/>
              <a:cs typeface="Arial" pitchFamily="34" charset="0"/>
            </a:endParaRPr>
          </a:p>
          <a:p>
            <a:pPr algn="l" eaLnBrk="1" hangingPunct="1">
              <a:buClrTx/>
              <a:buFontTx/>
              <a:buNone/>
            </a:pPr>
            <a:endParaRPr lang="en-US" sz="1600" b="1" dirty="0">
              <a:solidFill>
                <a:srgbClr val="000000"/>
              </a:solidFill>
              <a:latin typeface="Courier New" pitchFamily="49" charset="0"/>
              <a:cs typeface="Arial" pitchFamily="34" charset="0"/>
            </a:endParaRPr>
          </a:p>
        </p:txBody>
      </p:sp>
    </p:spTree>
    <p:extLst>
      <p:ext uri="{BB962C8B-B14F-4D97-AF65-F5344CB8AC3E}">
        <p14:creationId xmlns:p14="http://schemas.microsoft.com/office/powerpoint/2010/main" val="1262409613"/>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
          <p:cNvSpPr>
            <a:spLocks noGrp="1" noChangeArrowheads="1"/>
          </p:cNvSpPr>
          <p:nvPr>
            <p:ph type="title"/>
          </p:nvPr>
        </p:nvSpPr>
        <p:spPr>
          <a:xfrm>
            <a:off x="182563" y="487710"/>
            <a:ext cx="8685212" cy="781050"/>
          </a:xfrm>
        </p:spPr>
        <p:txBody>
          <a:bodyPr lIns="90000" tIns="46800" rIns="90000" bIns="46800" anchor="t"/>
          <a:lstStyle/>
          <a:p>
            <a:pPr>
              <a:buClrTx/>
              <a:buFontTx/>
              <a:buNone/>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Lst>
            </a:pPr>
            <a:r>
              <a:rPr lang="en-US" dirty="0">
                <a:latin typeface="Calibri" pitchFamily="34" charset="0"/>
              </a:rPr>
              <a:t>Parallel Quicksort</a:t>
            </a:r>
          </a:p>
        </p:txBody>
      </p:sp>
      <p:sp>
        <p:nvSpPr>
          <p:cNvPr id="73731" name="Text Box 2"/>
          <p:cNvSpPr txBox="1">
            <a:spLocks noChangeArrowheads="1"/>
          </p:cNvSpPr>
          <p:nvPr/>
        </p:nvSpPr>
        <p:spPr bwMode="auto">
          <a:xfrm>
            <a:off x="152400" y="990600"/>
            <a:ext cx="8763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1pPr>
            <a:lvl2pPr marL="37931725" indent="-37474525">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9pPr>
          </a:lstStyle>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3333CC"/>
                </a:solidFill>
                <a:latin typeface="Courier New" pitchFamily="49" charset="0"/>
                <a:cs typeface="Arial" pitchFamily="34" charset="0"/>
              </a:rPr>
              <a:t>static</a:t>
            </a: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def</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data:Array</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int</a:t>
            </a:r>
            <a:r>
              <a:rPr lang="en-US" sz="1600" b="1" dirty="0">
                <a:solidFill>
                  <a:srgbClr val="000000"/>
                </a:solidFill>
                <a:latin typeface="Courier New" pitchFamily="49" charset="0"/>
                <a:cs typeface="Arial" pitchFamily="34" charset="0"/>
              </a:rPr>
              <a:t>](1), </a:t>
            </a:r>
            <a:r>
              <a:rPr lang="en-US" sz="1600" b="1" dirty="0" err="1">
                <a:solidFill>
                  <a:srgbClr val="000000"/>
                </a:solidFill>
                <a:latin typeface="Courier New" pitchFamily="49" charset="0"/>
                <a:cs typeface="Arial" pitchFamily="34" charset="0"/>
              </a:rPr>
              <a:t>left:int</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right:int</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index:int</a:t>
            </a:r>
            <a:r>
              <a:rPr lang="en-US" sz="1600" b="1" dirty="0">
                <a:solidFill>
                  <a:srgbClr val="000000"/>
                </a:solidFill>
                <a:latin typeface="Courier New" pitchFamily="49" charset="0"/>
                <a:cs typeface="Arial" pitchFamily="34" charset="0"/>
              </a:rPr>
              <a:t> = partition(data, left, right);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(left &lt; index - 1)</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(data, left, index - 1);</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(index &lt; right)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(data, index, right);</a:t>
            </a:r>
          </a:p>
          <a:p>
            <a:pPr algn="l" eaLnBrk="1" hangingPunct="1">
              <a:buClrTx/>
              <a:buFontTx/>
              <a:buNone/>
            </a:pPr>
            <a:r>
              <a:rPr lang="en-US" sz="1600" b="1" dirty="0">
                <a:solidFill>
                  <a:srgbClr val="000000"/>
                </a:solidFill>
                <a:latin typeface="Courier New" pitchFamily="49" charset="0"/>
                <a:cs typeface="Arial" pitchFamily="34" charset="0"/>
              </a:rPr>
              <a:t>}</a:t>
            </a:r>
          </a:p>
          <a:p>
            <a:pPr algn="l" eaLnBrk="1" hangingPunct="1">
              <a:buClrTx/>
              <a:buFontTx/>
              <a:buNone/>
            </a:pPr>
            <a:endParaRPr lang="en-US" sz="1600" b="1" dirty="0">
              <a:solidFill>
                <a:srgbClr val="000000"/>
              </a:solidFill>
              <a:latin typeface="Courier New" pitchFamily="49" charset="0"/>
              <a:cs typeface="Arial" pitchFamily="34" charset="0"/>
            </a:endParaRPr>
          </a:p>
        </p:txBody>
      </p:sp>
      <p:sp>
        <p:nvSpPr>
          <p:cNvPr id="31747" name="Text Box 3"/>
          <p:cNvSpPr txBox="1">
            <a:spLocks noChangeArrowheads="1"/>
          </p:cNvSpPr>
          <p:nvPr/>
        </p:nvSpPr>
        <p:spPr bwMode="auto">
          <a:xfrm>
            <a:off x="304800" y="3429000"/>
            <a:ext cx="87630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360" tIns="44280" rIns="90360" bIns="44280"/>
          <a:lstStyle>
            <a:lvl1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1pPr>
            <a:lvl2pPr marL="37931725" indent="-37474525">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2pPr>
            <a:lvl3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3pPr>
            <a:lvl4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4pPr>
            <a:lvl5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5pPr>
            <a:lvl6pPr marL="4572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6pPr>
            <a:lvl7pPr marL="9144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7pPr>
            <a:lvl8pPr marL="13716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8pPr>
            <a:lvl9pPr marL="1828800" eaLnBrk="0" fontAlgn="base" hangingPunct="0">
              <a:spcBef>
                <a:spcPct val="0"/>
              </a:spcBef>
              <a:spcAft>
                <a:spcPct val="0"/>
              </a:spcAft>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defRPr sz="1200">
                <a:solidFill>
                  <a:schemeClr val="bg1"/>
                </a:solidFill>
                <a:latin typeface="Arial" pitchFamily="34" charset="0"/>
                <a:ea typeface="DejaVu LGC Sans" charset="0"/>
                <a:cs typeface="DejaVu LGC Sans" charset="0"/>
              </a:defRPr>
            </a:lvl9pPr>
          </a:lstStyle>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3333CC"/>
                </a:solidFill>
                <a:latin typeface="Courier New" pitchFamily="49" charset="0"/>
                <a:cs typeface="Arial" pitchFamily="34" charset="0"/>
              </a:rPr>
              <a:t>static</a:t>
            </a: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def</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data:Array</a:t>
            </a:r>
            <a:r>
              <a:rPr lang="en-US" sz="1600" b="1" dirty="0">
                <a:solidFill>
                  <a:srgbClr val="000000"/>
                </a:solidFill>
                <a:latin typeface="Courier New" pitchFamily="49" charset="0"/>
                <a:cs typeface="Arial" pitchFamily="34" charset="0"/>
              </a:rPr>
              <a:t>[</a:t>
            </a:r>
            <a:r>
              <a:rPr lang="en-US" sz="1600" b="1" dirty="0" err="1">
                <a:solidFill>
                  <a:srgbClr val="000000"/>
                </a:solidFill>
                <a:latin typeface="Courier New" pitchFamily="49" charset="0"/>
                <a:cs typeface="Arial" pitchFamily="34" charset="0"/>
              </a:rPr>
              <a:t>int</a:t>
            </a:r>
            <a:r>
              <a:rPr lang="en-US" sz="1600" b="1" dirty="0">
                <a:solidFill>
                  <a:srgbClr val="000000"/>
                </a:solidFill>
                <a:latin typeface="Courier New" pitchFamily="49" charset="0"/>
                <a:cs typeface="Arial" pitchFamily="34" charset="0"/>
              </a:rPr>
              <a:t>](1), </a:t>
            </a:r>
            <a:r>
              <a:rPr lang="en-US" sz="1600" b="1" dirty="0" err="1">
                <a:solidFill>
                  <a:srgbClr val="000000"/>
                </a:solidFill>
                <a:latin typeface="Courier New" pitchFamily="49" charset="0"/>
                <a:cs typeface="Arial" pitchFamily="34" charset="0"/>
              </a:rPr>
              <a:t>left:int</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right:int</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val</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index:int</a:t>
            </a:r>
            <a:r>
              <a:rPr lang="en-US" sz="1600" b="1" dirty="0">
                <a:solidFill>
                  <a:srgbClr val="000000"/>
                </a:solidFill>
                <a:latin typeface="Courier New" pitchFamily="49" charset="0"/>
                <a:cs typeface="Arial" pitchFamily="34" charset="0"/>
              </a:rPr>
              <a:t> = partition(data, left, right);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finish</a:t>
            </a: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(left &lt; index - 1)</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3333CC"/>
                </a:solidFill>
                <a:latin typeface="Courier New" pitchFamily="49" charset="0"/>
                <a:cs typeface="Arial" pitchFamily="34" charset="0"/>
              </a:rPr>
              <a:t>async</a:t>
            </a: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(data, left, index - 1);</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a:solidFill>
                  <a:srgbClr val="3333CC"/>
                </a:solidFill>
                <a:latin typeface="Courier New" pitchFamily="49" charset="0"/>
                <a:cs typeface="Arial" pitchFamily="34" charset="0"/>
              </a:rPr>
              <a:t>if</a:t>
            </a:r>
            <a:r>
              <a:rPr lang="en-US" sz="1600" b="1" dirty="0">
                <a:solidFill>
                  <a:srgbClr val="000000"/>
                </a:solidFill>
                <a:latin typeface="Courier New" pitchFamily="49" charset="0"/>
                <a:cs typeface="Arial" pitchFamily="34" charset="0"/>
              </a:rPr>
              <a:t> (index &lt; right)</a:t>
            </a:r>
          </a:p>
          <a:p>
            <a:pPr algn="l" eaLnBrk="1" hangingPunct="1">
              <a:buClrTx/>
              <a:buFontTx/>
              <a:buNone/>
            </a:pPr>
            <a:r>
              <a:rPr lang="en-US" sz="1600" b="1" dirty="0">
                <a:solidFill>
                  <a:srgbClr val="000000"/>
                </a:solidFill>
                <a:latin typeface="Courier New" pitchFamily="49" charset="0"/>
                <a:cs typeface="Arial" pitchFamily="34" charset="0"/>
              </a:rPr>
              <a:t>				</a:t>
            </a:r>
            <a:r>
              <a:rPr lang="en-US" sz="1600" b="1" dirty="0" err="1">
                <a:solidFill>
                  <a:srgbClr val="000000"/>
                </a:solidFill>
                <a:latin typeface="Courier New" pitchFamily="49" charset="0"/>
                <a:cs typeface="Arial" pitchFamily="34" charset="0"/>
              </a:rPr>
              <a:t>qsort</a:t>
            </a:r>
            <a:r>
              <a:rPr lang="en-US" sz="1600" b="1" dirty="0">
                <a:solidFill>
                  <a:srgbClr val="000000"/>
                </a:solidFill>
                <a:latin typeface="Courier New" pitchFamily="49" charset="0"/>
                <a:cs typeface="Arial" pitchFamily="34" charset="0"/>
              </a:rPr>
              <a:t>(data, index, right);</a:t>
            </a:r>
          </a:p>
          <a:p>
            <a:pPr algn="l" eaLnBrk="1" hangingPunct="1">
              <a:buClrTx/>
              <a:buFontTx/>
              <a:buNone/>
            </a:pPr>
            <a:r>
              <a:rPr lang="en-US" sz="1600" b="1" dirty="0">
                <a:solidFill>
                  <a:srgbClr val="000000"/>
                </a:solidFill>
                <a:latin typeface="Courier New" pitchFamily="49" charset="0"/>
                <a:cs typeface="Arial" pitchFamily="34" charset="0"/>
              </a:rPr>
              <a:t>		}</a:t>
            </a:r>
          </a:p>
          <a:p>
            <a:pPr algn="l" eaLnBrk="1" hangingPunct="1">
              <a:buClrTx/>
              <a:buFontTx/>
              <a:buNone/>
            </a:pPr>
            <a:r>
              <a:rPr lang="en-US" sz="1600" b="1" dirty="0">
                <a:solidFill>
                  <a:srgbClr val="000000"/>
                </a:solidFill>
                <a:latin typeface="Courier New" pitchFamily="49" charset="0"/>
                <a:cs typeface="Arial" pitchFamily="34" charset="0"/>
              </a:rPr>
              <a:t>}</a:t>
            </a:r>
          </a:p>
          <a:p>
            <a:pPr algn="l" eaLnBrk="1" hangingPunct="1">
              <a:buClrTx/>
              <a:buFontTx/>
              <a:buNone/>
            </a:pPr>
            <a:endParaRPr lang="en-US" sz="1600" b="1" dirty="0">
              <a:solidFill>
                <a:srgbClr val="000000"/>
              </a:solidFill>
              <a:latin typeface="Courier New" pitchFamily="49" charset="0"/>
              <a:cs typeface="Arial" pitchFamily="34" charset="0"/>
            </a:endParaRPr>
          </a:p>
        </p:txBody>
      </p:sp>
    </p:spTree>
    <p:extLst>
      <p:ext uri="{BB962C8B-B14F-4D97-AF65-F5344CB8AC3E}">
        <p14:creationId xmlns:p14="http://schemas.microsoft.com/office/powerpoint/2010/main" val="1833250576"/>
      </p:ext>
    </p:extLst>
  </p:cSld>
  <p:clrMapOvr>
    <a:masterClrMapping/>
  </p:clrMapOvr>
  <p:transition spd="med"/>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fill="hold" nodeType="clickEffect">
                                  <p:stCondLst>
                                    <p:cond delay="0"/>
                                  </p:stCondLst>
                                  <p:childTnLst>
                                    <p:set>
                                      <p:cBhvr additive="repl">
                                        <p:cTn id="6" dur="1" fill="hold">
                                          <p:stCondLst>
                                            <p:cond delay="0"/>
                                          </p:stCondLst>
                                        </p:cTn>
                                        <p:tgtEl>
                                          <p:spTgt spid="31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Module 5</a:t>
            </a:r>
            <a:r>
              <a:rPr lang="zh-CN" altLang="en-US" dirty="0"/>
              <a:t>：</a:t>
            </a:r>
            <a:r>
              <a:rPr lang="en-US" altLang="zh-CN" dirty="0"/>
              <a:t>Challenge and X10 Programming Model</a:t>
            </a:r>
            <a:r>
              <a:rPr lang="zh-CN" altLang="en-US" dirty="0"/>
              <a:t/>
            </a:r>
            <a:br>
              <a:rPr lang="zh-CN" altLang="en-US" dirty="0"/>
            </a:b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A38EC0-BCD3-40BE-9F24-0C7344481CC0}"/>
              </a:ext>
            </a:extLst>
          </p:cNvPr>
          <p:cNvSpPr>
            <a:spLocks noGrp="1"/>
          </p:cNvSpPr>
          <p:nvPr>
            <p:ph type="title"/>
          </p:nvPr>
        </p:nvSpPr>
        <p:spPr/>
        <p:txBody>
          <a:bodyPr/>
          <a:lstStyle/>
          <a:p>
            <a:r>
              <a:rPr lang="en-US" altLang="zh-CN" sz="2000" b="0" dirty="0"/>
              <a:t>Summit - IBM Power System AC922, IBM POWER9 22C 3.07GHz, NVIDIA Volta GV100, Dual-rail Mellanox EDR </a:t>
            </a:r>
            <a:r>
              <a:rPr lang="en-US" altLang="zh-CN" sz="2000" b="0" dirty="0" err="1"/>
              <a:t>Infiniband</a:t>
            </a:r>
            <a:r>
              <a:rPr lang="en-US" altLang="zh-CN" sz="2000" b="0" dirty="0"/>
              <a:t> </a:t>
            </a:r>
            <a:endParaRPr lang="zh-CN" altLang="en-US" sz="2000" dirty="0"/>
          </a:p>
        </p:txBody>
      </p:sp>
      <p:pic>
        <p:nvPicPr>
          <p:cNvPr id="7" name="内容占位符 6">
            <a:extLst>
              <a:ext uri="{FF2B5EF4-FFF2-40B4-BE49-F238E27FC236}">
                <a16:creationId xmlns:a16="http://schemas.microsoft.com/office/drawing/2014/main" xmlns="" id="{A1D7C89F-F1D4-4849-BF3A-FF6F8224ABAC}"/>
              </a:ext>
            </a:extLst>
          </p:cNvPr>
          <p:cNvPicPr>
            <a:picLocks noGrp="1" noChangeAspect="1"/>
          </p:cNvPicPr>
          <p:nvPr>
            <p:ph idx="1"/>
          </p:nvPr>
        </p:nvPicPr>
        <p:blipFill>
          <a:blip r:embed="rId2"/>
          <a:stretch>
            <a:fillRect/>
          </a:stretch>
        </p:blipFill>
        <p:spPr>
          <a:xfrm>
            <a:off x="2229966" y="1412875"/>
            <a:ext cx="4539606" cy="4752975"/>
          </a:xfrm>
          <a:prstGeom prst="rect">
            <a:avLst/>
          </a:prstGeom>
        </p:spPr>
      </p:pic>
    </p:spTree>
    <p:extLst>
      <p:ext uri="{BB962C8B-B14F-4D97-AF65-F5344CB8AC3E}">
        <p14:creationId xmlns:p14="http://schemas.microsoft.com/office/powerpoint/2010/main" val="134335391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6130" name="Rectangle 2"/>
          <p:cNvSpPr>
            <a:spLocks noGrp="1" noChangeArrowheads="1"/>
          </p:cNvSpPr>
          <p:nvPr>
            <p:ph type="title"/>
          </p:nvPr>
        </p:nvSpPr>
        <p:spPr>
          <a:xfrm>
            <a:off x="695325" y="317500"/>
            <a:ext cx="8086725" cy="882650"/>
          </a:xfrm>
        </p:spPr>
        <p:txBody>
          <a:bodyPr/>
          <a:lstStyle/>
          <a:p>
            <a:r>
              <a:rPr lang="en-US" altLang="zh-CN" sz="3200" dirty="0">
                <a:ea typeface="宋体" pitchFamily="2" charset="-122"/>
              </a:rPr>
              <a:t>Performance and Productivity Challenges</a:t>
            </a:r>
          </a:p>
        </p:txBody>
      </p:sp>
      <p:sp>
        <p:nvSpPr>
          <p:cNvPr id="2736131" name="Text Box 3"/>
          <p:cNvSpPr txBox="1">
            <a:spLocks noChangeArrowheads="1"/>
          </p:cNvSpPr>
          <p:nvPr/>
        </p:nvSpPr>
        <p:spPr bwMode="auto">
          <a:xfrm>
            <a:off x="4051300" y="2611438"/>
            <a:ext cx="3797300" cy="244475"/>
          </a:xfrm>
          <a:prstGeom prst="rect">
            <a:avLst/>
          </a:prstGeom>
          <a:noFill/>
          <a:ln w="9525" algn="ctr">
            <a:noFill/>
            <a:miter lim="800000"/>
            <a:headEnd/>
            <a:tailEnd/>
          </a:ln>
          <a:effectLst/>
        </p:spPr>
        <p:txBody>
          <a:bodyPr>
            <a:spAutoFit/>
          </a:bodyPr>
          <a:lstStyle/>
          <a:p>
            <a:pPr eaLnBrk="0" hangingPunct="0">
              <a:spcBef>
                <a:spcPct val="50000"/>
              </a:spcBef>
            </a:pPr>
            <a:endParaRPr lang="zh-CN" altLang="zh-CN" sz="1000" b="1" i="1">
              <a:solidFill>
                <a:srgbClr val="000000"/>
              </a:solidFill>
            </a:endParaRPr>
          </a:p>
        </p:txBody>
      </p:sp>
      <p:sp>
        <p:nvSpPr>
          <p:cNvPr id="2736132" name="Text Box 4"/>
          <p:cNvSpPr txBox="1">
            <a:spLocks noChangeArrowheads="1"/>
          </p:cNvSpPr>
          <p:nvPr/>
        </p:nvSpPr>
        <p:spPr bwMode="auto">
          <a:xfrm>
            <a:off x="249238" y="1506538"/>
            <a:ext cx="4151312" cy="803297"/>
          </a:xfrm>
          <a:prstGeom prst="rect">
            <a:avLst/>
          </a:prstGeom>
          <a:noFill/>
          <a:ln w="9525" algn="ctr">
            <a:noFill/>
            <a:miter lim="800000"/>
            <a:headEnd/>
            <a:tailEnd/>
          </a:ln>
          <a:effectLst/>
        </p:spPr>
        <p:txBody>
          <a:bodyPr>
            <a:spAutoFit/>
          </a:bodyPr>
          <a:lstStyle/>
          <a:p>
            <a:pPr marL="457200" indent="-457200" algn="l" eaLnBrk="0" hangingPunct="0"/>
            <a:r>
              <a:rPr lang="en-US" altLang="zh-CN" sz="1400" b="1" dirty="0">
                <a:solidFill>
                  <a:srgbClr val="000000"/>
                </a:solidFill>
                <a:latin typeface="Comic Sans MS" pitchFamily="66" charset="0"/>
                <a:ea typeface="宋体" pitchFamily="2" charset="-122"/>
              </a:rPr>
              <a:t> 1) </a:t>
            </a:r>
            <a:r>
              <a:rPr lang="en-US" altLang="zh-CN" sz="1400" b="1" u="sng" dirty="0">
                <a:solidFill>
                  <a:srgbClr val="000000"/>
                </a:solidFill>
                <a:latin typeface="Comic Sans MS" pitchFamily="66" charset="0"/>
                <a:ea typeface="宋体" pitchFamily="2" charset="-122"/>
              </a:rPr>
              <a:t>Memory wall:</a:t>
            </a:r>
            <a:r>
              <a:rPr lang="en-US" altLang="zh-CN" sz="1400" b="1" dirty="0">
                <a:solidFill>
                  <a:srgbClr val="000000"/>
                </a:solidFill>
                <a:latin typeface="Comic Sans MS" pitchFamily="66" charset="0"/>
                <a:ea typeface="宋体" pitchFamily="2" charset="-122"/>
              </a:rPr>
              <a:t> </a:t>
            </a:r>
            <a:r>
              <a:rPr lang="en-US" altLang="zh-CN" sz="1400" dirty="0">
                <a:solidFill>
                  <a:srgbClr val="000000"/>
                </a:solidFill>
                <a:latin typeface="Comic Sans MS" pitchFamily="66" charset="0"/>
                <a:ea typeface="宋体" pitchFamily="2" charset="-122"/>
              </a:rPr>
              <a:t>Architectures exhibit severe </a:t>
            </a:r>
            <a:r>
              <a:rPr lang="en-US" altLang="zh-CN" sz="1400" b="1" i="1" dirty="0">
                <a:solidFill>
                  <a:srgbClr val="FF0000"/>
                </a:solidFill>
                <a:latin typeface="Comic Sans MS" pitchFamily="66" charset="0"/>
                <a:ea typeface="宋体" pitchFamily="2" charset="-122"/>
              </a:rPr>
              <a:t>non-uniformities</a:t>
            </a:r>
            <a:r>
              <a:rPr lang="en-US" altLang="zh-CN" sz="1400" dirty="0">
                <a:solidFill>
                  <a:srgbClr val="000000"/>
                </a:solidFill>
                <a:latin typeface="Comic Sans MS" pitchFamily="66" charset="0"/>
                <a:ea typeface="宋体" pitchFamily="2" charset="-122"/>
              </a:rPr>
              <a:t> in bandwidth &amp; latency in memory hierarchy</a:t>
            </a:r>
          </a:p>
        </p:txBody>
      </p:sp>
      <p:graphicFrame>
        <p:nvGraphicFramePr>
          <p:cNvPr id="2736207" name="Group 79"/>
          <p:cNvGraphicFramePr>
            <a:graphicFrameLocks noGrp="1"/>
          </p:cNvGraphicFramePr>
          <p:nvPr>
            <p:ph idx="1"/>
          </p:nvPr>
        </p:nvGraphicFramePr>
        <p:xfrm>
          <a:off x="5113338" y="2557463"/>
          <a:ext cx="2654300" cy="2575560"/>
        </p:xfrm>
        <a:graphic>
          <a:graphicData uri="http://schemas.openxmlformats.org/drawingml/2006/table">
            <a:tbl>
              <a:tblPr/>
              <a:tblGrid>
                <a:gridCol w="2654300">
                  <a:extLst>
                    <a:ext uri="{9D8B030D-6E8A-4147-A177-3AD203B41FA5}">
                      <a16:colId xmlns:a16="http://schemas.microsoft.com/office/drawing/2014/main" xmlns="" val="20000"/>
                    </a:ext>
                  </a:extLst>
                </a:gridCol>
              </a:tblGrid>
              <a:tr h="2778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dirty="0">
                          <a:ln>
                            <a:noFill/>
                          </a:ln>
                          <a:solidFill>
                            <a:srgbClr val="0066FF"/>
                          </a:solidFill>
                          <a:effectLst/>
                          <a:latin typeface="Arial" pitchFamily="34" charset="0"/>
                          <a:ea typeface="宋体" pitchFamily="2" charset="-122"/>
                        </a:rPr>
                        <a:t>Clusters (scale-out)</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0"/>
                  </a:ext>
                </a:extLst>
              </a:tr>
              <a:tr h="2778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dirty="0">
                          <a:ln>
                            <a:noFill/>
                          </a:ln>
                          <a:solidFill>
                            <a:srgbClr val="0066FF"/>
                          </a:solidFill>
                          <a:effectLst/>
                          <a:latin typeface="Arial" pitchFamily="34" charset="0"/>
                          <a:ea typeface="宋体" pitchFamily="2" charset="-122"/>
                        </a:rPr>
                        <a:t>SMP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1"/>
                  </a:ext>
                </a:extLst>
              </a:tr>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rgbClr val="0066FF"/>
                          </a:solidFill>
                          <a:effectLst/>
                          <a:latin typeface="Arial" pitchFamily="34" charset="0"/>
                          <a:ea typeface="宋体" pitchFamily="2" charset="-122"/>
                        </a:rPr>
                        <a:t>Multiple cores on a chip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2"/>
                  </a:ext>
                </a:extLst>
              </a:tr>
              <a:tr h="279400">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rgbClr val="0066FF"/>
                          </a:solidFill>
                          <a:effectLst/>
                          <a:latin typeface="Arial" pitchFamily="34" charset="0"/>
                          <a:ea typeface="宋体" pitchFamily="2" charset="-122"/>
                        </a:rPr>
                        <a:t>Coprocessors (SPUs)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3"/>
                  </a:ext>
                </a:extLst>
              </a:tr>
              <a:tr h="2778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rgbClr val="0066FF"/>
                          </a:solidFill>
                          <a:effectLst/>
                          <a:latin typeface="Arial" pitchFamily="34" charset="0"/>
                          <a:ea typeface="宋体" pitchFamily="2" charset="-122"/>
                        </a:rPr>
                        <a:t>SMTs</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4"/>
                  </a:ext>
                </a:extLst>
              </a:tr>
              <a:tr h="2778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a:ln>
                            <a:noFill/>
                          </a:ln>
                          <a:solidFill>
                            <a:srgbClr val="0066FF"/>
                          </a:solidFill>
                          <a:effectLst/>
                          <a:latin typeface="Arial" pitchFamily="34" charset="0"/>
                          <a:ea typeface="宋体" pitchFamily="2" charset="-122"/>
                        </a:rPr>
                        <a:t>SIMD</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5"/>
                  </a:ext>
                </a:extLst>
              </a:tr>
              <a:tr h="277813">
                <a:tc>
                  <a:txBody>
                    <a:bodyPr/>
                    <a:lstStyle/>
                    <a:p>
                      <a:pPr marL="0" marR="0" lvl="0" indent="0" algn="ctr" defTabSz="914400" rtl="0" eaLnBrk="1" fontAlgn="base" latinLnBrk="0" hangingPunct="1">
                        <a:lnSpc>
                          <a:spcPct val="100000"/>
                        </a:lnSpc>
                        <a:spcBef>
                          <a:spcPct val="20000"/>
                        </a:spcBef>
                        <a:spcAft>
                          <a:spcPct val="0"/>
                        </a:spcAft>
                        <a:buClr>
                          <a:schemeClr val="accent1"/>
                        </a:buClr>
                        <a:buSzPct val="65000"/>
                        <a:buFont typeface="Wingdings" pitchFamily="2" charset="2"/>
                        <a:buNone/>
                        <a:tabLst/>
                      </a:pPr>
                      <a:r>
                        <a:rPr kumimoji="0" lang="en-US" altLang="zh-CN" sz="1800" b="0" i="0" u="none" strike="noStrike" cap="none" normalizeH="0" baseline="0" dirty="0">
                          <a:ln>
                            <a:noFill/>
                          </a:ln>
                          <a:solidFill>
                            <a:srgbClr val="0066FF"/>
                          </a:solidFill>
                          <a:effectLst/>
                          <a:latin typeface="Arial" pitchFamily="34" charset="0"/>
                          <a:ea typeface="宋体" pitchFamily="2" charset="-122"/>
                        </a:rPr>
                        <a:t>ILP</a:t>
                      </a: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xmlns="" val="10006"/>
                  </a:ext>
                </a:extLst>
              </a:tr>
            </a:tbl>
          </a:graphicData>
        </a:graphic>
      </p:graphicFrame>
      <p:grpSp>
        <p:nvGrpSpPr>
          <p:cNvPr id="2" name="Group 23"/>
          <p:cNvGrpSpPr>
            <a:grpSpLocks/>
          </p:cNvGrpSpPr>
          <p:nvPr/>
        </p:nvGrpSpPr>
        <p:grpSpPr bwMode="auto">
          <a:xfrm>
            <a:off x="444500" y="2565400"/>
            <a:ext cx="4340225" cy="3033713"/>
            <a:chOff x="-187" y="1475"/>
            <a:chExt cx="2978" cy="1911"/>
          </a:xfrm>
        </p:grpSpPr>
        <p:sp>
          <p:nvSpPr>
            <p:cNvPr id="2736152" name="Text Box 24"/>
            <p:cNvSpPr txBox="1">
              <a:spLocks noChangeArrowheads="1"/>
            </p:cNvSpPr>
            <p:nvPr/>
          </p:nvSpPr>
          <p:spPr bwMode="auto">
            <a:xfrm>
              <a:off x="-187" y="2951"/>
              <a:ext cx="873" cy="288"/>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grpSp>
          <p:nvGrpSpPr>
            <p:cNvPr id="3" name="Group 25"/>
            <p:cNvGrpSpPr>
              <a:grpSpLocks/>
            </p:cNvGrpSpPr>
            <p:nvPr/>
          </p:nvGrpSpPr>
          <p:grpSpPr bwMode="auto">
            <a:xfrm>
              <a:off x="371" y="1475"/>
              <a:ext cx="2420" cy="1911"/>
              <a:chOff x="442" y="797"/>
              <a:chExt cx="2420" cy="1911"/>
            </a:xfrm>
          </p:grpSpPr>
          <p:sp>
            <p:nvSpPr>
              <p:cNvPr id="2736154" name="Rectangle 26"/>
              <p:cNvSpPr>
                <a:spLocks noChangeArrowheads="1"/>
              </p:cNvSpPr>
              <p:nvPr/>
            </p:nvSpPr>
            <p:spPr bwMode="auto">
              <a:xfrm>
                <a:off x="463" y="797"/>
                <a:ext cx="1712" cy="1290"/>
              </a:xfrm>
              <a:prstGeom prst="rect">
                <a:avLst/>
              </a:prstGeom>
              <a:solidFill>
                <a:srgbClr val="FFCC99"/>
              </a:solidFill>
              <a:ln w="38100">
                <a:solidFill>
                  <a:schemeClr val="tx1"/>
                </a:solidFill>
                <a:miter lim="800000"/>
                <a:headEnd/>
                <a:tailEnd/>
              </a:ln>
            </p:spPr>
            <p:txBody>
              <a:bodyPr/>
              <a:lstStyle/>
              <a:p>
                <a:pPr marL="290513" indent="-290513" defTabSz="1006475" eaLnBrk="0" hangingPunct="0">
                  <a:spcBef>
                    <a:spcPct val="50000"/>
                  </a:spcBef>
                  <a:buClr>
                    <a:schemeClr val="accent2"/>
                  </a:buClr>
                  <a:buSzPct val="85000"/>
                  <a:buFont typeface="Wingdings" pitchFamily="2" charset="2"/>
                  <a:buNone/>
                </a:pPr>
                <a:endParaRPr lang="zh-CN" altLang="zh-CN" sz="800" b="1">
                  <a:solidFill>
                    <a:srgbClr val="000000"/>
                  </a:solidFill>
                </a:endParaRPr>
              </a:p>
            </p:txBody>
          </p:sp>
          <p:grpSp>
            <p:nvGrpSpPr>
              <p:cNvPr id="4" name="Group 27"/>
              <p:cNvGrpSpPr>
                <a:grpSpLocks/>
              </p:cNvGrpSpPr>
              <p:nvPr/>
            </p:nvGrpSpPr>
            <p:grpSpPr bwMode="auto">
              <a:xfrm>
                <a:off x="469" y="2267"/>
                <a:ext cx="1745" cy="195"/>
                <a:chOff x="993" y="3489"/>
                <a:chExt cx="2326" cy="251"/>
              </a:xfrm>
            </p:grpSpPr>
            <p:sp>
              <p:nvSpPr>
                <p:cNvPr id="2736156" name="Rectangle 28"/>
                <p:cNvSpPr>
                  <a:spLocks noChangeArrowheads="1"/>
                </p:cNvSpPr>
                <p:nvPr/>
              </p:nvSpPr>
              <p:spPr bwMode="auto">
                <a:xfrm>
                  <a:off x="993" y="3489"/>
                  <a:ext cx="2326" cy="198"/>
                </a:xfrm>
                <a:prstGeom prst="rect">
                  <a:avLst/>
                </a:prstGeom>
                <a:solidFill>
                  <a:srgbClr val="00CCFF"/>
                </a:solidFill>
                <a:ln w="9525">
                  <a:solidFill>
                    <a:schemeClr val="tx1"/>
                  </a:solidFill>
                  <a:miter lim="800000"/>
                  <a:headEnd/>
                  <a:tailEnd/>
                </a:ln>
              </p:spPr>
              <p:txBody>
                <a:bodyPr/>
                <a:lstStyle/>
                <a:p>
                  <a:endParaRPr lang="zh-CN" altLang="en-US"/>
                </a:p>
              </p:txBody>
            </p:sp>
            <p:sp>
              <p:nvSpPr>
                <p:cNvPr id="2736157" name="Text Box 29"/>
                <p:cNvSpPr txBox="1">
                  <a:spLocks noChangeArrowheads="1"/>
                </p:cNvSpPr>
                <p:nvPr/>
              </p:nvSpPr>
              <p:spPr bwMode="auto">
                <a:xfrm>
                  <a:off x="1716" y="3493"/>
                  <a:ext cx="833" cy="247"/>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L3 Cache</a:t>
                  </a:r>
                </a:p>
              </p:txBody>
            </p:sp>
          </p:grpSp>
          <p:sp>
            <p:nvSpPr>
              <p:cNvPr id="2736158" name="Rectangle 30"/>
              <p:cNvSpPr>
                <a:spLocks noChangeArrowheads="1"/>
              </p:cNvSpPr>
              <p:nvPr/>
            </p:nvSpPr>
            <p:spPr bwMode="auto">
              <a:xfrm>
                <a:off x="457" y="2529"/>
                <a:ext cx="1735" cy="178"/>
              </a:xfrm>
              <a:prstGeom prst="rect">
                <a:avLst/>
              </a:prstGeom>
              <a:solidFill>
                <a:srgbClr val="9999FF"/>
              </a:solidFill>
              <a:ln w="9525">
                <a:solidFill>
                  <a:schemeClr val="tx1"/>
                </a:solidFill>
                <a:miter lim="800000"/>
                <a:headEnd/>
                <a:tailEnd/>
              </a:ln>
            </p:spPr>
            <p:txBody>
              <a:bodyPr/>
              <a:lstStyle/>
              <a:p>
                <a:endParaRPr lang="zh-CN" altLang="en-US"/>
              </a:p>
            </p:txBody>
          </p:sp>
          <p:sp>
            <p:nvSpPr>
              <p:cNvPr id="2736159" name="Text Box 31"/>
              <p:cNvSpPr txBox="1">
                <a:spLocks noChangeArrowheads="1"/>
              </p:cNvSpPr>
              <p:nvPr/>
            </p:nvSpPr>
            <p:spPr bwMode="auto">
              <a:xfrm>
                <a:off x="1002" y="2516"/>
                <a:ext cx="604" cy="192"/>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Memory </a:t>
                </a:r>
              </a:p>
            </p:txBody>
          </p:sp>
          <p:sp>
            <p:nvSpPr>
              <p:cNvPr id="2736160" name="Line 32"/>
              <p:cNvSpPr>
                <a:spLocks noChangeShapeType="1"/>
              </p:cNvSpPr>
              <p:nvPr/>
            </p:nvSpPr>
            <p:spPr bwMode="auto">
              <a:xfrm>
                <a:off x="1136" y="2062"/>
                <a:ext cx="0" cy="185"/>
              </a:xfrm>
              <a:prstGeom prst="line">
                <a:avLst/>
              </a:prstGeom>
              <a:noFill/>
              <a:ln w="11176">
                <a:solidFill>
                  <a:srgbClr val="000000"/>
                </a:solidFill>
                <a:round/>
                <a:headEnd/>
                <a:tailEnd type="triangle" w="med" len="med"/>
              </a:ln>
              <a:effectLst/>
            </p:spPr>
            <p:txBody>
              <a:bodyPr/>
              <a:lstStyle/>
              <a:p>
                <a:endParaRPr lang="zh-CN" altLang="en-US"/>
              </a:p>
            </p:txBody>
          </p:sp>
          <p:sp>
            <p:nvSpPr>
              <p:cNvPr id="2736161" name="Line 33"/>
              <p:cNvSpPr>
                <a:spLocks noChangeShapeType="1"/>
              </p:cNvSpPr>
              <p:nvPr/>
            </p:nvSpPr>
            <p:spPr bwMode="auto">
              <a:xfrm flipV="1">
                <a:off x="1444" y="2062"/>
                <a:ext cx="0" cy="185"/>
              </a:xfrm>
              <a:prstGeom prst="line">
                <a:avLst/>
              </a:prstGeom>
              <a:noFill/>
              <a:ln w="11176">
                <a:solidFill>
                  <a:srgbClr val="000000"/>
                </a:solidFill>
                <a:round/>
                <a:headEnd/>
                <a:tailEnd type="triangle" w="med" len="med"/>
              </a:ln>
              <a:effectLst/>
            </p:spPr>
            <p:txBody>
              <a:bodyPr/>
              <a:lstStyle/>
              <a:p>
                <a:endParaRPr lang="zh-CN" altLang="en-US"/>
              </a:p>
            </p:txBody>
          </p:sp>
          <p:grpSp>
            <p:nvGrpSpPr>
              <p:cNvPr id="5" name="Group 34"/>
              <p:cNvGrpSpPr>
                <a:grpSpLocks/>
              </p:cNvGrpSpPr>
              <p:nvPr/>
            </p:nvGrpSpPr>
            <p:grpSpPr bwMode="auto">
              <a:xfrm>
                <a:off x="442" y="827"/>
                <a:ext cx="789" cy="681"/>
                <a:chOff x="959" y="1148"/>
                <a:chExt cx="1011" cy="872"/>
              </a:xfrm>
            </p:grpSpPr>
            <p:sp>
              <p:nvSpPr>
                <p:cNvPr id="2736163" name="Rectangle 35"/>
                <p:cNvSpPr>
                  <a:spLocks noChangeArrowheads="1"/>
                </p:cNvSpPr>
                <p:nvPr/>
              </p:nvSpPr>
              <p:spPr bwMode="auto">
                <a:xfrm>
                  <a:off x="1075" y="1168"/>
                  <a:ext cx="781" cy="852"/>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r>
                    <a:rPr lang="en-US" altLang="zh-CN" sz="1400" b="1" i="1">
                      <a:solidFill>
                        <a:srgbClr val="000000"/>
                      </a:solidFill>
                      <a:ea typeface="宋体" pitchFamily="2" charset="-122"/>
                    </a:rPr>
                    <a:t>. . .</a:t>
                  </a:r>
                </a:p>
              </p:txBody>
            </p:sp>
            <p:sp>
              <p:nvSpPr>
                <p:cNvPr id="2736164" name="Rectangle 36"/>
                <p:cNvSpPr>
                  <a:spLocks noChangeArrowheads="1"/>
                </p:cNvSpPr>
                <p:nvPr/>
              </p:nvSpPr>
              <p:spPr bwMode="auto">
                <a:xfrm>
                  <a:off x="1117" y="1813"/>
                  <a:ext cx="691" cy="120"/>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65" name="Rectangle 37"/>
                <p:cNvSpPr>
                  <a:spLocks noChangeArrowheads="1"/>
                </p:cNvSpPr>
                <p:nvPr/>
              </p:nvSpPr>
              <p:spPr bwMode="auto">
                <a:xfrm>
                  <a:off x="1199" y="1878"/>
                  <a:ext cx="475" cy="61"/>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L2 Cache</a:t>
                  </a:r>
                  <a:endParaRPr lang="en-US" altLang="zh-CN" sz="1000" b="1">
                    <a:solidFill>
                      <a:srgbClr val="000000"/>
                    </a:solidFill>
                    <a:ea typeface="宋体" pitchFamily="2" charset="-122"/>
                  </a:endParaRPr>
                </a:p>
              </p:txBody>
            </p:sp>
            <p:grpSp>
              <p:nvGrpSpPr>
                <p:cNvPr id="6" name="Group 38"/>
                <p:cNvGrpSpPr>
                  <a:grpSpLocks/>
                </p:cNvGrpSpPr>
                <p:nvPr/>
              </p:nvGrpSpPr>
              <p:grpSpPr bwMode="auto">
                <a:xfrm>
                  <a:off x="1098" y="1369"/>
                  <a:ext cx="251" cy="255"/>
                  <a:chOff x="1098" y="1369"/>
                  <a:chExt cx="251" cy="255"/>
                </a:xfrm>
              </p:grpSpPr>
              <p:sp>
                <p:nvSpPr>
                  <p:cNvPr id="2736167" name="Rectangle 39"/>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68" name="Rectangle 40"/>
                  <p:cNvSpPr>
                    <a:spLocks noChangeArrowheads="1"/>
                  </p:cNvSpPr>
                  <p:nvPr/>
                </p:nvSpPr>
                <p:spPr bwMode="auto">
                  <a:xfrm>
                    <a:off x="1098" y="1439"/>
                    <a:ext cx="234"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sp>
              <p:nvSpPr>
                <p:cNvPr id="2736169" name="Line 41"/>
                <p:cNvSpPr>
                  <a:spLocks noChangeShapeType="1"/>
                </p:cNvSpPr>
                <p:nvPr/>
              </p:nvSpPr>
              <p:spPr bwMode="auto">
                <a:xfrm flipV="1">
                  <a:off x="1158" y="1585"/>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6170" name="Line 42"/>
                <p:cNvSpPr>
                  <a:spLocks noChangeShapeType="1"/>
                </p:cNvSpPr>
                <p:nvPr/>
              </p:nvSpPr>
              <p:spPr bwMode="auto">
                <a:xfrm flipV="1">
                  <a:off x="1223" y="1581"/>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6171" name="Line 43"/>
                <p:cNvSpPr>
                  <a:spLocks noChangeShapeType="1"/>
                </p:cNvSpPr>
                <p:nvPr/>
              </p:nvSpPr>
              <p:spPr bwMode="auto">
                <a:xfrm>
                  <a:off x="1278" y="1588"/>
                  <a:ext cx="0" cy="221"/>
                </a:xfrm>
                <a:prstGeom prst="line">
                  <a:avLst/>
                </a:prstGeom>
                <a:noFill/>
                <a:ln w="11176">
                  <a:solidFill>
                    <a:srgbClr val="000000"/>
                  </a:solidFill>
                  <a:round/>
                  <a:headEnd/>
                  <a:tailEnd type="triangle" w="med" len="med"/>
                </a:ln>
                <a:effectLst/>
              </p:spPr>
              <p:txBody>
                <a:bodyPr/>
                <a:lstStyle/>
                <a:p>
                  <a:endParaRPr lang="zh-CN" altLang="en-US"/>
                </a:p>
              </p:txBody>
            </p:sp>
            <p:sp>
              <p:nvSpPr>
                <p:cNvPr id="2736172" name="Text Box 44"/>
                <p:cNvSpPr txBox="1">
                  <a:spLocks noChangeArrowheads="1"/>
                </p:cNvSpPr>
                <p:nvPr/>
              </p:nvSpPr>
              <p:spPr bwMode="auto">
                <a:xfrm>
                  <a:off x="959" y="1148"/>
                  <a:ext cx="1011" cy="246"/>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Proc Cluster</a:t>
                  </a:r>
                </a:p>
              </p:txBody>
            </p:sp>
            <p:sp>
              <p:nvSpPr>
                <p:cNvPr id="2736173" name="Line 45"/>
                <p:cNvSpPr>
                  <a:spLocks noChangeShapeType="1"/>
                </p:cNvSpPr>
                <p:nvPr/>
              </p:nvSpPr>
              <p:spPr bwMode="auto">
                <a:xfrm flipV="1">
                  <a:off x="1610" y="1587"/>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6174" name="Line 46"/>
                <p:cNvSpPr>
                  <a:spLocks noChangeShapeType="1"/>
                </p:cNvSpPr>
                <p:nvPr/>
              </p:nvSpPr>
              <p:spPr bwMode="auto">
                <a:xfrm flipV="1">
                  <a:off x="1675" y="1583"/>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6175" name="Line 47"/>
                <p:cNvSpPr>
                  <a:spLocks noChangeShapeType="1"/>
                </p:cNvSpPr>
                <p:nvPr/>
              </p:nvSpPr>
              <p:spPr bwMode="auto">
                <a:xfrm>
                  <a:off x="1730" y="1590"/>
                  <a:ext cx="0" cy="221"/>
                </a:xfrm>
                <a:prstGeom prst="line">
                  <a:avLst/>
                </a:prstGeom>
                <a:noFill/>
                <a:ln w="11176">
                  <a:solidFill>
                    <a:srgbClr val="000000"/>
                  </a:solidFill>
                  <a:round/>
                  <a:headEnd/>
                  <a:tailEnd type="triangle" w="med" len="med"/>
                </a:ln>
                <a:effectLst/>
              </p:spPr>
              <p:txBody>
                <a:bodyPr/>
                <a:lstStyle/>
                <a:p>
                  <a:endParaRPr lang="zh-CN" altLang="en-US"/>
                </a:p>
              </p:txBody>
            </p:sp>
            <p:grpSp>
              <p:nvGrpSpPr>
                <p:cNvPr id="7" name="Group 48"/>
                <p:cNvGrpSpPr>
                  <a:grpSpLocks/>
                </p:cNvGrpSpPr>
                <p:nvPr/>
              </p:nvGrpSpPr>
              <p:grpSpPr bwMode="auto">
                <a:xfrm>
                  <a:off x="1572" y="1357"/>
                  <a:ext cx="251" cy="255"/>
                  <a:chOff x="1098" y="1369"/>
                  <a:chExt cx="251" cy="255"/>
                </a:xfrm>
              </p:grpSpPr>
              <p:sp>
                <p:nvSpPr>
                  <p:cNvPr id="2736177" name="Rectangle 49"/>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78" name="Rectangle 50"/>
                  <p:cNvSpPr>
                    <a:spLocks noChangeArrowheads="1"/>
                  </p:cNvSpPr>
                  <p:nvPr/>
                </p:nvSpPr>
                <p:spPr bwMode="auto">
                  <a:xfrm>
                    <a:off x="1098" y="1439"/>
                    <a:ext cx="234"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grpSp>
          <p:grpSp>
            <p:nvGrpSpPr>
              <p:cNvPr id="8" name="Group 51"/>
              <p:cNvGrpSpPr>
                <a:grpSpLocks/>
              </p:cNvGrpSpPr>
              <p:nvPr/>
            </p:nvGrpSpPr>
            <p:grpSpPr bwMode="auto">
              <a:xfrm>
                <a:off x="1380" y="815"/>
                <a:ext cx="787" cy="680"/>
                <a:chOff x="961" y="1148"/>
                <a:chExt cx="1009" cy="872"/>
              </a:xfrm>
            </p:grpSpPr>
            <p:sp>
              <p:nvSpPr>
                <p:cNvPr id="2736180" name="Rectangle 52"/>
                <p:cNvSpPr>
                  <a:spLocks noChangeArrowheads="1"/>
                </p:cNvSpPr>
                <p:nvPr/>
              </p:nvSpPr>
              <p:spPr bwMode="auto">
                <a:xfrm>
                  <a:off x="1075" y="1168"/>
                  <a:ext cx="781" cy="852"/>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r>
                    <a:rPr lang="en-US" altLang="zh-CN" sz="1400" b="1" i="1">
                      <a:solidFill>
                        <a:srgbClr val="000000"/>
                      </a:solidFill>
                      <a:ea typeface="宋体" pitchFamily="2" charset="-122"/>
                    </a:rPr>
                    <a:t>. . .</a:t>
                  </a:r>
                </a:p>
              </p:txBody>
            </p:sp>
            <p:sp>
              <p:nvSpPr>
                <p:cNvPr id="2736181" name="Rectangle 53"/>
                <p:cNvSpPr>
                  <a:spLocks noChangeArrowheads="1"/>
                </p:cNvSpPr>
                <p:nvPr/>
              </p:nvSpPr>
              <p:spPr bwMode="auto">
                <a:xfrm>
                  <a:off x="1117" y="1813"/>
                  <a:ext cx="691" cy="120"/>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82" name="Rectangle 54"/>
                <p:cNvSpPr>
                  <a:spLocks noChangeArrowheads="1"/>
                </p:cNvSpPr>
                <p:nvPr/>
              </p:nvSpPr>
              <p:spPr bwMode="auto">
                <a:xfrm>
                  <a:off x="1200" y="1878"/>
                  <a:ext cx="474" cy="61"/>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L2 Cache</a:t>
                  </a:r>
                  <a:endParaRPr lang="en-US" altLang="zh-CN" sz="1000" b="1">
                    <a:solidFill>
                      <a:srgbClr val="000000"/>
                    </a:solidFill>
                    <a:ea typeface="宋体" pitchFamily="2" charset="-122"/>
                  </a:endParaRPr>
                </a:p>
              </p:txBody>
            </p:sp>
            <p:grpSp>
              <p:nvGrpSpPr>
                <p:cNvPr id="9" name="Group 55"/>
                <p:cNvGrpSpPr>
                  <a:grpSpLocks/>
                </p:cNvGrpSpPr>
                <p:nvPr/>
              </p:nvGrpSpPr>
              <p:grpSpPr bwMode="auto">
                <a:xfrm>
                  <a:off x="1098" y="1369"/>
                  <a:ext cx="251" cy="255"/>
                  <a:chOff x="1098" y="1369"/>
                  <a:chExt cx="251" cy="255"/>
                </a:xfrm>
              </p:grpSpPr>
              <p:sp>
                <p:nvSpPr>
                  <p:cNvPr id="2736184" name="Rectangle 56"/>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85" name="Rectangle 57"/>
                  <p:cNvSpPr>
                    <a:spLocks noChangeArrowheads="1"/>
                  </p:cNvSpPr>
                  <p:nvPr/>
                </p:nvSpPr>
                <p:spPr bwMode="auto">
                  <a:xfrm>
                    <a:off x="1098" y="1439"/>
                    <a:ext cx="234"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sp>
              <p:nvSpPr>
                <p:cNvPr id="2736186" name="Line 58"/>
                <p:cNvSpPr>
                  <a:spLocks noChangeShapeType="1"/>
                </p:cNvSpPr>
                <p:nvPr/>
              </p:nvSpPr>
              <p:spPr bwMode="auto">
                <a:xfrm flipV="1">
                  <a:off x="1158" y="1585"/>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6187" name="Line 59"/>
                <p:cNvSpPr>
                  <a:spLocks noChangeShapeType="1"/>
                </p:cNvSpPr>
                <p:nvPr/>
              </p:nvSpPr>
              <p:spPr bwMode="auto">
                <a:xfrm flipV="1">
                  <a:off x="1223" y="1581"/>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6188" name="Line 60"/>
                <p:cNvSpPr>
                  <a:spLocks noChangeShapeType="1"/>
                </p:cNvSpPr>
                <p:nvPr/>
              </p:nvSpPr>
              <p:spPr bwMode="auto">
                <a:xfrm>
                  <a:off x="1278" y="1588"/>
                  <a:ext cx="0" cy="221"/>
                </a:xfrm>
                <a:prstGeom prst="line">
                  <a:avLst/>
                </a:prstGeom>
                <a:noFill/>
                <a:ln w="11176">
                  <a:solidFill>
                    <a:srgbClr val="000000"/>
                  </a:solidFill>
                  <a:round/>
                  <a:headEnd/>
                  <a:tailEnd type="triangle" w="med" len="med"/>
                </a:ln>
                <a:effectLst/>
              </p:spPr>
              <p:txBody>
                <a:bodyPr/>
                <a:lstStyle/>
                <a:p>
                  <a:endParaRPr lang="zh-CN" altLang="en-US"/>
                </a:p>
              </p:txBody>
            </p:sp>
            <p:sp>
              <p:nvSpPr>
                <p:cNvPr id="2736189" name="Text Box 61"/>
                <p:cNvSpPr txBox="1">
                  <a:spLocks noChangeArrowheads="1"/>
                </p:cNvSpPr>
                <p:nvPr/>
              </p:nvSpPr>
              <p:spPr bwMode="auto">
                <a:xfrm>
                  <a:off x="961" y="1148"/>
                  <a:ext cx="1009" cy="246"/>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Proc Cluster</a:t>
                  </a:r>
                </a:p>
              </p:txBody>
            </p:sp>
            <p:sp>
              <p:nvSpPr>
                <p:cNvPr id="2736190" name="Line 62"/>
                <p:cNvSpPr>
                  <a:spLocks noChangeShapeType="1"/>
                </p:cNvSpPr>
                <p:nvPr/>
              </p:nvSpPr>
              <p:spPr bwMode="auto">
                <a:xfrm flipV="1">
                  <a:off x="1610" y="1587"/>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6191" name="Line 63"/>
                <p:cNvSpPr>
                  <a:spLocks noChangeShapeType="1"/>
                </p:cNvSpPr>
                <p:nvPr/>
              </p:nvSpPr>
              <p:spPr bwMode="auto">
                <a:xfrm flipV="1">
                  <a:off x="1675" y="1583"/>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6192" name="Line 64"/>
                <p:cNvSpPr>
                  <a:spLocks noChangeShapeType="1"/>
                </p:cNvSpPr>
                <p:nvPr/>
              </p:nvSpPr>
              <p:spPr bwMode="auto">
                <a:xfrm>
                  <a:off x="1730" y="1590"/>
                  <a:ext cx="0" cy="221"/>
                </a:xfrm>
                <a:prstGeom prst="line">
                  <a:avLst/>
                </a:prstGeom>
                <a:noFill/>
                <a:ln w="11176">
                  <a:solidFill>
                    <a:srgbClr val="000000"/>
                  </a:solidFill>
                  <a:round/>
                  <a:headEnd/>
                  <a:tailEnd type="triangle" w="med" len="med"/>
                </a:ln>
                <a:effectLst/>
              </p:spPr>
              <p:txBody>
                <a:bodyPr/>
                <a:lstStyle/>
                <a:p>
                  <a:endParaRPr lang="zh-CN" altLang="en-US"/>
                </a:p>
              </p:txBody>
            </p:sp>
            <p:grpSp>
              <p:nvGrpSpPr>
                <p:cNvPr id="10" name="Group 65"/>
                <p:cNvGrpSpPr>
                  <a:grpSpLocks/>
                </p:cNvGrpSpPr>
                <p:nvPr/>
              </p:nvGrpSpPr>
              <p:grpSpPr bwMode="auto">
                <a:xfrm>
                  <a:off x="1572" y="1357"/>
                  <a:ext cx="251" cy="255"/>
                  <a:chOff x="1098" y="1369"/>
                  <a:chExt cx="251" cy="255"/>
                </a:xfrm>
              </p:grpSpPr>
              <p:sp>
                <p:nvSpPr>
                  <p:cNvPr id="2736194" name="Rectangle 66"/>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6195" name="Rectangle 67"/>
                  <p:cNvSpPr>
                    <a:spLocks noChangeArrowheads="1"/>
                  </p:cNvSpPr>
                  <p:nvPr/>
                </p:nvSpPr>
                <p:spPr bwMode="auto">
                  <a:xfrm>
                    <a:off x="1098" y="1439"/>
                    <a:ext cx="234"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grpSp>
          <p:sp>
            <p:nvSpPr>
              <p:cNvPr id="2736196" name="Text Box 68"/>
              <p:cNvSpPr txBox="1">
                <a:spLocks noChangeArrowheads="1"/>
              </p:cNvSpPr>
              <p:nvPr/>
            </p:nvSpPr>
            <p:spPr bwMode="auto">
              <a:xfrm>
                <a:off x="880" y="1092"/>
                <a:ext cx="873" cy="288"/>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sp>
            <p:nvSpPr>
              <p:cNvPr id="2736197" name="Text Box 69"/>
              <p:cNvSpPr txBox="1">
                <a:spLocks noChangeArrowheads="1"/>
              </p:cNvSpPr>
              <p:nvPr/>
            </p:nvSpPr>
            <p:spPr bwMode="auto">
              <a:xfrm>
                <a:off x="880" y="1510"/>
                <a:ext cx="873" cy="288"/>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sp>
            <p:nvSpPr>
              <p:cNvPr id="2736198" name="Line 70"/>
              <p:cNvSpPr>
                <a:spLocks noChangeShapeType="1"/>
              </p:cNvSpPr>
              <p:nvPr/>
            </p:nvSpPr>
            <p:spPr bwMode="auto">
              <a:xfrm>
                <a:off x="1130" y="2430"/>
                <a:ext cx="0" cy="98"/>
              </a:xfrm>
              <a:prstGeom prst="line">
                <a:avLst/>
              </a:prstGeom>
              <a:noFill/>
              <a:ln w="11176">
                <a:solidFill>
                  <a:srgbClr val="000000"/>
                </a:solidFill>
                <a:round/>
                <a:headEnd/>
                <a:tailEnd type="triangle" w="med" len="med"/>
              </a:ln>
              <a:effectLst/>
            </p:spPr>
            <p:txBody>
              <a:bodyPr/>
              <a:lstStyle/>
              <a:p>
                <a:endParaRPr lang="zh-CN" altLang="en-US"/>
              </a:p>
            </p:txBody>
          </p:sp>
          <p:sp>
            <p:nvSpPr>
              <p:cNvPr id="2736199" name="Line 71"/>
              <p:cNvSpPr>
                <a:spLocks noChangeShapeType="1"/>
              </p:cNvSpPr>
              <p:nvPr/>
            </p:nvSpPr>
            <p:spPr bwMode="auto">
              <a:xfrm flipV="1">
                <a:off x="1437" y="2430"/>
                <a:ext cx="0" cy="98"/>
              </a:xfrm>
              <a:prstGeom prst="line">
                <a:avLst/>
              </a:prstGeom>
              <a:noFill/>
              <a:ln w="11176">
                <a:solidFill>
                  <a:srgbClr val="000000"/>
                </a:solidFill>
                <a:round/>
                <a:headEnd/>
                <a:tailEnd type="triangle" w="med" len="med"/>
              </a:ln>
              <a:effectLst/>
            </p:spPr>
            <p:txBody>
              <a:bodyPr/>
              <a:lstStyle/>
              <a:p>
                <a:endParaRPr lang="zh-CN" altLang="en-US"/>
              </a:p>
            </p:txBody>
          </p:sp>
          <p:sp>
            <p:nvSpPr>
              <p:cNvPr id="2736200" name="Text Box 72"/>
              <p:cNvSpPr txBox="1">
                <a:spLocks noChangeArrowheads="1"/>
              </p:cNvSpPr>
              <p:nvPr/>
            </p:nvSpPr>
            <p:spPr bwMode="auto">
              <a:xfrm>
                <a:off x="1989" y="2281"/>
                <a:ext cx="873" cy="288"/>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grpSp>
      </p:grpSp>
      <p:sp>
        <p:nvSpPr>
          <p:cNvPr id="2736201" name="Text Box 73"/>
          <p:cNvSpPr txBox="1">
            <a:spLocks noChangeArrowheads="1"/>
          </p:cNvSpPr>
          <p:nvPr/>
        </p:nvSpPr>
        <p:spPr bwMode="auto">
          <a:xfrm>
            <a:off x="4518025" y="1495425"/>
            <a:ext cx="4475163" cy="803297"/>
          </a:xfrm>
          <a:prstGeom prst="rect">
            <a:avLst/>
          </a:prstGeom>
          <a:noFill/>
          <a:ln w="9525" algn="ctr">
            <a:noFill/>
            <a:miter lim="800000"/>
            <a:headEnd/>
            <a:tailEnd/>
          </a:ln>
          <a:effectLst/>
        </p:spPr>
        <p:txBody>
          <a:bodyPr>
            <a:spAutoFit/>
          </a:bodyPr>
          <a:lstStyle/>
          <a:p>
            <a:pPr marL="457200" indent="-457200" algn="l" eaLnBrk="0" hangingPunct="0"/>
            <a:r>
              <a:rPr lang="en-US" altLang="zh-CN" sz="1400" b="1" dirty="0">
                <a:solidFill>
                  <a:srgbClr val="000000"/>
                </a:solidFill>
                <a:latin typeface="Comic Sans MS" pitchFamily="66" charset="0"/>
                <a:ea typeface="宋体" pitchFamily="2" charset="-122"/>
              </a:rPr>
              <a:t>2) </a:t>
            </a:r>
            <a:r>
              <a:rPr lang="en-US" altLang="zh-CN" sz="1400" b="1" u="sng" dirty="0">
                <a:solidFill>
                  <a:srgbClr val="000000"/>
                </a:solidFill>
                <a:latin typeface="Comic Sans MS" pitchFamily="66" charset="0"/>
                <a:ea typeface="宋体" pitchFamily="2" charset="-122"/>
              </a:rPr>
              <a:t>Frequency wall:</a:t>
            </a:r>
            <a:r>
              <a:rPr lang="en-US" altLang="zh-CN" sz="1400" b="1" dirty="0">
                <a:solidFill>
                  <a:srgbClr val="000000"/>
                </a:solidFill>
                <a:latin typeface="Comic Sans MS" pitchFamily="66" charset="0"/>
                <a:ea typeface="宋体" pitchFamily="2" charset="-122"/>
              </a:rPr>
              <a:t> </a:t>
            </a:r>
            <a:r>
              <a:rPr lang="en-US" altLang="zh-CN" sz="1400" dirty="0">
                <a:solidFill>
                  <a:srgbClr val="000000"/>
                </a:solidFill>
                <a:latin typeface="Comic Sans MS" pitchFamily="66" charset="0"/>
                <a:ea typeface="宋体" pitchFamily="2" charset="-122"/>
              </a:rPr>
              <a:t>Architectures introduce </a:t>
            </a:r>
            <a:r>
              <a:rPr lang="en-US" altLang="zh-CN" sz="1400" i="1" dirty="0">
                <a:solidFill>
                  <a:srgbClr val="FF0000"/>
                </a:solidFill>
                <a:latin typeface="Comic Sans MS" pitchFamily="66" charset="0"/>
                <a:ea typeface="宋体" pitchFamily="2" charset="-122"/>
              </a:rPr>
              <a:t>hierarchical heterogeneous parallelism</a:t>
            </a:r>
            <a:r>
              <a:rPr lang="en-US" altLang="zh-CN" sz="1400" dirty="0">
                <a:solidFill>
                  <a:srgbClr val="FF0000"/>
                </a:solidFill>
                <a:latin typeface="Comic Sans MS" pitchFamily="66" charset="0"/>
                <a:ea typeface="宋体" pitchFamily="2" charset="-122"/>
              </a:rPr>
              <a:t> </a:t>
            </a:r>
            <a:r>
              <a:rPr lang="en-US" altLang="zh-CN" sz="1400" dirty="0">
                <a:solidFill>
                  <a:srgbClr val="000000"/>
                </a:solidFill>
                <a:latin typeface="Comic Sans MS" pitchFamily="66" charset="0"/>
                <a:ea typeface="宋体" pitchFamily="2" charset="-122"/>
              </a:rPr>
              <a:t>to compensate for frequency scaling slowdown</a:t>
            </a:r>
          </a:p>
        </p:txBody>
      </p:sp>
      <p:sp>
        <p:nvSpPr>
          <p:cNvPr id="2736202" name="Text Box 74"/>
          <p:cNvSpPr txBox="1">
            <a:spLocks noChangeArrowheads="1"/>
          </p:cNvSpPr>
          <p:nvPr/>
        </p:nvSpPr>
        <p:spPr bwMode="auto">
          <a:xfrm>
            <a:off x="4668838" y="5381625"/>
            <a:ext cx="4475162" cy="904863"/>
          </a:xfrm>
          <a:prstGeom prst="rect">
            <a:avLst/>
          </a:prstGeom>
          <a:noFill/>
          <a:ln w="9525" algn="ctr">
            <a:noFill/>
            <a:miter lim="800000"/>
            <a:headEnd/>
            <a:tailEnd/>
          </a:ln>
          <a:effectLst/>
        </p:spPr>
        <p:txBody>
          <a:bodyPr>
            <a:spAutoFit/>
          </a:bodyPr>
          <a:lstStyle/>
          <a:p>
            <a:pPr marL="457200" indent="-457200" algn="l" eaLnBrk="0" hangingPunct="0"/>
            <a:r>
              <a:rPr lang="en-US" altLang="zh-CN" sz="1600" b="1" dirty="0">
                <a:solidFill>
                  <a:srgbClr val="000000"/>
                </a:solidFill>
                <a:latin typeface="Comic Sans MS" pitchFamily="66" charset="0"/>
                <a:ea typeface="宋体" pitchFamily="2" charset="-122"/>
              </a:rPr>
              <a:t>3) </a:t>
            </a:r>
            <a:r>
              <a:rPr lang="en-US" altLang="zh-CN" sz="1600" b="1" u="sng" dirty="0">
                <a:solidFill>
                  <a:srgbClr val="000000"/>
                </a:solidFill>
                <a:latin typeface="Comic Sans MS" pitchFamily="66" charset="0"/>
                <a:ea typeface="宋体" pitchFamily="2" charset="-122"/>
              </a:rPr>
              <a:t>Scalability wall:</a:t>
            </a:r>
            <a:r>
              <a:rPr lang="en-US" altLang="zh-CN" sz="1600" b="1" dirty="0">
                <a:solidFill>
                  <a:srgbClr val="000000"/>
                </a:solidFill>
                <a:latin typeface="Comic Sans MS" pitchFamily="66" charset="0"/>
                <a:ea typeface="宋体" pitchFamily="2" charset="-122"/>
              </a:rPr>
              <a:t> </a:t>
            </a:r>
            <a:r>
              <a:rPr lang="en-US" altLang="zh-CN" sz="1600" dirty="0">
                <a:solidFill>
                  <a:srgbClr val="000000"/>
                </a:solidFill>
                <a:latin typeface="Comic Sans MS" pitchFamily="66" charset="0"/>
                <a:ea typeface="宋体" pitchFamily="2" charset="-122"/>
              </a:rPr>
              <a:t>Software will need to deliver ~ </a:t>
            </a:r>
            <a:r>
              <a:rPr lang="en-US" altLang="zh-CN" sz="1600" i="1" dirty="0">
                <a:solidFill>
                  <a:srgbClr val="000000"/>
                </a:solidFill>
                <a:latin typeface="Comic Sans MS" pitchFamily="66" charset="0"/>
                <a:ea typeface="宋体" pitchFamily="2" charset="-122"/>
              </a:rPr>
              <a:t>10</a:t>
            </a:r>
            <a:r>
              <a:rPr lang="en-US" altLang="zh-CN" sz="1600" i="1" baseline="30000" dirty="0">
                <a:solidFill>
                  <a:srgbClr val="000000"/>
                </a:solidFill>
                <a:latin typeface="Comic Sans MS" pitchFamily="66" charset="0"/>
                <a:ea typeface="宋体" pitchFamily="2" charset="-122"/>
              </a:rPr>
              <a:t>5</a:t>
            </a:r>
            <a:r>
              <a:rPr lang="en-US" altLang="zh-CN" sz="1600" i="1" dirty="0">
                <a:solidFill>
                  <a:srgbClr val="000000"/>
                </a:solidFill>
                <a:latin typeface="Comic Sans MS" pitchFamily="66" charset="0"/>
                <a:ea typeface="宋体" pitchFamily="2" charset="-122"/>
              </a:rPr>
              <a:t>-way parallelism</a:t>
            </a:r>
            <a:r>
              <a:rPr lang="en-US" altLang="zh-CN" sz="1600" dirty="0">
                <a:solidFill>
                  <a:srgbClr val="000000"/>
                </a:solidFill>
                <a:latin typeface="Comic Sans MS" pitchFamily="66" charset="0"/>
                <a:ea typeface="宋体" pitchFamily="2" charset="-122"/>
              </a:rPr>
              <a:t> to utilize </a:t>
            </a:r>
            <a:r>
              <a:rPr lang="en-US" altLang="zh-CN" sz="1600" dirty="0" err="1">
                <a:solidFill>
                  <a:srgbClr val="FF0000"/>
                </a:solidFill>
                <a:latin typeface="Comic Sans MS" pitchFamily="66" charset="0"/>
                <a:ea typeface="宋体" pitchFamily="2" charset="-122"/>
              </a:rPr>
              <a:t>peta</a:t>
            </a:r>
            <a:r>
              <a:rPr lang="en-US" altLang="zh-CN" sz="1600" dirty="0">
                <a:solidFill>
                  <a:srgbClr val="000000"/>
                </a:solidFill>
                <a:latin typeface="Comic Sans MS" pitchFamily="66" charset="0"/>
                <a:ea typeface="宋体" pitchFamily="2" charset="-122"/>
              </a:rPr>
              <a:t>-scale parallel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36132"/>
                                        </p:tgtEl>
                                        <p:attrNameLst>
                                          <p:attrName>style.visibility</p:attrName>
                                        </p:attrNameLst>
                                      </p:cBhvr>
                                      <p:to>
                                        <p:strVal val="visible"/>
                                      </p:to>
                                    </p:set>
                                    <p:animEffect transition="in" filter="blinds(horizontal)">
                                      <p:cBhvr>
                                        <p:cTn id="10" dur="500"/>
                                        <p:tgtEl>
                                          <p:spTgt spid="2736132"/>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36201"/>
                                        </p:tgtEl>
                                        <p:attrNameLst>
                                          <p:attrName>style.visibility</p:attrName>
                                        </p:attrNameLst>
                                      </p:cBhvr>
                                      <p:to>
                                        <p:strVal val="visible"/>
                                      </p:to>
                                    </p:set>
                                    <p:animEffect transition="in" filter="blinds(horizontal)">
                                      <p:cBhvr>
                                        <p:cTn id="15" dur="500"/>
                                        <p:tgtEl>
                                          <p:spTgt spid="2736201"/>
                                        </p:tgtEl>
                                      </p:cBhvr>
                                    </p:animEffect>
                                  </p:childTnLst>
                                </p:cTn>
                              </p:par>
                              <p:par>
                                <p:cTn id="16" presetID="3" presetClass="entr" presetSubtype="10" fill="hold" nodeType="withEffect">
                                  <p:stCondLst>
                                    <p:cond delay="0"/>
                                  </p:stCondLst>
                                  <p:childTnLst>
                                    <p:set>
                                      <p:cBhvr>
                                        <p:cTn id="17" dur="1" fill="hold">
                                          <p:stCondLst>
                                            <p:cond delay="0"/>
                                          </p:stCondLst>
                                        </p:cTn>
                                        <p:tgtEl>
                                          <p:spTgt spid="2736207"/>
                                        </p:tgtEl>
                                        <p:attrNameLst>
                                          <p:attrName>style.visibility</p:attrName>
                                        </p:attrNameLst>
                                      </p:cBhvr>
                                      <p:to>
                                        <p:strVal val="visible"/>
                                      </p:to>
                                    </p:set>
                                    <p:animEffect transition="in" filter="blinds(horizontal)">
                                      <p:cBhvr>
                                        <p:cTn id="18" dur="500"/>
                                        <p:tgtEl>
                                          <p:spTgt spid="273620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736202"/>
                                        </p:tgtEl>
                                        <p:attrNameLst>
                                          <p:attrName>style.visibility</p:attrName>
                                        </p:attrNameLst>
                                      </p:cBhvr>
                                      <p:to>
                                        <p:strVal val="visible"/>
                                      </p:to>
                                    </p:set>
                                    <p:animEffect transition="in" filter="blinds(horizontal)">
                                      <p:cBhvr>
                                        <p:cTn id="23" dur="500"/>
                                        <p:tgtEl>
                                          <p:spTgt spid="2736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6132" grpId="0"/>
      <p:bldP spid="2736201" grpId="0"/>
      <p:bldP spid="273620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8178" name="Rectangle 2"/>
          <p:cNvSpPr>
            <a:spLocks noGrp="1" noChangeArrowheads="1"/>
          </p:cNvSpPr>
          <p:nvPr>
            <p:ph type="title"/>
          </p:nvPr>
        </p:nvSpPr>
        <p:spPr>
          <a:xfrm>
            <a:off x="420688" y="238125"/>
            <a:ext cx="8181975" cy="698500"/>
          </a:xfrm>
        </p:spPr>
        <p:txBody>
          <a:bodyPr/>
          <a:lstStyle/>
          <a:p>
            <a:r>
              <a:rPr lang="en-US" altLang="zh-CN" sz="2800" dirty="0">
                <a:ea typeface="宋体" pitchFamily="2" charset="-122"/>
              </a:rPr>
              <a:t>High Complexity Limits Development Productivity</a:t>
            </a:r>
          </a:p>
        </p:txBody>
      </p:sp>
      <p:sp>
        <p:nvSpPr>
          <p:cNvPr id="2738180" name="Rectangle 4"/>
          <p:cNvSpPr>
            <a:spLocks noChangeArrowheads="1"/>
          </p:cNvSpPr>
          <p:nvPr/>
        </p:nvSpPr>
        <p:spPr bwMode="auto">
          <a:xfrm>
            <a:off x="320675" y="4887913"/>
            <a:ext cx="8356600" cy="1169987"/>
          </a:xfrm>
          <a:prstGeom prst="rect">
            <a:avLst/>
          </a:prstGeom>
          <a:noFill/>
          <a:ln w="19050">
            <a:solidFill>
              <a:schemeClr val="hlink"/>
            </a:solidFill>
            <a:miter lim="800000"/>
            <a:headEnd type="none" w="sm" len="sm"/>
            <a:tailEnd type="none" w="sm" len="sm"/>
          </a:ln>
          <a:effectLst/>
        </p:spPr>
        <p:txBody>
          <a:bodyPr wrap="none" anchor="ctr"/>
          <a:lstStyle/>
          <a:p>
            <a:endParaRPr lang="zh-CN" altLang="en-US"/>
          </a:p>
        </p:txBody>
      </p:sp>
      <p:sp>
        <p:nvSpPr>
          <p:cNvPr id="2738181" name="Rectangle 5"/>
          <p:cNvSpPr>
            <a:spLocks noChangeArrowheads="1"/>
          </p:cNvSpPr>
          <p:nvPr/>
        </p:nvSpPr>
        <p:spPr bwMode="auto">
          <a:xfrm>
            <a:off x="320675" y="4887913"/>
            <a:ext cx="265113" cy="1169987"/>
          </a:xfrm>
          <a:prstGeom prst="rect">
            <a:avLst/>
          </a:prstGeom>
          <a:noFill/>
          <a:ln w="19050">
            <a:solidFill>
              <a:srgbClr val="3333CC"/>
            </a:solidFill>
            <a:miter lim="800000"/>
            <a:headEnd type="none" w="sm" len="sm"/>
            <a:tailEnd type="none" w="sm" len="sm"/>
          </a:ln>
          <a:effectLst/>
        </p:spPr>
        <p:txBody>
          <a:bodyPr wrap="none" anchor="ctr"/>
          <a:lstStyle/>
          <a:p>
            <a:endParaRPr lang="zh-CN" altLang="en-US"/>
          </a:p>
        </p:txBody>
      </p:sp>
      <p:sp>
        <p:nvSpPr>
          <p:cNvPr id="2738182" name="Rectangle 6"/>
          <p:cNvSpPr>
            <a:spLocks noChangeArrowheads="1"/>
          </p:cNvSpPr>
          <p:nvPr/>
        </p:nvSpPr>
        <p:spPr bwMode="auto">
          <a:xfrm>
            <a:off x="585788" y="4887913"/>
            <a:ext cx="341312" cy="1169987"/>
          </a:xfrm>
          <a:prstGeom prst="rect">
            <a:avLst/>
          </a:prstGeom>
          <a:noFill/>
          <a:ln w="19050">
            <a:solidFill>
              <a:srgbClr val="3333CC"/>
            </a:solidFill>
            <a:miter lim="800000"/>
            <a:headEnd type="none" w="sm" len="sm"/>
            <a:tailEnd type="none" w="sm" len="sm"/>
          </a:ln>
          <a:effectLst/>
        </p:spPr>
        <p:txBody>
          <a:bodyPr wrap="none" anchor="ctr"/>
          <a:lstStyle/>
          <a:p>
            <a:endParaRPr lang="zh-CN" altLang="en-US"/>
          </a:p>
        </p:txBody>
      </p:sp>
      <p:sp>
        <p:nvSpPr>
          <p:cNvPr id="2738183" name="Rectangle 7"/>
          <p:cNvSpPr>
            <a:spLocks noChangeArrowheads="1"/>
          </p:cNvSpPr>
          <p:nvPr/>
        </p:nvSpPr>
        <p:spPr bwMode="auto">
          <a:xfrm>
            <a:off x="1978025" y="4887913"/>
            <a:ext cx="352425" cy="1169987"/>
          </a:xfrm>
          <a:prstGeom prst="rect">
            <a:avLst/>
          </a:prstGeom>
          <a:noFill/>
          <a:ln w="19050">
            <a:solidFill>
              <a:schemeClr val="hlink"/>
            </a:solidFill>
            <a:miter lim="800000"/>
            <a:headEnd type="none" w="sm" len="sm"/>
            <a:tailEnd type="none" w="sm" len="sm"/>
          </a:ln>
          <a:effectLst/>
        </p:spPr>
        <p:txBody>
          <a:bodyPr wrap="none" anchor="ctr"/>
          <a:lstStyle/>
          <a:p>
            <a:endParaRPr lang="zh-CN" altLang="en-US"/>
          </a:p>
        </p:txBody>
      </p:sp>
      <p:sp>
        <p:nvSpPr>
          <p:cNvPr id="2738184" name="Rectangle 8"/>
          <p:cNvSpPr>
            <a:spLocks noChangeArrowheads="1"/>
          </p:cNvSpPr>
          <p:nvPr/>
        </p:nvSpPr>
        <p:spPr bwMode="auto">
          <a:xfrm>
            <a:off x="2930525" y="4887913"/>
            <a:ext cx="2397125" cy="1169987"/>
          </a:xfrm>
          <a:prstGeom prst="rect">
            <a:avLst/>
          </a:prstGeom>
          <a:noFill/>
          <a:ln w="19050">
            <a:solidFill>
              <a:schemeClr val="hlink"/>
            </a:solidFill>
            <a:miter lim="800000"/>
            <a:headEnd type="none" w="sm" len="sm"/>
            <a:tailEnd type="none" w="sm" len="sm"/>
          </a:ln>
          <a:effectLst/>
        </p:spPr>
        <p:txBody>
          <a:bodyPr wrap="none" anchor="ctr"/>
          <a:lstStyle/>
          <a:p>
            <a:endParaRPr lang="zh-CN" altLang="en-US"/>
          </a:p>
        </p:txBody>
      </p:sp>
      <p:sp>
        <p:nvSpPr>
          <p:cNvPr id="2738185" name="Text Box 9"/>
          <p:cNvSpPr txBox="1">
            <a:spLocks noChangeArrowheads="1"/>
          </p:cNvSpPr>
          <p:nvPr/>
        </p:nvSpPr>
        <p:spPr bwMode="auto">
          <a:xfrm>
            <a:off x="5395913" y="5118100"/>
            <a:ext cx="1149350" cy="639763"/>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chemeClr val="hlink"/>
                </a:solidFill>
                <a:ea typeface="宋体" pitchFamily="2" charset="-122"/>
              </a:rPr>
              <a:t>Production </a:t>
            </a:r>
          </a:p>
          <a:p>
            <a:pPr algn="ctr" eaLnBrk="0" hangingPunct="0"/>
            <a:r>
              <a:rPr lang="en-US" altLang="zh-CN" sz="1200" b="1">
                <a:solidFill>
                  <a:schemeClr val="hlink"/>
                </a:solidFill>
                <a:ea typeface="宋体" pitchFamily="2" charset="-122"/>
              </a:rPr>
              <a:t>Runs of</a:t>
            </a:r>
          </a:p>
          <a:p>
            <a:pPr algn="ctr" eaLnBrk="0" hangingPunct="0"/>
            <a:r>
              <a:rPr lang="en-US" altLang="zh-CN" sz="1200" b="1">
                <a:solidFill>
                  <a:schemeClr val="hlink"/>
                </a:solidFill>
                <a:ea typeface="宋体" pitchFamily="2" charset="-122"/>
              </a:rPr>
              <a:t>Parallel Code</a:t>
            </a:r>
          </a:p>
        </p:txBody>
      </p:sp>
      <p:sp>
        <p:nvSpPr>
          <p:cNvPr id="2738186" name="Text Box 10"/>
          <p:cNvSpPr txBox="1">
            <a:spLocks noChangeArrowheads="1"/>
          </p:cNvSpPr>
          <p:nvPr/>
        </p:nvSpPr>
        <p:spPr bwMode="auto">
          <a:xfrm rot="-5400000">
            <a:off x="-139699" y="5308600"/>
            <a:ext cx="1198562" cy="274637"/>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rgbClr val="669900"/>
                </a:solidFill>
                <a:ea typeface="宋体" pitchFamily="2" charset="-122"/>
              </a:rPr>
              <a:t>Requirements</a:t>
            </a:r>
          </a:p>
        </p:txBody>
      </p:sp>
      <p:sp>
        <p:nvSpPr>
          <p:cNvPr id="2738187" name="Text Box 11"/>
          <p:cNvSpPr txBox="1">
            <a:spLocks noChangeArrowheads="1"/>
          </p:cNvSpPr>
          <p:nvPr/>
        </p:nvSpPr>
        <p:spPr bwMode="auto">
          <a:xfrm rot="-5400000">
            <a:off x="311944" y="5347494"/>
            <a:ext cx="930275" cy="274637"/>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rgbClr val="669900"/>
                </a:solidFill>
                <a:ea typeface="宋体" pitchFamily="2" charset="-122"/>
              </a:rPr>
              <a:t>Input Data</a:t>
            </a:r>
          </a:p>
        </p:txBody>
      </p:sp>
      <p:sp>
        <p:nvSpPr>
          <p:cNvPr id="2738188" name="Text Box 12"/>
          <p:cNvSpPr txBox="1">
            <a:spLocks noChangeArrowheads="1"/>
          </p:cNvSpPr>
          <p:nvPr/>
        </p:nvSpPr>
        <p:spPr bwMode="auto">
          <a:xfrm rot="-5400000">
            <a:off x="1087437" y="5245101"/>
            <a:ext cx="1133475" cy="457200"/>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rgbClr val="669900"/>
                </a:solidFill>
                <a:ea typeface="宋体" pitchFamily="2" charset="-122"/>
              </a:rPr>
              <a:t>Written</a:t>
            </a:r>
          </a:p>
          <a:p>
            <a:pPr algn="ctr" eaLnBrk="0" hangingPunct="0"/>
            <a:r>
              <a:rPr lang="en-US" altLang="zh-CN" sz="1200" b="1">
                <a:solidFill>
                  <a:srgbClr val="669900"/>
                </a:solidFill>
                <a:ea typeface="宋体" pitchFamily="2" charset="-122"/>
              </a:rPr>
              <a:t>Specification</a:t>
            </a:r>
          </a:p>
        </p:txBody>
      </p:sp>
      <p:sp>
        <p:nvSpPr>
          <p:cNvPr id="2738189" name="Text Box 13"/>
          <p:cNvSpPr txBox="1">
            <a:spLocks noChangeArrowheads="1"/>
          </p:cNvSpPr>
          <p:nvPr/>
        </p:nvSpPr>
        <p:spPr bwMode="auto">
          <a:xfrm rot="-5400000">
            <a:off x="627062" y="5281613"/>
            <a:ext cx="1139825" cy="457200"/>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rgbClr val="669900"/>
                </a:solidFill>
                <a:ea typeface="宋体" pitchFamily="2" charset="-122"/>
              </a:rPr>
              <a:t>Algorithm</a:t>
            </a:r>
          </a:p>
          <a:p>
            <a:pPr algn="ctr" eaLnBrk="0" hangingPunct="0"/>
            <a:r>
              <a:rPr lang="en-US" altLang="zh-CN" sz="1200" b="1">
                <a:solidFill>
                  <a:srgbClr val="669900"/>
                </a:solidFill>
                <a:ea typeface="宋体" pitchFamily="2" charset="-122"/>
              </a:rPr>
              <a:t>Development</a:t>
            </a:r>
          </a:p>
        </p:txBody>
      </p:sp>
      <p:sp>
        <p:nvSpPr>
          <p:cNvPr id="2738190" name="Text Box 14"/>
          <p:cNvSpPr txBox="1">
            <a:spLocks noChangeArrowheads="1"/>
          </p:cNvSpPr>
          <p:nvPr/>
        </p:nvSpPr>
        <p:spPr bwMode="auto">
          <a:xfrm rot="-5400000">
            <a:off x="1634332" y="5372894"/>
            <a:ext cx="1123950" cy="274637"/>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rgbClr val="669900"/>
                </a:solidFill>
                <a:ea typeface="宋体" pitchFamily="2" charset="-122"/>
              </a:rPr>
              <a:t>Source Code</a:t>
            </a:r>
          </a:p>
        </p:txBody>
      </p:sp>
      <p:sp>
        <p:nvSpPr>
          <p:cNvPr id="2738191" name="Text Box 15"/>
          <p:cNvSpPr txBox="1">
            <a:spLocks noChangeArrowheads="1"/>
          </p:cNvSpPr>
          <p:nvPr/>
        </p:nvSpPr>
        <p:spPr bwMode="auto">
          <a:xfrm rot="-21600000">
            <a:off x="2974975" y="4932363"/>
            <a:ext cx="2274888" cy="1004887"/>
          </a:xfrm>
          <a:prstGeom prst="rect">
            <a:avLst/>
          </a:prstGeom>
          <a:noFill/>
          <a:ln w="12700">
            <a:noFill/>
            <a:miter lim="800000"/>
            <a:headEnd type="none" w="sm" len="sm"/>
            <a:tailEnd type="none" w="sm" len="sm"/>
          </a:ln>
          <a:effectLst/>
        </p:spPr>
        <p:txBody>
          <a:bodyPr>
            <a:spAutoFit/>
          </a:bodyPr>
          <a:lstStyle/>
          <a:p>
            <a:pPr algn="ctr" eaLnBrk="0" hangingPunct="0"/>
            <a:r>
              <a:rPr lang="en-US" altLang="zh-CN" sz="1200" b="1">
                <a:solidFill>
                  <a:schemeClr val="hlink"/>
                </a:solidFill>
                <a:ea typeface="宋体" pitchFamily="2" charset="-122"/>
              </a:rPr>
              <a:t>Development of Parallel Source Code ---</a:t>
            </a:r>
          </a:p>
          <a:p>
            <a:pPr algn="ctr" eaLnBrk="0" hangingPunct="0"/>
            <a:r>
              <a:rPr lang="en-US" altLang="zh-CN" sz="1200" b="1">
                <a:solidFill>
                  <a:schemeClr val="hlink"/>
                </a:solidFill>
                <a:ea typeface="宋体" pitchFamily="2" charset="-122"/>
              </a:rPr>
              <a:t>Design, Code,</a:t>
            </a:r>
          </a:p>
          <a:p>
            <a:pPr algn="ctr" eaLnBrk="0" hangingPunct="0"/>
            <a:r>
              <a:rPr lang="en-US" altLang="zh-CN" sz="1200" b="1">
                <a:solidFill>
                  <a:schemeClr val="hlink"/>
                </a:solidFill>
                <a:ea typeface="宋体" pitchFamily="2" charset="-122"/>
              </a:rPr>
              <a:t>Test, Port,</a:t>
            </a:r>
          </a:p>
          <a:p>
            <a:pPr algn="ctr" eaLnBrk="0" hangingPunct="0"/>
            <a:r>
              <a:rPr lang="en-US" altLang="zh-CN" sz="1200" b="1">
                <a:solidFill>
                  <a:schemeClr val="hlink"/>
                </a:solidFill>
                <a:ea typeface="宋体" pitchFamily="2" charset="-122"/>
              </a:rPr>
              <a:t>Scale, Optimize</a:t>
            </a:r>
          </a:p>
        </p:txBody>
      </p:sp>
      <p:sp>
        <p:nvSpPr>
          <p:cNvPr id="2738192" name="Text Box 16"/>
          <p:cNvSpPr txBox="1">
            <a:spLocks noChangeArrowheads="1"/>
          </p:cNvSpPr>
          <p:nvPr/>
        </p:nvSpPr>
        <p:spPr bwMode="auto">
          <a:xfrm rot="-5400000">
            <a:off x="2082007" y="5277644"/>
            <a:ext cx="1135062" cy="457200"/>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dirty="0">
                <a:solidFill>
                  <a:srgbClr val="669900"/>
                </a:solidFill>
                <a:ea typeface="宋体" pitchFamily="2" charset="-122"/>
              </a:rPr>
              <a:t>Parallel</a:t>
            </a:r>
            <a:br>
              <a:rPr lang="en-US" altLang="zh-CN" sz="1200" b="1" dirty="0">
                <a:solidFill>
                  <a:srgbClr val="669900"/>
                </a:solidFill>
                <a:ea typeface="宋体" pitchFamily="2" charset="-122"/>
              </a:rPr>
            </a:br>
            <a:r>
              <a:rPr lang="en-US" altLang="zh-CN" sz="1200" b="1" dirty="0">
                <a:solidFill>
                  <a:srgbClr val="669900"/>
                </a:solidFill>
                <a:ea typeface="宋体" pitchFamily="2" charset="-122"/>
              </a:rPr>
              <a:t>Specification</a:t>
            </a:r>
          </a:p>
        </p:txBody>
      </p:sp>
      <p:sp>
        <p:nvSpPr>
          <p:cNvPr id="2738193" name="Text Box 17"/>
          <p:cNvSpPr txBox="1">
            <a:spLocks noChangeArrowheads="1"/>
          </p:cNvSpPr>
          <p:nvPr/>
        </p:nvSpPr>
        <p:spPr bwMode="auto">
          <a:xfrm>
            <a:off x="6696075" y="5178425"/>
            <a:ext cx="1914525" cy="458788"/>
          </a:xfrm>
          <a:prstGeom prst="rect">
            <a:avLst/>
          </a:prstGeom>
          <a:noFill/>
          <a:ln w="12700">
            <a:noFill/>
            <a:miter lim="800000"/>
            <a:headEnd type="none" w="sm" len="sm"/>
            <a:tailEnd type="none" w="sm" len="sm"/>
          </a:ln>
          <a:effectLst/>
        </p:spPr>
        <p:txBody>
          <a:bodyPr wrap="none">
            <a:spAutoFit/>
          </a:bodyPr>
          <a:lstStyle/>
          <a:p>
            <a:pPr algn="ctr" eaLnBrk="0" hangingPunct="0"/>
            <a:r>
              <a:rPr lang="en-US" altLang="zh-CN" sz="1200" b="1">
                <a:solidFill>
                  <a:schemeClr val="hlink"/>
                </a:solidFill>
                <a:ea typeface="宋体" pitchFamily="2" charset="-122"/>
              </a:rPr>
              <a:t>Maintenance and </a:t>
            </a:r>
          </a:p>
          <a:p>
            <a:pPr algn="ctr" eaLnBrk="0" hangingPunct="0"/>
            <a:r>
              <a:rPr lang="en-US" altLang="zh-CN" sz="1200" b="1">
                <a:solidFill>
                  <a:schemeClr val="hlink"/>
                </a:solidFill>
                <a:ea typeface="宋体" pitchFamily="2" charset="-122"/>
              </a:rPr>
              <a:t>Porting of Parallel Code</a:t>
            </a:r>
          </a:p>
        </p:txBody>
      </p:sp>
      <p:sp>
        <p:nvSpPr>
          <p:cNvPr id="2738194" name="Rectangle 18"/>
          <p:cNvSpPr>
            <a:spLocks noChangeArrowheads="1"/>
          </p:cNvSpPr>
          <p:nvPr/>
        </p:nvSpPr>
        <p:spPr bwMode="auto">
          <a:xfrm>
            <a:off x="1433513" y="4892675"/>
            <a:ext cx="554037" cy="1169988"/>
          </a:xfrm>
          <a:prstGeom prst="rect">
            <a:avLst/>
          </a:prstGeom>
          <a:noFill/>
          <a:ln w="19050">
            <a:solidFill>
              <a:schemeClr val="hlink"/>
            </a:solidFill>
            <a:miter lim="800000"/>
            <a:headEnd type="none" w="sm" len="sm"/>
            <a:tailEnd type="none" w="sm" len="sm"/>
          </a:ln>
          <a:effectLst/>
        </p:spPr>
        <p:txBody>
          <a:bodyPr wrap="none" anchor="ctr"/>
          <a:lstStyle/>
          <a:p>
            <a:endParaRPr lang="zh-CN" altLang="en-US"/>
          </a:p>
        </p:txBody>
      </p:sp>
      <p:sp>
        <p:nvSpPr>
          <p:cNvPr id="2738195" name="Rectangle 19"/>
          <p:cNvSpPr>
            <a:spLocks noChangeArrowheads="1"/>
          </p:cNvSpPr>
          <p:nvPr/>
        </p:nvSpPr>
        <p:spPr bwMode="auto">
          <a:xfrm>
            <a:off x="6638925" y="4903788"/>
            <a:ext cx="2020888" cy="1169987"/>
          </a:xfrm>
          <a:prstGeom prst="rect">
            <a:avLst/>
          </a:prstGeom>
          <a:noFill/>
          <a:ln w="19050">
            <a:solidFill>
              <a:schemeClr val="hlink"/>
            </a:solidFill>
            <a:miter lim="800000"/>
            <a:headEnd type="none" w="sm" len="sm"/>
            <a:tailEnd type="none" w="sm" len="sm"/>
          </a:ln>
          <a:effectLst/>
        </p:spPr>
        <p:txBody>
          <a:bodyPr wrap="none" anchor="ctr"/>
          <a:lstStyle/>
          <a:p>
            <a:endParaRPr lang="zh-CN" altLang="en-US"/>
          </a:p>
        </p:txBody>
      </p:sp>
      <p:sp>
        <p:nvSpPr>
          <p:cNvPr id="2738196" name="Rectangle 20"/>
          <p:cNvSpPr>
            <a:spLocks noChangeArrowheads="1"/>
          </p:cNvSpPr>
          <p:nvPr/>
        </p:nvSpPr>
        <p:spPr bwMode="auto">
          <a:xfrm>
            <a:off x="735013" y="1528763"/>
            <a:ext cx="2717800" cy="2047875"/>
          </a:xfrm>
          <a:prstGeom prst="rect">
            <a:avLst/>
          </a:prstGeom>
          <a:solidFill>
            <a:srgbClr val="FFCC99"/>
          </a:solidFill>
          <a:ln w="38100">
            <a:solidFill>
              <a:schemeClr val="tx1"/>
            </a:solidFill>
            <a:miter lim="800000"/>
            <a:headEnd/>
            <a:tailEnd/>
          </a:ln>
        </p:spPr>
        <p:txBody>
          <a:bodyPr/>
          <a:lstStyle/>
          <a:p>
            <a:pPr marL="290513" indent="-290513" defTabSz="1006475" eaLnBrk="0" hangingPunct="0">
              <a:spcBef>
                <a:spcPct val="50000"/>
              </a:spcBef>
              <a:buClr>
                <a:schemeClr val="accent2"/>
              </a:buClr>
              <a:buSzPct val="85000"/>
              <a:buFont typeface="Wingdings" pitchFamily="2" charset="2"/>
              <a:buNone/>
            </a:pPr>
            <a:endParaRPr lang="zh-CN" altLang="zh-CN" sz="800" b="1">
              <a:solidFill>
                <a:srgbClr val="000000"/>
              </a:solidFill>
            </a:endParaRPr>
          </a:p>
        </p:txBody>
      </p:sp>
      <p:grpSp>
        <p:nvGrpSpPr>
          <p:cNvPr id="2" name="Group 21"/>
          <p:cNvGrpSpPr>
            <a:grpSpLocks/>
          </p:cNvGrpSpPr>
          <p:nvPr/>
        </p:nvGrpSpPr>
        <p:grpSpPr bwMode="auto">
          <a:xfrm>
            <a:off x="744538" y="3862388"/>
            <a:ext cx="2770187" cy="309562"/>
            <a:chOff x="993" y="3489"/>
            <a:chExt cx="2326" cy="251"/>
          </a:xfrm>
        </p:grpSpPr>
        <p:sp>
          <p:nvSpPr>
            <p:cNvPr id="2738198" name="Rectangle 22"/>
            <p:cNvSpPr>
              <a:spLocks noChangeArrowheads="1"/>
            </p:cNvSpPr>
            <p:nvPr/>
          </p:nvSpPr>
          <p:spPr bwMode="auto">
            <a:xfrm>
              <a:off x="993" y="3489"/>
              <a:ext cx="2326" cy="198"/>
            </a:xfrm>
            <a:prstGeom prst="rect">
              <a:avLst/>
            </a:prstGeom>
            <a:solidFill>
              <a:srgbClr val="00CCFF"/>
            </a:solidFill>
            <a:ln w="9525">
              <a:solidFill>
                <a:schemeClr val="tx1"/>
              </a:solidFill>
              <a:miter lim="800000"/>
              <a:headEnd/>
              <a:tailEnd/>
            </a:ln>
          </p:spPr>
          <p:txBody>
            <a:bodyPr/>
            <a:lstStyle/>
            <a:p>
              <a:endParaRPr lang="zh-CN" altLang="en-US"/>
            </a:p>
          </p:txBody>
        </p:sp>
        <p:sp>
          <p:nvSpPr>
            <p:cNvPr id="2738199" name="Text Box 23"/>
            <p:cNvSpPr txBox="1">
              <a:spLocks noChangeArrowheads="1"/>
            </p:cNvSpPr>
            <p:nvPr/>
          </p:nvSpPr>
          <p:spPr bwMode="auto">
            <a:xfrm>
              <a:off x="1750" y="3493"/>
              <a:ext cx="765" cy="247"/>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L3 Cache</a:t>
              </a:r>
            </a:p>
          </p:txBody>
        </p:sp>
      </p:grpSp>
      <p:sp>
        <p:nvSpPr>
          <p:cNvPr id="2738200" name="Rectangle 24"/>
          <p:cNvSpPr>
            <a:spLocks noChangeArrowheads="1"/>
          </p:cNvSpPr>
          <p:nvPr/>
        </p:nvSpPr>
        <p:spPr bwMode="auto">
          <a:xfrm>
            <a:off x="725488" y="4278313"/>
            <a:ext cx="2754312" cy="282575"/>
          </a:xfrm>
          <a:prstGeom prst="rect">
            <a:avLst/>
          </a:prstGeom>
          <a:solidFill>
            <a:srgbClr val="9999FF"/>
          </a:solidFill>
          <a:ln w="9525">
            <a:solidFill>
              <a:schemeClr val="tx1"/>
            </a:solidFill>
            <a:miter lim="800000"/>
            <a:headEnd/>
            <a:tailEnd/>
          </a:ln>
        </p:spPr>
        <p:txBody>
          <a:bodyPr/>
          <a:lstStyle/>
          <a:p>
            <a:endParaRPr lang="zh-CN" altLang="en-US"/>
          </a:p>
        </p:txBody>
      </p:sp>
      <p:sp>
        <p:nvSpPr>
          <p:cNvPr id="2738201" name="Text Box 25"/>
          <p:cNvSpPr txBox="1">
            <a:spLocks noChangeArrowheads="1"/>
          </p:cNvSpPr>
          <p:nvPr/>
        </p:nvSpPr>
        <p:spPr bwMode="auto">
          <a:xfrm>
            <a:off x="1628775" y="4257675"/>
            <a:ext cx="881063" cy="304800"/>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Memory </a:t>
            </a:r>
          </a:p>
        </p:txBody>
      </p:sp>
      <p:sp>
        <p:nvSpPr>
          <p:cNvPr id="2738202" name="Line 26"/>
          <p:cNvSpPr>
            <a:spLocks noChangeShapeType="1"/>
          </p:cNvSpPr>
          <p:nvPr/>
        </p:nvSpPr>
        <p:spPr bwMode="auto">
          <a:xfrm>
            <a:off x="1803400" y="3536950"/>
            <a:ext cx="0" cy="293688"/>
          </a:xfrm>
          <a:prstGeom prst="line">
            <a:avLst/>
          </a:prstGeom>
          <a:noFill/>
          <a:ln w="11176">
            <a:solidFill>
              <a:srgbClr val="000000"/>
            </a:solidFill>
            <a:round/>
            <a:headEnd/>
            <a:tailEnd type="triangle" w="med" len="med"/>
          </a:ln>
          <a:effectLst/>
        </p:spPr>
        <p:txBody>
          <a:bodyPr/>
          <a:lstStyle/>
          <a:p>
            <a:endParaRPr lang="zh-CN" altLang="en-US"/>
          </a:p>
        </p:txBody>
      </p:sp>
      <p:sp>
        <p:nvSpPr>
          <p:cNvPr id="2738203" name="Line 27"/>
          <p:cNvSpPr>
            <a:spLocks noChangeShapeType="1"/>
          </p:cNvSpPr>
          <p:nvPr/>
        </p:nvSpPr>
        <p:spPr bwMode="auto">
          <a:xfrm flipV="1">
            <a:off x="2292350" y="3536950"/>
            <a:ext cx="0" cy="293688"/>
          </a:xfrm>
          <a:prstGeom prst="line">
            <a:avLst/>
          </a:prstGeom>
          <a:noFill/>
          <a:ln w="11176">
            <a:solidFill>
              <a:srgbClr val="000000"/>
            </a:solidFill>
            <a:round/>
            <a:headEnd/>
            <a:tailEnd type="triangle" w="med" len="med"/>
          </a:ln>
          <a:effectLst/>
        </p:spPr>
        <p:txBody>
          <a:bodyPr/>
          <a:lstStyle/>
          <a:p>
            <a:endParaRPr lang="zh-CN" altLang="en-US"/>
          </a:p>
        </p:txBody>
      </p:sp>
      <p:grpSp>
        <p:nvGrpSpPr>
          <p:cNvPr id="3" name="Group 28"/>
          <p:cNvGrpSpPr>
            <a:grpSpLocks/>
          </p:cNvGrpSpPr>
          <p:nvPr/>
        </p:nvGrpSpPr>
        <p:grpSpPr bwMode="auto">
          <a:xfrm>
            <a:off x="754063" y="1576388"/>
            <a:ext cx="1147762" cy="1081087"/>
            <a:chOff x="1001" y="1148"/>
            <a:chExt cx="927" cy="872"/>
          </a:xfrm>
        </p:grpSpPr>
        <p:sp>
          <p:nvSpPr>
            <p:cNvPr id="2738205" name="Rectangle 29"/>
            <p:cNvSpPr>
              <a:spLocks noChangeArrowheads="1"/>
            </p:cNvSpPr>
            <p:nvPr/>
          </p:nvSpPr>
          <p:spPr bwMode="auto">
            <a:xfrm>
              <a:off x="1075" y="1168"/>
              <a:ext cx="781" cy="852"/>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r>
                <a:rPr lang="en-US" altLang="zh-CN" sz="1400" b="1" i="1">
                  <a:solidFill>
                    <a:srgbClr val="000000"/>
                  </a:solidFill>
                  <a:ea typeface="宋体" pitchFamily="2" charset="-122"/>
                </a:rPr>
                <a:t>. . .</a:t>
              </a:r>
            </a:p>
          </p:txBody>
        </p:sp>
        <p:sp>
          <p:nvSpPr>
            <p:cNvPr id="2738206" name="Rectangle 30"/>
            <p:cNvSpPr>
              <a:spLocks noChangeArrowheads="1"/>
            </p:cNvSpPr>
            <p:nvPr/>
          </p:nvSpPr>
          <p:spPr bwMode="auto">
            <a:xfrm>
              <a:off x="1117" y="1813"/>
              <a:ext cx="691" cy="120"/>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07" name="Rectangle 31"/>
            <p:cNvSpPr>
              <a:spLocks noChangeArrowheads="1"/>
            </p:cNvSpPr>
            <p:nvPr/>
          </p:nvSpPr>
          <p:spPr bwMode="auto">
            <a:xfrm>
              <a:off x="1219" y="1878"/>
              <a:ext cx="436" cy="61"/>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L2 Cache</a:t>
              </a:r>
              <a:endParaRPr lang="en-US" altLang="zh-CN" sz="1000" b="1">
                <a:solidFill>
                  <a:srgbClr val="000000"/>
                </a:solidFill>
                <a:ea typeface="宋体" pitchFamily="2" charset="-122"/>
              </a:endParaRPr>
            </a:p>
          </p:txBody>
        </p:sp>
        <p:grpSp>
          <p:nvGrpSpPr>
            <p:cNvPr id="4" name="Group 32"/>
            <p:cNvGrpSpPr>
              <a:grpSpLocks/>
            </p:cNvGrpSpPr>
            <p:nvPr/>
          </p:nvGrpSpPr>
          <p:grpSpPr bwMode="auto">
            <a:xfrm>
              <a:off x="1106" y="1369"/>
              <a:ext cx="243" cy="256"/>
              <a:chOff x="1106" y="1369"/>
              <a:chExt cx="243" cy="256"/>
            </a:xfrm>
          </p:grpSpPr>
          <p:sp>
            <p:nvSpPr>
              <p:cNvPr id="2738209" name="Rectangle 33"/>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10" name="Rectangle 34"/>
              <p:cNvSpPr>
                <a:spLocks noChangeArrowheads="1"/>
              </p:cNvSpPr>
              <p:nvPr/>
            </p:nvSpPr>
            <p:spPr bwMode="auto">
              <a:xfrm>
                <a:off x="1106" y="1440"/>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sp>
          <p:nvSpPr>
            <p:cNvPr id="2738211" name="Line 35"/>
            <p:cNvSpPr>
              <a:spLocks noChangeShapeType="1"/>
            </p:cNvSpPr>
            <p:nvPr/>
          </p:nvSpPr>
          <p:spPr bwMode="auto">
            <a:xfrm flipV="1">
              <a:off x="1158" y="1585"/>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8212" name="Line 36"/>
            <p:cNvSpPr>
              <a:spLocks noChangeShapeType="1"/>
            </p:cNvSpPr>
            <p:nvPr/>
          </p:nvSpPr>
          <p:spPr bwMode="auto">
            <a:xfrm flipV="1">
              <a:off x="1223" y="1581"/>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8213" name="Line 37"/>
            <p:cNvSpPr>
              <a:spLocks noChangeShapeType="1"/>
            </p:cNvSpPr>
            <p:nvPr/>
          </p:nvSpPr>
          <p:spPr bwMode="auto">
            <a:xfrm>
              <a:off x="1278" y="1588"/>
              <a:ext cx="0" cy="221"/>
            </a:xfrm>
            <a:prstGeom prst="line">
              <a:avLst/>
            </a:prstGeom>
            <a:noFill/>
            <a:ln w="11176">
              <a:solidFill>
                <a:srgbClr val="000000"/>
              </a:solidFill>
              <a:round/>
              <a:headEnd/>
              <a:tailEnd type="triangle" w="med" len="med"/>
            </a:ln>
            <a:effectLst/>
          </p:spPr>
          <p:txBody>
            <a:bodyPr/>
            <a:lstStyle/>
            <a:p>
              <a:endParaRPr lang="zh-CN" altLang="en-US"/>
            </a:p>
          </p:txBody>
        </p:sp>
        <p:sp>
          <p:nvSpPr>
            <p:cNvPr id="2738214" name="Text Box 38"/>
            <p:cNvSpPr txBox="1">
              <a:spLocks noChangeArrowheads="1"/>
            </p:cNvSpPr>
            <p:nvPr/>
          </p:nvSpPr>
          <p:spPr bwMode="auto">
            <a:xfrm>
              <a:off x="1001" y="1148"/>
              <a:ext cx="927" cy="246"/>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Proc Cluster</a:t>
              </a:r>
            </a:p>
          </p:txBody>
        </p:sp>
        <p:sp>
          <p:nvSpPr>
            <p:cNvPr id="2738215" name="Line 39"/>
            <p:cNvSpPr>
              <a:spLocks noChangeShapeType="1"/>
            </p:cNvSpPr>
            <p:nvPr/>
          </p:nvSpPr>
          <p:spPr bwMode="auto">
            <a:xfrm flipV="1">
              <a:off x="1610" y="1587"/>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8216" name="Line 40"/>
            <p:cNvSpPr>
              <a:spLocks noChangeShapeType="1"/>
            </p:cNvSpPr>
            <p:nvPr/>
          </p:nvSpPr>
          <p:spPr bwMode="auto">
            <a:xfrm flipV="1">
              <a:off x="1675" y="1583"/>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8217" name="Line 41"/>
            <p:cNvSpPr>
              <a:spLocks noChangeShapeType="1"/>
            </p:cNvSpPr>
            <p:nvPr/>
          </p:nvSpPr>
          <p:spPr bwMode="auto">
            <a:xfrm>
              <a:off x="1730" y="1590"/>
              <a:ext cx="0" cy="221"/>
            </a:xfrm>
            <a:prstGeom prst="line">
              <a:avLst/>
            </a:prstGeom>
            <a:noFill/>
            <a:ln w="11176">
              <a:solidFill>
                <a:srgbClr val="000000"/>
              </a:solidFill>
              <a:round/>
              <a:headEnd/>
              <a:tailEnd type="triangle" w="med" len="med"/>
            </a:ln>
            <a:effectLst/>
          </p:spPr>
          <p:txBody>
            <a:bodyPr/>
            <a:lstStyle/>
            <a:p>
              <a:endParaRPr lang="zh-CN" altLang="en-US"/>
            </a:p>
          </p:txBody>
        </p:sp>
        <p:grpSp>
          <p:nvGrpSpPr>
            <p:cNvPr id="5" name="Group 42"/>
            <p:cNvGrpSpPr>
              <a:grpSpLocks/>
            </p:cNvGrpSpPr>
            <p:nvPr/>
          </p:nvGrpSpPr>
          <p:grpSpPr bwMode="auto">
            <a:xfrm>
              <a:off x="1580" y="1357"/>
              <a:ext cx="243" cy="255"/>
              <a:chOff x="1106" y="1369"/>
              <a:chExt cx="243" cy="255"/>
            </a:xfrm>
          </p:grpSpPr>
          <p:sp>
            <p:nvSpPr>
              <p:cNvPr id="2738219" name="Rectangle 43"/>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20" name="Rectangle 44"/>
              <p:cNvSpPr>
                <a:spLocks noChangeArrowheads="1"/>
              </p:cNvSpPr>
              <p:nvPr/>
            </p:nvSpPr>
            <p:spPr bwMode="auto">
              <a:xfrm>
                <a:off x="1106" y="1439"/>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grpSp>
      <p:grpSp>
        <p:nvGrpSpPr>
          <p:cNvPr id="6" name="Group 45"/>
          <p:cNvGrpSpPr>
            <a:grpSpLocks/>
          </p:cNvGrpSpPr>
          <p:nvPr/>
        </p:nvGrpSpPr>
        <p:grpSpPr bwMode="auto">
          <a:xfrm>
            <a:off x="2239963" y="1557338"/>
            <a:ext cx="1147762" cy="1079500"/>
            <a:chOff x="1001" y="1148"/>
            <a:chExt cx="927" cy="872"/>
          </a:xfrm>
        </p:grpSpPr>
        <p:sp>
          <p:nvSpPr>
            <p:cNvPr id="2738222" name="Rectangle 46"/>
            <p:cNvSpPr>
              <a:spLocks noChangeArrowheads="1"/>
            </p:cNvSpPr>
            <p:nvPr/>
          </p:nvSpPr>
          <p:spPr bwMode="auto">
            <a:xfrm>
              <a:off x="1075" y="1168"/>
              <a:ext cx="781" cy="852"/>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r>
                <a:rPr lang="en-US" altLang="zh-CN" sz="1400" b="1" i="1">
                  <a:solidFill>
                    <a:srgbClr val="000000"/>
                  </a:solidFill>
                  <a:ea typeface="宋体" pitchFamily="2" charset="-122"/>
                </a:rPr>
                <a:t>. . .</a:t>
              </a:r>
            </a:p>
          </p:txBody>
        </p:sp>
        <p:sp>
          <p:nvSpPr>
            <p:cNvPr id="2738223" name="Rectangle 47"/>
            <p:cNvSpPr>
              <a:spLocks noChangeArrowheads="1"/>
            </p:cNvSpPr>
            <p:nvPr/>
          </p:nvSpPr>
          <p:spPr bwMode="auto">
            <a:xfrm>
              <a:off x="1117" y="1813"/>
              <a:ext cx="691" cy="120"/>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24" name="Rectangle 48"/>
            <p:cNvSpPr>
              <a:spLocks noChangeArrowheads="1"/>
            </p:cNvSpPr>
            <p:nvPr/>
          </p:nvSpPr>
          <p:spPr bwMode="auto">
            <a:xfrm>
              <a:off x="1219" y="1878"/>
              <a:ext cx="436" cy="61"/>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L2 Cache</a:t>
              </a:r>
              <a:endParaRPr lang="en-US" altLang="zh-CN" sz="1000" b="1">
                <a:solidFill>
                  <a:srgbClr val="000000"/>
                </a:solidFill>
                <a:ea typeface="宋体" pitchFamily="2" charset="-122"/>
              </a:endParaRPr>
            </a:p>
          </p:txBody>
        </p:sp>
        <p:grpSp>
          <p:nvGrpSpPr>
            <p:cNvPr id="7" name="Group 49"/>
            <p:cNvGrpSpPr>
              <a:grpSpLocks/>
            </p:cNvGrpSpPr>
            <p:nvPr/>
          </p:nvGrpSpPr>
          <p:grpSpPr bwMode="auto">
            <a:xfrm>
              <a:off x="1106" y="1369"/>
              <a:ext cx="243" cy="255"/>
              <a:chOff x="1106" y="1369"/>
              <a:chExt cx="243" cy="255"/>
            </a:xfrm>
          </p:grpSpPr>
          <p:sp>
            <p:nvSpPr>
              <p:cNvPr id="2738226" name="Rectangle 50"/>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27" name="Rectangle 51"/>
              <p:cNvSpPr>
                <a:spLocks noChangeArrowheads="1"/>
              </p:cNvSpPr>
              <p:nvPr/>
            </p:nvSpPr>
            <p:spPr bwMode="auto">
              <a:xfrm>
                <a:off x="1106" y="1439"/>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sp>
          <p:nvSpPr>
            <p:cNvPr id="2738228" name="Line 52"/>
            <p:cNvSpPr>
              <a:spLocks noChangeShapeType="1"/>
            </p:cNvSpPr>
            <p:nvPr/>
          </p:nvSpPr>
          <p:spPr bwMode="auto">
            <a:xfrm flipV="1">
              <a:off x="1158" y="1585"/>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8229" name="Line 53"/>
            <p:cNvSpPr>
              <a:spLocks noChangeShapeType="1"/>
            </p:cNvSpPr>
            <p:nvPr/>
          </p:nvSpPr>
          <p:spPr bwMode="auto">
            <a:xfrm flipV="1">
              <a:off x="1223" y="1581"/>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8230" name="Line 54"/>
            <p:cNvSpPr>
              <a:spLocks noChangeShapeType="1"/>
            </p:cNvSpPr>
            <p:nvPr/>
          </p:nvSpPr>
          <p:spPr bwMode="auto">
            <a:xfrm>
              <a:off x="1278" y="1588"/>
              <a:ext cx="0" cy="221"/>
            </a:xfrm>
            <a:prstGeom prst="line">
              <a:avLst/>
            </a:prstGeom>
            <a:noFill/>
            <a:ln w="11176">
              <a:solidFill>
                <a:srgbClr val="000000"/>
              </a:solidFill>
              <a:round/>
              <a:headEnd/>
              <a:tailEnd type="triangle" w="med" len="med"/>
            </a:ln>
            <a:effectLst/>
          </p:spPr>
          <p:txBody>
            <a:bodyPr/>
            <a:lstStyle/>
            <a:p>
              <a:endParaRPr lang="zh-CN" altLang="en-US"/>
            </a:p>
          </p:txBody>
        </p:sp>
        <p:sp>
          <p:nvSpPr>
            <p:cNvPr id="2738231" name="Text Box 55"/>
            <p:cNvSpPr txBox="1">
              <a:spLocks noChangeArrowheads="1"/>
            </p:cNvSpPr>
            <p:nvPr/>
          </p:nvSpPr>
          <p:spPr bwMode="auto">
            <a:xfrm>
              <a:off x="1001" y="1148"/>
              <a:ext cx="927" cy="246"/>
            </a:xfrm>
            <a:prstGeom prst="rect">
              <a:avLst/>
            </a:prstGeom>
            <a:noFill/>
            <a:ln w="11176" algn="ctr">
              <a:noFill/>
              <a:miter lim="800000"/>
              <a:headEnd/>
              <a:tailEnd/>
            </a:ln>
            <a:effectLst/>
          </p:spPr>
          <p:txBody>
            <a:bodyPr wrap="none">
              <a:spAutoFit/>
            </a:bodyPr>
            <a:lstStyle/>
            <a:p>
              <a:pPr algn="ctr"/>
              <a:r>
                <a:rPr lang="en-US" altLang="zh-CN" sz="1400" b="1">
                  <a:latin typeface="Times New Roman" pitchFamily="18" charset="0"/>
                  <a:ea typeface="宋体" pitchFamily="2" charset="-122"/>
                </a:rPr>
                <a:t>Proc Cluster</a:t>
              </a:r>
            </a:p>
          </p:txBody>
        </p:sp>
        <p:sp>
          <p:nvSpPr>
            <p:cNvPr id="2738232" name="Line 56"/>
            <p:cNvSpPr>
              <a:spLocks noChangeShapeType="1"/>
            </p:cNvSpPr>
            <p:nvPr/>
          </p:nvSpPr>
          <p:spPr bwMode="auto">
            <a:xfrm flipV="1">
              <a:off x="1610" y="1587"/>
              <a:ext cx="0" cy="206"/>
            </a:xfrm>
            <a:prstGeom prst="line">
              <a:avLst/>
            </a:prstGeom>
            <a:noFill/>
            <a:ln w="11176">
              <a:solidFill>
                <a:srgbClr val="000000"/>
              </a:solidFill>
              <a:round/>
              <a:headEnd/>
              <a:tailEnd type="triangle" w="med" len="med"/>
            </a:ln>
            <a:effectLst/>
          </p:spPr>
          <p:txBody>
            <a:bodyPr/>
            <a:lstStyle/>
            <a:p>
              <a:endParaRPr lang="zh-CN" altLang="en-US"/>
            </a:p>
          </p:txBody>
        </p:sp>
        <p:sp>
          <p:nvSpPr>
            <p:cNvPr id="2738233" name="Line 57"/>
            <p:cNvSpPr>
              <a:spLocks noChangeShapeType="1"/>
            </p:cNvSpPr>
            <p:nvPr/>
          </p:nvSpPr>
          <p:spPr bwMode="auto">
            <a:xfrm flipV="1">
              <a:off x="1675" y="1583"/>
              <a:ext cx="0" cy="213"/>
            </a:xfrm>
            <a:prstGeom prst="line">
              <a:avLst/>
            </a:prstGeom>
            <a:noFill/>
            <a:ln w="11176">
              <a:solidFill>
                <a:srgbClr val="000000"/>
              </a:solidFill>
              <a:round/>
              <a:headEnd/>
              <a:tailEnd type="triangle" w="med" len="med"/>
            </a:ln>
            <a:effectLst/>
          </p:spPr>
          <p:txBody>
            <a:bodyPr/>
            <a:lstStyle/>
            <a:p>
              <a:endParaRPr lang="zh-CN" altLang="en-US"/>
            </a:p>
          </p:txBody>
        </p:sp>
        <p:sp>
          <p:nvSpPr>
            <p:cNvPr id="2738234" name="Line 58"/>
            <p:cNvSpPr>
              <a:spLocks noChangeShapeType="1"/>
            </p:cNvSpPr>
            <p:nvPr/>
          </p:nvSpPr>
          <p:spPr bwMode="auto">
            <a:xfrm>
              <a:off x="1730" y="1590"/>
              <a:ext cx="0" cy="221"/>
            </a:xfrm>
            <a:prstGeom prst="line">
              <a:avLst/>
            </a:prstGeom>
            <a:noFill/>
            <a:ln w="11176">
              <a:solidFill>
                <a:srgbClr val="000000"/>
              </a:solidFill>
              <a:round/>
              <a:headEnd/>
              <a:tailEnd type="triangle" w="med" len="med"/>
            </a:ln>
            <a:effectLst/>
          </p:spPr>
          <p:txBody>
            <a:bodyPr/>
            <a:lstStyle/>
            <a:p>
              <a:endParaRPr lang="zh-CN" altLang="en-US"/>
            </a:p>
          </p:txBody>
        </p:sp>
        <p:grpSp>
          <p:nvGrpSpPr>
            <p:cNvPr id="8" name="Group 59"/>
            <p:cNvGrpSpPr>
              <a:grpSpLocks/>
            </p:cNvGrpSpPr>
            <p:nvPr/>
          </p:nvGrpSpPr>
          <p:grpSpPr bwMode="auto">
            <a:xfrm>
              <a:off x="1580" y="1357"/>
              <a:ext cx="243" cy="255"/>
              <a:chOff x="1106" y="1369"/>
              <a:chExt cx="243" cy="255"/>
            </a:xfrm>
          </p:grpSpPr>
          <p:sp>
            <p:nvSpPr>
              <p:cNvPr id="2738236" name="Rectangle 60"/>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2738237" name="Rectangle 61"/>
              <p:cNvSpPr>
                <a:spLocks noChangeArrowheads="1"/>
              </p:cNvSpPr>
              <p:nvPr/>
            </p:nvSpPr>
            <p:spPr bwMode="auto">
              <a:xfrm>
                <a:off x="1106" y="1439"/>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PEs,</a:t>
                </a:r>
              </a:p>
              <a:p>
                <a:pPr marL="290513" indent="-290513" algn="ctr" defTabSz="1006475" eaLnBrk="0" hangingPunct="0">
                  <a:lnSpc>
                    <a:spcPct val="50000"/>
                  </a:lnSpc>
                  <a:spcBef>
                    <a:spcPct val="50000"/>
                  </a:spcBef>
                  <a:buClr>
                    <a:schemeClr val="accent2"/>
                  </a:buClr>
                  <a:buSzPct val="85000"/>
                  <a:buFont typeface="Wingdings" pitchFamily="2" charset="2"/>
                  <a:buNone/>
                </a:pPr>
                <a:r>
                  <a:rPr lang="en-US" altLang="zh-CN" sz="1000">
                    <a:solidFill>
                      <a:srgbClr val="000000"/>
                    </a:solidFill>
                    <a:ea typeface="宋体" pitchFamily="2" charset="-122"/>
                  </a:rPr>
                  <a:t>L1 $</a:t>
                </a:r>
              </a:p>
            </p:txBody>
          </p:sp>
        </p:grpSp>
      </p:grpSp>
      <p:sp>
        <p:nvSpPr>
          <p:cNvPr id="2738238" name="Text Box 62"/>
          <p:cNvSpPr txBox="1">
            <a:spLocks noChangeArrowheads="1"/>
          </p:cNvSpPr>
          <p:nvPr/>
        </p:nvSpPr>
        <p:spPr bwMode="auto">
          <a:xfrm>
            <a:off x="1397000" y="1997075"/>
            <a:ext cx="1385888" cy="457200"/>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sp>
        <p:nvSpPr>
          <p:cNvPr id="2738239" name="Text Box 63"/>
          <p:cNvSpPr txBox="1">
            <a:spLocks noChangeArrowheads="1"/>
          </p:cNvSpPr>
          <p:nvPr/>
        </p:nvSpPr>
        <p:spPr bwMode="auto">
          <a:xfrm>
            <a:off x="1397000" y="2660650"/>
            <a:ext cx="1385888" cy="457200"/>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sp>
        <p:nvSpPr>
          <p:cNvPr id="2738240" name="Text Box 64"/>
          <p:cNvSpPr txBox="1">
            <a:spLocks noChangeArrowheads="1"/>
          </p:cNvSpPr>
          <p:nvPr/>
        </p:nvSpPr>
        <p:spPr bwMode="auto">
          <a:xfrm>
            <a:off x="-266700" y="3578225"/>
            <a:ext cx="1385888" cy="457200"/>
          </a:xfrm>
          <a:prstGeom prst="rect">
            <a:avLst/>
          </a:prstGeom>
          <a:noFill/>
          <a:ln w="9525" algn="ctr">
            <a:noFill/>
            <a:miter lim="800000"/>
            <a:headEnd/>
            <a:tailEnd/>
          </a:ln>
          <a:effectLst/>
        </p:spPr>
        <p:txBody>
          <a:bodyPr>
            <a:spAutoFit/>
          </a:bodyPr>
          <a:lstStyle/>
          <a:p>
            <a:pPr algn="ctr" eaLnBrk="0" hangingPunct="0">
              <a:spcBef>
                <a:spcPct val="50000"/>
              </a:spcBef>
            </a:pPr>
            <a:r>
              <a:rPr lang="en-US" altLang="zh-CN" sz="2400" b="1">
                <a:solidFill>
                  <a:srgbClr val="000000"/>
                </a:solidFill>
                <a:ea typeface="宋体" pitchFamily="2" charset="-122"/>
              </a:rPr>
              <a:t>. . .</a:t>
            </a:r>
          </a:p>
        </p:txBody>
      </p:sp>
      <p:sp>
        <p:nvSpPr>
          <p:cNvPr id="2738241" name="Line 65"/>
          <p:cNvSpPr>
            <a:spLocks noChangeShapeType="1"/>
          </p:cNvSpPr>
          <p:nvPr/>
        </p:nvSpPr>
        <p:spPr bwMode="auto">
          <a:xfrm>
            <a:off x="1793875" y="4121150"/>
            <a:ext cx="0" cy="155575"/>
          </a:xfrm>
          <a:prstGeom prst="line">
            <a:avLst/>
          </a:prstGeom>
          <a:noFill/>
          <a:ln w="11176">
            <a:solidFill>
              <a:srgbClr val="000000"/>
            </a:solidFill>
            <a:round/>
            <a:headEnd/>
            <a:tailEnd type="triangle" w="med" len="med"/>
          </a:ln>
          <a:effectLst/>
        </p:spPr>
        <p:txBody>
          <a:bodyPr/>
          <a:lstStyle/>
          <a:p>
            <a:endParaRPr lang="zh-CN" altLang="en-US"/>
          </a:p>
        </p:txBody>
      </p:sp>
      <p:sp>
        <p:nvSpPr>
          <p:cNvPr id="2738242" name="Line 66"/>
          <p:cNvSpPr>
            <a:spLocks noChangeShapeType="1"/>
          </p:cNvSpPr>
          <p:nvPr/>
        </p:nvSpPr>
        <p:spPr bwMode="auto">
          <a:xfrm flipV="1">
            <a:off x="2281238" y="4121150"/>
            <a:ext cx="0" cy="155575"/>
          </a:xfrm>
          <a:prstGeom prst="line">
            <a:avLst/>
          </a:prstGeom>
          <a:noFill/>
          <a:ln w="11176">
            <a:solidFill>
              <a:srgbClr val="000000"/>
            </a:solidFill>
            <a:round/>
            <a:headEnd/>
            <a:tailEnd type="triangle" w="med" len="med"/>
          </a:ln>
          <a:effectLst/>
        </p:spPr>
        <p:txBody>
          <a:bodyPr/>
          <a:lstStyle/>
          <a:p>
            <a:endParaRPr lang="zh-CN" altLang="en-US"/>
          </a:p>
        </p:txBody>
      </p:sp>
      <p:sp>
        <p:nvSpPr>
          <p:cNvPr id="2738243" name="Text Box 67"/>
          <p:cNvSpPr txBox="1">
            <a:spLocks noChangeArrowheads="1"/>
          </p:cNvSpPr>
          <p:nvPr/>
        </p:nvSpPr>
        <p:spPr bwMode="auto">
          <a:xfrm rot="10800000">
            <a:off x="325438" y="1465263"/>
            <a:ext cx="366712" cy="2160587"/>
          </a:xfrm>
          <a:prstGeom prst="rect">
            <a:avLst/>
          </a:prstGeom>
          <a:noFill/>
          <a:ln w="9525" algn="ctr">
            <a:noFill/>
            <a:miter lim="800000"/>
            <a:headEnd/>
            <a:tailEnd/>
          </a:ln>
          <a:effectLst/>
        </p:spPr>
        <p:txBody>
          <a:bodyPr vert="eaVert" wrap="none">
            <a:spAutoFit/>
          </a:bodyPr>
          <a:lstStyle/>
          <a:p>
            <a:pPr algn="ctr" eaLnBrk="0" hangingPunct="0"/>
            <a:r>
              <a:rPr lang="en-US" altLang="zh-CN" sz="1200" i="1">
                <a:solidFill>
                  <a:srgbClr val="000000"/>
                </a:solidFill>
                <a:ea typeface="宋体" pitchFamily="2" charset="-122"/>
              </a:rPr>
              <a:t>One billion transistors in a chip</a:t>
            </a:r>
          </a:p>
        </p:txBody>
      </p:sp>
      <p:sp>
        <p:nvSpPr>
          <p:cNvPr id="2738244" name="Line 68"/>
          <p:cNvSpPr>
            <a:spLocks noChangeShapeType="1"/>
          </p:cNvSpPr>
          <p:nvPr/>
        </p:nvSpPr>
        <p:spPr bwMode="auto">
          <a:xfrm>
            <a:off x="3556000" y="1533525"/>
            <a:ext cx="0" cy="2070100"/>
          </a:xfrm>
          <a:prstGeom prst="line">
            <a:avLst/>
          </a:prstGeom>
          <a:noFill/>
          <a:ln w="9525">
            <a:solidFill>
              <a:srgbClr val="008000"/>
            </a:solidFill>
            <a:round/>
            <a:headEnd type="triangle" w="lg" len="lg"/>
            <a:tailEnd type="triangle" w="lg" len="lg"/>
          </a:ln>
          <a:effectLst/>
        </p:spPr>
        <p:txBody>
          <a:bodyPr wrap="none" anchor="ctr"/>
          <a:lstStyle/>
          <a:p>
            <a:endParaRPr lang="zh-CN" altLang="en-US"/>
          </a:p>
        </p:txBody>
      </p:sp>
      <p:sp>
        <p:nvSpPr>
          <p:cNvPr id="2738245" name="Line 69"/>
          <p:cNvSpPr>
            <a:spLocks noChangeShapeType="1"/>
          </p:cNvSpPr>
          <p:nvPr/>
        </p:nvSpPr>
        <p:spPr bwMode="auto">
          <a:xfrm>
            <a:off x="3759200" y="2003425"/>
            <a:ext cx="0" cy="342900"/>
          </a:xfrm>
          <a:prstGeom prst="line">
            <a:avLst/>
          </a:prstGeom>
          <a:noFill/>
          <a:ln w="9525">
            <a:solidFill>
              <a:schemeClr val="hlink"/>
            </a:solidFill>
            <a:round/>
            <a:headEnd type="triangle" w="lg" len="lg"/>
            <a:tailEnd type="triangle" w="lg" len="lg"/>
          </a:ln>
          <a:effectLst/>
        </p:spPr>
        <p:txBody>
          <a:bodyPr wrap="none" anchor="ctr"/>
          <a:lstStyle/>
          <a:p>
            <a:endParaRPr lang="zh-CN" altLang="en-US"/>
          </a:p>
        </p:txBody>
      </p:sp>
      <p:sp>
        <p:nvSpPr>
          <p:cNvPr id="2738246" name="Text Box 70"/>
          <p:cNvSpPr txBox="1">
            <a:spLocks noChangeArrowheads="1"/>
          </p:cNvSpPr>
          <p:nvPr/>
        </p:nvSpPr>
        <p:spPr bwMode="auto">
          <a:xfrm>
            <a:off x="3409950" y="2963863"/>
            <a:ext cx="336550" cy="161925"/>
          </a:xfrm>
          <a:prstGeom prst="rect">
            <a:avLst/>
          </a:prstGeom>
          <a:noFill/>
          <a:ln w="9525" algn="ctr">
            <a:noFill/>
            <a:miter lim="800000"/>
            <a:headEnd/>
            <a:tailEnd/>
          </a:ln>
          <a:effectLst/>
        </p:spPr>
        <p:txBody>
          <a:bodyPr vert="eaVert" wrap="none">
            <a:spAutoFit/>
          </a:bodyPr>
          <a:lstStyle/>
          <a:p>
            <a:pPr algn="ctr" eaLnBrk="0" hangingPunct="0"/>
            <a:r>
              <a:rPr lang="en-US" altLang="zh-CN" sz="1000" b="1" i="1">
                <a:solidFill>
                  <a:srgbClr val="000000"/>
                </a:solidFill>
                <a:ea typeface="宋体" pitchFamily="2" charset="-122"/>
              </a:rPr>
              <a:t>\\</a:t>
            </a:r>
          </a:p>
        </p:txBody>
      </p:sp>
      <p:sp>
        <p:nvSpPr>
          <p:cNvPr id="2738247" name="Text Box 71"/>
          <p:cNvSpPr txBox="1">
            <a:spLocks noChangeArrowheads="1"/>
          </p:cNvSpPr>
          <p:nvPr/>
        </p:nvSpPr>
        <p:spPr bwMode="auto">
          <a:xfrm>
            <a:off x="3527425" y="1668463"/>
            <a:ext cx="3365500" cy="274637"/>
          </a:xfrm>
          <a:prstGeom prst="rect">
            <a:avLst/>
          </a:prstGeom>
          <a:noFill/>
          <a:ln w="9525" algn="ctr">
            <a:noFill/>
            <a:miter lim="800000"/>
            <a:headEnd/>
            <a:tailEnd/>
          </a:ln>
          <a:effectLst/>
        </p:spPr>
        <p:txBody>
          <a:bodyPr wrap="none">
            <a:spAutoFit/>
          </a:bodyPr>
          <a:lstStyle/>
          <a:p>
            <a:pPr eaLnBrk="0" hangingPunct="0"/>
            <a:r>
              <a:rPr lang="en-US" altLang="zh-CN" sz="1200" b="1" dirty="0">
                <a:solidFill>
                  <a:srgbClr val="669900"/>
                </a:solidFill>
                <a:ea typeface="宋体" pitchFamily="2" charset="-122"/>
              </a:rPr>
              <a:t>1995: entire chip can be accessed in 1 cycle</a:t>
            </a:r>
          </a:p>
        </p:txBody>
      </p:sp>
      <p:sp>
        <p:nvSpPr>
          <p:cNvPr id="2738248" name="Text Box 72"/>
          <p:cNvSpPr txBox="1">
            <a:spLocks noChangeArrowheads="1"/>
          </p:cNvSpPr>
          <p:nvPr/>
        </p:nvSpPr>
        <p:spPr bwMode="auto">
          <a:xfrm>
            <a:off x="3768725" y="2036763"/>
            <a:ext cx="4486275" cy="274637"/>
          </a:xfrm>
          <a:prstGeom prst="rect">
            <a:avLst/>
          </a:prstGeom>
          <a:noFill/>
          <a:ln w="9525" algn="ctr">
            <a:noFill/>
            <a:miter lim="800000"/>
            <a:headEnd/>
            <a:tailEnd/>
          </a:ln>
          <a:effectLst/>
        </p:spPr>
        <p:txBody>
          <a:bodyPr wrap="none">
            <a:spAutoFit/>
          </a:bodyPr>
          <a:lstStyle/>
          <a:p>
            <a:pPr eaLnBrk="0" hangingPunct="0"/>
            <a:r>
              <a:rPr lang="en-US" altLang="zh-CN" sz="1200" b="1" dirty="0">
                <a:solidFill>
                  <a:schemeClr val="hlink"/>
                </a:solidFill>
                <a:ea typeface="宋体" pitchFamily="2" charset="-122"/>
              </a:rPr>
              <a:t>2010: only small fraction of chip can be accessed in 1 cycle</a:t>
            </a:r>
          </a:p>
        </p:txBody>
      </p:sp>
      <p:sp>
        <p:nvSpPr>
          <p:cNvPr id="2738249" name="Text Box 73"/>
          <p:cNvSpPr txBox="1">
            <a:spLocks noChangeArrowheads="1"/>
          </p:cNvSpPr>
          <p:nvPr/>
        </p:nvSpPr>
        <p:spPr bwMode="auto">
          <a:xfrm>
            <a:off x="4051300" y="2752725"/>
            <a:ext cx="3797300" cy="244475"/>
          </a:xfrm>
          <a:prstGeom prst="rect">
            <a:avLst/>
          </a:prstGeom>
          <a:noFill/>
          <a:ln w="9525" algn="ctr">
            <a:noFill/>
            <a:miter lim="800000"/>
            <a:headEnd/>
            <a:tailEnd/>
          </a:ln>
          <a:effectLst/>
        </p:spPr>
        <p:txBody>
          <a:bodyPr>
            <a:spAutoFit/>
          </a:bodyPr>
          <a:lstStyle/>
          <a:p>
            <a:pPr eaLnBrk="0" hangingPunct="0">
              <a:spcBef>
                <a:spcPct val="50000"/>
              </a:spcBef>
            </a:pPr>
            <a:endParaRPr lang="zh-CN" altLang="zh-CN" sz="1000" b="1" i="1">
              <a:solidFill>
                <a:srgbClr val="000000"/>
              </a:solidFill>
            </a:endParaRPr>
          </a:p>
        </p:txBody>
      </p:sp>
      <p:sp>
        <p:nvSpPr>
          <p:cNvPr id="2738250" name="Text Box 74"/>
          <p:cNvSpPr txBox="1">
            <a:spLocks noChangeArrowheads="1"/>
          </p:cNvSpPr>
          <p:nvPr/>
        </p:nvSpPr>
        <p:spPr bwMode="auto">
          <a:xfrm>
            <a:off x="3805238" y="2827338"/>
            <a:ext cx="4987925" cy="942975"/>
          </a:xfrm>
          <a:prstGeom prst="rect">
            <a:avLst/>
          </a:prstGeom>
          <a:noFill/>
          <a:ln w="9525" algn="ctr">
            <a:noFill/>
            <a:miter lim="800000"/>
            <a:headEnd/>
            <a:tailEnd/>
          </a:ln>
          <a:effectLst/>
        </p:spPr>
        <p:txBody>
          <a:bodyPr wrap="none">
            <a:spAutoFit/>
          </a:bodyPr>
          <a:lstStyle/>
          <a:p>
            <a:pPr marL="457200" indent="-457200" eaLnBrk="0" hangingPunct="0"/>
            <a:r>
              <a:rPr lang="en-US" altLang="zh-CN" sz="1400" b="1" i="1" dirty="0">
                <a:solidFill>
                  <a:srgbClr val="000000"/>
                </a:solidFill>
                <a:ea typeface="宋体" pitchFamily="2" charset="-122"/>
              </a:rPr>
              <a:t>Major sources of complexity for application developer:</a:t>
            </a:r>
          </a:p>
          <a:p>
            <a:pPr marL="457200" indent="-457200" eaLnBrk="0" hangingPunct="0"/>
            <a:r>
              <a:rPr lang="en-US" altLang="zh-CN" sz="1400" b="1" i="1" dirty="0">
                <a:solidFill>
                  <a:srgbClr val="000000"/>
                </a:solidFill>
                <a:ea typeface="宋体" pitchFamily="2" charset="-122"/>
              </a:rPr>
              <a:t>1) Severe non-uniformities in data accesses</a:t>
            </a:r>
          </a:p>
          <a:p>
            <a:pPr marL="457200" indent="-457200" eaLnBrk="0" hangingPunct="0"/>
            <a:r>
              <a:rPr lang="en-US" altLang="zh-CN" sz="1400" b="1" i="1" dirty="0">
                <a:solidFill>
                  <a:srgbClr val="000000"/>
                </a:solidFill>
                <a:ea typeface="宋体" pitchFamily="2" charset="-122"/>
              </a:rPr>
              <a:t>2) Applications must exhibit large degrees of parallelism </a:t>
            </a:r>
          </a:p>
          <a:p>
            <a:pPr marL="457200" indent="-457200" eaLnBrk="0" hangingPunct="0"/>
            <a:r>
              <a:rPr lang="en-US" altLang="zh-CN" sz="1400" b="1" i="1" dirty="0">
                <a:solidFill>
                  <a:srgbClr val="000000"/>
                </a:solidFill>
                <a:ea typeface="宋体" pitchFamily="2" charset="-122"/>
              </a:rPr>
              <a:t>    (up to ~ 10</a:t>
            </a:r>
            <a:r>
              <a:rPr lang="en-US" altLang="zh-CN" sz="1400" b="1" i="1" baseline="30000" dirty="0">
                <a:solidFill>
                  <a:srgbClr val="000000"/>
                </a:solidFill>
                <a:ea typeface="宋体" pitchFamily="2" charset="-122"/>
              </a:rPr>
              <a:t>5</a:t>
            </a:r>
            <a:r>
              <a:rPr lang="en-US" altLang="zh-CN" sz="1400" b="1" i="1" dirty="0">
                <a:solidFill>
                  <a:srgbClr val="000000"/>
                </a:solidFill>
                <a:ea typeface="宋体" pitchFamily="2" charset="-122"/>
              </a:rPr>
              <a:t> threads)</a:t>
            </a:r>
          </a:p>
        </p:txBody>
      </p:sp>
      <p:sp>
        <p:nvSpPr>
          <p:cNvPr id="2738251" name="AutoShape 75"/>
          <p:cNvSpPr>
            <a:spLocks noChangeArrowheads="1"/>
          </p:cNvSpPr>
          <p:nvPr/>
        </p:nvSpPr>
        <p:spPr bwMode="auto">
          <a:xfrm>
            <a:off x="3302000" y="2524125"/>
            <a:ext cx="749300" cy="292100"/>
          </a:xfrm>
          <a:prstGeom prst="curvedDownArrow">
            <a:avLst>
              <a:gd name="adj1" fmla="val 51304"/>
              <a:gd name="adj2" fmla="val 102609"/>
              <a:gd name="adj3" fmla="val 33333"/>
            </a:avLst>
          </a:prstGeom>
          <a:solidFill>
            <a:srgbClr val="CCFFFF"/>
          </a:solidFill>
          <a:ln w="9525">
            <a:solidFill>
              <a:schemeClr val="tx1"/>
            </a:solidFill>
            <a:miter lim="800000"/>
            <a:headEnd/>
            <a:tailEnd/>
          </a:ln>
          <a:effectLst/>
        </p:spPr>
        <p:txBody>
          <a:bodyPr wrap="none" anchor="ctr"/>
          <a:lstStyle/>
          <a:p>
            <a:endParaRPr lang="zh-CN" altLang="en-US"/>
          </a:p>
        </p:txBody>
      </p:sp>
      <p:sp>
        <p:nvSpPr>
          <p:cNvPr id="2738252" name="AutoShape 76"/>
          <p:cNvSpPr>
            <a:spLocks/>
          </p:cNvSpPr>
          <p:nvPr/>
        </p:nvSpPr>
        <p:spPr bwMode="auto">
          <a:xfrm rot="-5400000">
            <a:off x="5664200" y="1901825"/>
            <a:ext cx="203200" cy="5676900"/>
          </a:xfrm>
          <a:prstGeom prst="rightBrace">
            <a:avLst>
              <a:gd name="adj1" fmla="val 232812"/>
              <a:gd name="adj2" fmla="val 49468"/>
            </a:avLst>
          </a:prstGeom>
          <a:noFill/>
          <a:ln w="9525">
            <a:solidFill>
              <a:schemeClr val="tx1"/>
            </a:solidFill>
            <a:round/>
            <a:headEnd/>
            <a:tailEnd/>
          </a:ln>
          <a:effectLst/>
        </p:spPr>
        <p:txBody>
          <a:bodyPr wrap="none" anchor="ctr"/>
          <a:lstStyle/>
          <a:p>
            <a:endParaRPr lang="zh-CN" altLang="en-US"/>
          </a:p>
        </p:txBody>
      </p:sp>
      <p:sp>
        <p:nvSpPr>
          <p:cNvPr id="2738253" name="AutoShape 77"/>
          <p:cNvSpPr>
            <a:spLocks noChangeArrowheads="1"/>
          </p:cNvSpPr>
          <p:nvPr/>
        </p:nvSpPr>
        <p:spPr bwMode="auto">
          <a:xfrm>
            <a:off x="5588000" y="3857625"/>
            <a:ext cx="188913" cy="698500"/>
          </a:xfrm>
          <a:prstGeom prst="downArrow">
            <a:avLst>
              <a:gd name="adj1" fmla="val 50000"/>
              <a:gd name="adj2" fmla="val 92437"/>
            </a:avLst>
          </a:prstGeom>
          <a:solidFill>
            <a:srgbClr val="CCFFFF"/>
          </a:solidFill>
          <a:ln w="9525" algn="ctr">
            <a:solidFill>
              <a:schemeClr val="tx1"/>
            </a:solidFill>
            <a:miter lim="800000"/>
            <a:headEnd/>
            <a:tailEnd/>
          </a:ln>
          <a:effectLst/>
        </p:spPr>
        <p:txBody>
          <a:bodyPr wrap="none" anchor="ctr"/>
          <a:lstStyle/>
          <a:p>
            <a:endParaRPr lang="zh-CN" altLang="en-US"/>
          </a:p>
        </p:txBody>
      </p:sp>
      <p:sp>
        <p:nvSpPr>
          <p:cNvPr id="2738254" name="Text Box 78"/>
          <p:cNvSpPr txBox="1">
            <a:spLocks noChangeArrowheads="1"/>
          </p:cNvSpPr>
          <p:nvPr/>
        </p:nvSpPr>
        <p:spPr bwMode="auto">
          <a:xfrm>
            <a:off x="5734050" y="3865563"/>
            <a:ext cx="2944813" cy="639762"/>
          </a:xfrm>
          <a:prstGeom prst="rect">
            <a:avLst/>
          </a:prstGeom>
          <a:noFill/>
          <a:ln w="9525" algn="ctr">
            <a:noFill/>
            <a:miter lim="800000"/>
            <a:headEnd/>
            <a:tailEnd/>
          </a:ln>
          <a:effectLst/>
        </p:spPr>
        <p:txBody>
          <a:bodyPr>
            <a:spAutoFit/>
          </a:bodyPr>
          <a:lstStyle/>
          <a:p>
            <a:pPr algn="ctr" eaLnBrk="0" hangingPunct="0"/>
            <a:r>
              <a:rPr lang="en-US" altLang="zh-CN" sz="1200" b="1" i="1">
                <a:solidFill>
                  <a:schemeClr val="hlink"/>
                </a:solidFill>
                <a:ea typeface="宋体" pitchFamily="2" charset="-122"/>
              </a:rPr>
              <a:t>Complexity leads to increases in all phases of HPC Software Lifecycle related to parallel code</a:t>
            </a:r>
          </a:p>
        </p:txBody>
      </p:sp>
      <p:sp>
        <p:nvSpPr>
          <p:cNvPr id="2738255" name="Text Box 79"/>
          <p:cNvSpPr txBox="1">
            <a:spLocks noChangeArrowheads="1"/>
          </p:cNvSpPr>
          <p:nvPr/>
        </p:nvSpPr>
        <p:spPr bwMode="auto">
          <a:xfrm>
            <a:off x="3797300" y="4767263"/>
            <a:ext cx="254000" cy="244475"/>
          </a:xfrm>
          <a:prstGeom prst="rect">
            <a:avLst/>
          </a:prstGeom>
          <a:noFill/>
          <a:ln w="9525" algn="ctr">
            <a:noFill/>
            <a:miter lim="800000"/>
            <a:headEnd/>
            <a:tailEnd/>
          </a:ln>
          <a:effectLst/>
        </p:spPr>
        <p:txBody>
          <a:bodyPr wrap="none">
            <a:spAutoFit/>
          </a:bodyPr>
          <a:lstStyle/>
          <a:p>
            <a:pPr algn="ctr" eaLnBrk="0" hangingPunct="0"/>
            <a:r>
              <a:rPr lang="en-US" altLang="zh-CN" sz="1000" b="1" i="1">
                <a:solidFill>
                  <a:srgbClr val="000000"/>
                </a:solidFill>
                <a:ea typeface="宋体" pitchFamily="2" charset="-122"/>
              </a:rPr>
              <a:t>//</a:t>
            </a:r>
          </a:p>
        </p:txBody>
      </p:sp>
      <p:sp>
        <p:nvSpPr>
          <p:cNvPr id="2738256" name="Text Box 80"/>
          <p:cNvSpPr txBox="1">
            <a:spLocks noChangeArrowheads="1"/>
          </p:cNvSpPr>
          <p:nvPr/>
        </p:nvSpPr>
        <p:spPr bwMode="auto">
          <a:xfrm>
            <a:off x="7467600" y="4779963"/>
            <a:ext cx="254000" cy="244475"/>
          </a:xfrm>
          <a:prstGeom prst="rect">
            <a:avLst/>
          </a:prstGeom>
          <a:noFill/>
          <a:ln w="9525" algn="ctr">
            <a:noFill/>
            <a:miter lim="800000"/>
            <a:headEnd/>
            <a:tailEnd/>
          </a:ln>
          <a:effectLst/>
        </p:spPr>
        <p:txBody>
          <a:bodyPr wrap="none">
            <a:spAutoFit/>
          </a:bodyPr>
          <a:lstStyle/>
          <a:p>
            <a:pPr algn="ctr" eaLnBrk="0" hangingPunct="0"/>
            <a:r>
              <a:rPr lang="en-US" altLang="zh-CN" sz="1000" b="1" i="1">
                <a:solidFill>
                  <a:srgbClr val="000000"/>
                </a:solidFill>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38180"/>
                                        </p:tgtEl>
                                        <p:attrNameLst>
                                          <p:attrName>style.visibility</p:attrName>
                                        </p:attrNameLst>
                                      </p:cBhvr>
                                      <p:to>
                                        <p:strVal val="visible"/>
                                      </p:to>
                                    </p:set>
                                    <p:animEffect transition="in" filter="blinds(horizontal)">
                                      <p:cBhvr>
                                        <p:cTn id="7" dur="500"/>
                                        <p:tgtEl>
                                          <p:spTgt spid="273818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38181"/>
                                        </p:tgtEl>
                                        <p:attrNameLst>
                                          <p:attrName>style.visibility</p:attrName>
                                        </p:attrNameLst>
                                      </p:cBhvr>
                                      <p:to>
                                        <p:strVal val="visible"/>
                                      </p:to>
                                    </p:set>
                                    <p:animEffect transition="in" filter="blinds(horizontal)">
                                      <p:cBhvr>
                                        <p:cTn id="10" dur="500"/>
                                        <p:tgtEl>
                                          <p:spTgt spid="273818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738182"/>
                                        </p:tgtEl>
                                        <p:attrNameLst>
                                          <p:attrName>style.visibility</p:attrName>
                                        </p:attrNameLst>
                                      </p:cBhvr>
                                      <p:to>
                                        <p:strVal val="visible"/>
                                      </p:to>
                                    </p:set>
                                    <p:animEffect transition="in" filter="blinds(horizontal)">
                                      <p:cBhvr>
                                        <p:cTn id="13" dur="500"/>
                                        <p:tgtEl>
                                          <p:spTgt spid="273818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38183"/>
                                        </p:tgtEl>
                                        <p:attrNameLst>
                                          <p:attrName>style.visibility</p:attrName>
                                        </p:attrNameLst>
                                      </p:cBhvr>
                                      <p:to>
                                        <p:strVal val="visible"/>
                                      </p:to>
                                    </p:set>
                                    <p:animEffect transition="in" filter="blinds(horizontal)">
                                      <p:cBhvr>
                                        <p:cTn id="16" dur="500"/>
                                        <p:tgtEl>
                                          <p:spTgt spid="273818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38184"/>
                                        </p:tgtEl>
                                        <p:attrNameLst>
                                          <p:attrName>style.visibility</p:attrName>
                                        </p:attrNameLst>
                                      </p:cBhvr>
                                      <p:to>
                                        <p:strVal val="visible"/>
                                      </p:to>
                                    </p:set>
                                    <p:animEffect transition="in" filter="blinds(horizontal)">
                                      <p:cBhvr>
                                        <p:cTn id="19" dur="500"/>
                                        <p:tgtEl>
                                          <p:spTgt spid="2738184"/>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38185"/>
                                        </p:tgtEl>
                                        <p:attrNameLst>
                                          <p:attrName>style.visibility</p:attrName>
                                        </p:attrNameLst>
                                      </p:cBhvr>
                                      <p:to>
                                        <p:strVal val="visible"/>
                                      </p:to>
                                    </p:set>
                                    <p:animEffect transition="in" filter="blinds(horizontal)">
                                      <p:cBhvr>
                                        <p:cTn id="22" dur="500"/>
                                        <p:tgtEl>
                                          <p:spTgt spid="2738185"/>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738186"/>
                                        </p:tgtEl>
                                        <p:attrNameLst>
                                          <p:attrName>style.visibility</p:attrName>
                                        </p:attrNameLst>
                                      </p:cBhvr>
                                      <p:to>
                                        <p:strVal val="visible"/>
                                      </p:to>
                                    </p:set>
                                    <p:animEffect transition="in" filter="blinds(horizontal)">
                                      <p:cBhvr>
                                        <p:cTn id="25" dur="500"/>
                                        <p:tgtEl>
                                          <p:spTgt spid="2738186"/>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38187"/>
                                        </p:tgtEl>
                                        <p:attrNameLst>
                                          <p:attrName>style.visibility</p:attrName>
                                        </p:attrNameLst>
                                      </p:cBhvr>
                                      <p:to>
                                        <p:strVal val="visible"/>
                                      </p:to>
                                    </p:set>
                                    <p:animEffect transition="in" filter="blinds(horizontal)">
                                      <p:cBhvr>
                                        <p:cTn id="28" dur="500"/>
                                        <p:tgtEl>
                                          <p:spTgt spid="2738187"/>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738188"/>
                                        </p:tgtEl>
                                        <p:attrNameLst>
                                          <p:attrName>style.visibility</p:attrName>
                                        </p:attrNameLst>
                                      </p:cBhvr>
                                      <p:to>
                                        <p:strVal val="visible"/>
                                      </p:to>
                                    </p:set>
                                    <p:animEffect transition="in" filter="blinds(horizontal)">
                                      <p:cBhvr>
                                        <p:cTn id="31" dur="500"/>
                                        <p:tgtEl>
                                          <p:spTgt spid="2738188"/>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38189"/>
                                        </p:tgtEl>
                                        <p:attrNameLst>
                                          <p:attrName>style.visibility</p:attrName>
                                        </p:attrNameLst>
                                      </p:cBhvr>
                                      <p:to>
                                        <p:strVal val="visible"/>
                                      </p:to>
                                    </p:set>
                                    <p:animEffect transition="in" filter="blinds(horizontal)">
                                      <p:cBhvr>
                                        <p:cTn id="34" dur="500"/>
                                        <p:tgtEl>
                                          <p:spTgt spid="2738189"/>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738190"/>
                                        </p:tgtEl>
                                        <p:attrNameLst>
                                          <p:attrName>style.visibility</p:attrName>
                                        </p:attrNameLst>
                                      </p:cBhvr>
                                      <p:to>
                                        <p:strVal val="visible"/>
                                      </p:to>
                                    </p:set>
                                    <p:animEffect transition="in" filter="blinds(horizontal)">
                                      <p:cBhvr>
                                        <p:cTn id="37" dur="500"/>
                                        <p:tgtEl>
                                          <p:spTgt spid="2738190"/>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38191"/>
                                        </p:tgtEl>
                                        <p:attrNameLst>
                                          <p:attrName>style.visibility</p:attrName>
                                        </p:attrNameLst>
                                      </p:cBhvr>
                                      <p:to>
                                        <p:strVal val="visible"/>
                                      </p:to>
                                    </p:set>
                                    <p:animEffect transition="in" filter="blinds(horizontal)">
                                      <p:cBhvr>
                                        <p:cTn id="40" dur="500"/>
                                        <p:tgtEl>
                                          <p:spTgt spid="2738191"/>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738192"/>
                                        </p:tgtEl>
                                        <p:attrNameLst>
                                          <p:attrName>style.visibility</p:attrName>
                                        </p:attrNameLst>
                                      </p:cBhvr>
                                      <p:to>
                                        <p:strVal val="visible"/>
                                      </p:to>
                                    </p:set>
                                    <p:animEffect transition="in" filter="blinds(horizontal)">
                                      <p:cBhvr>
                                        <p:cTn id="43" dur="500"/>
                                        <p:tgtEl>
                                          <p:spTgt spid="2738192"/>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738193"/>
                                        </p:tgtEl>
                                        <p:attrNameLst>
                                          <p:attrName>style.visibility</p:attrName>
                                        </p:attrNameLst>
                                      </p:cBhvr>
                                      <p:to>
                                        <p:strVal val="visible"/>
                                      </p:to>
                                    </p:set>
                                    <p:animEffect transition="in" filter="blinds(horizontal)">
                                      <p:cBhvr>
                                        <p:cTn id="46" dur="500"/>
                                        <p:tgtEl>
                                          <p:spTgt spid="2738193"/>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738194"/>
                                        </p:tgtEl>
                                        <p:attrNameLst>
                                          <p:attrName>style.visibility</p:attrName>
                                        </p:attrNameLst>
                                      </p:cBhvr>
                                      <p:to>
                                        <p:strVal val="visible"/>
                                      </p:to>
                                    </p:set>
                                    <p:animEffect transition="in" filter="blinds(horizontal)">
                                      <p:cBhvr>
                                        <p:cTn id="49" dur="500"/>
                                        <p:tgtEl>
                                          <p:spTgt spid="2738194"/>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738195"/>
                                        </p:tgtEl>
                                        <p:attrNameLst>
                                          <p:attrName>style.visibility</p:attrName>
                                        </p:attrNameLst>
                                      </p:cBhvr>
                                      <p:to>
                                        <p:strVal val="visible"/>
                                      </p:to>
                                    </p:set>
                                    <p:animEffect transition="in" filter="blinds(horizontal)">
                                      <p:cBhvr>
                                        <p:cTn id="52" dur="500"/>
                                        <p:tgtEl>
                                          <p:spTgt spid="2738195"/>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38252"/>
                                        </p:tgtEl>
                                        <p:attrNameLst>
                                          <p:attrName>style.visibility</p:attrName>
                                        </p:attrNameLst>
                                      </p:cBhvr>
                                      <p:to>
                                        <p:strVal val="visible"/>
                                      </p:to>
                                    </p:set>
                                    <p:animEffect transition="in" filter="blinds(horizontal)">
                                      <p:cBhvr>
                                        <p:cTn id="55" dur="500"/>
                                        <p:tgtEl>
                                          <p:spTgt spid="273825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2738255"/>
                                        </p:tgtEl>
                                        <p:attrNameLst>
                                          <p:attrName>style.visibility</p:attrName>
                                        </p:attrNameLst>
                                      </p:cBhvr>
                                      <p:to>
                                        <p:strVal val="visible"/>
                                      </p:to>
                                    </p:set>
                                    <p:animEffect transition="in" filter="blinds(horizontal)">
                                      <p:cBhvr>
                                        <p:cTn id="58" dur="500"/>
                                        <p:tgtEl>
                                          <p:spTgt spid="2738255"/>
                                        </p:tgtEl>
                                      </p:cBhvr>
                                    </p:animEffect>
                                  </p:childTnLst>
                                </p:cTn>
                              </p:par>
                              <p:par>
                                <p:cTn id="59" presetID="3" presetClass="entr" presetSubtype="10" fill="hold" grpId="0" nodeType="withEffect">
                                  <p:stCondLst>
                                    <p:cond delay="0"/>
                                  </p:stCondLst>
                                  <p:childTnLst>
                                    <p:set>
                                      <p:cBhvr>
                                        <p:cTn id="60" dur="1" fill="hold">
                                          <p:stCondLst>
                                            <p:cond delay="0"/>
                                          </p:stCondLst>
                                        </p:cTn>
                                        <p:tgtEl>
                                          <p:spTgt spid="2738256"/>
                                        </p:tgtEl>
                                        <p:attrNameLst>
                                          <p:attrName>style.visibility</p:attrName>
                                        </p:attrNameLst>
                                      </p:cBhvr>
                                      <p:to>
                                        <p:strVal val="visible"/>
                                      </p:to>
                                    </p:set>
                                    <p:animEffect transition="in" filter="blinds(horizontal)">
                                      <p:cBhvr>
                                        <p:cTn id="61" dur="500"/>
                                        <p:tgtEl>
                                          <p:spTgt spid="2738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38180" grpId="0" animBg="1"/>
      <p:bldP spid="2738181" grpId="0" animBg="1"/>
      <p:bldP spid="2738182" grpId="0" animBg="1"/>
      <p:bldP spid="2738183" grpId="0" animBg="1"/>
      <p:bldP spid="2738184" grpId="0" animBg="1"/>
      <p:bldP spid="2738185" grpId="0"/>
      <p:bldP spid="2738186" grpId="0"/>
      <p:bldP spid="2738187" grpId="0"/>
      <p:bldP spid="2738188" grpId="0"/>
      <p:bldP spid="2738189" grpId="0"/>
      <p:bldP spid="2738190" grpId="0"/>
      <p:bldP spid="2738191" grpId="0"/>
      <p:bldP spid="2738192" grpId="0"/>
      <p:bldP spid="2738193" grpId="0"/>
      <p:bldP spid="2738194" grpId="0" animBg="1"/>
      <p:bldP spid="2738195" grpId="0" animBg="1"/>
      <p:bldP spid="2738252" grpId="0" animBg="1"/>
      <p:bldP spid="2738255" grpId="0"/>
      <p:bldP spid="273825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6722" name="Rectangle 2"/>
          <p:cNvSpPr>
            <a:spLocks noGrp="1" noChangeArrowheads="1"/>
          </p:cNvSpPr>
          <p:nvPr>
            <p:ph type="title"/>
          </p:nvPr>
        </p:nvSpPr>
        <p:spPr>
          <a:xfrm>
            <a:off x="306388" y="349151"/>
            <a:ext cx="8990012" cy="1063625"/>
          </a:xfrm>
        </p:spPr>
        <p:txBody>
          <a:bodyPr/>
          <a:lstStyle/>
          <a:p>
            <a:r>
              <a:rPr lang="en-US" altLang="zh-CN" dirty="0">
                <a:ea typeface="宋体" pitchFamily="2" charset="-122"/>
              </a:rPr>
              <a:t>A new era of mainstream parallel processing</a:t>
            </a:r>
          </a:p>
        </p:txBody>
      </p:sp>
      <p:sp>
        <p:nvSpPr>
          <p:cNvPr id="926723" name="Text Box 3"/>
          <p:cNvSpPr txBox="1">
            <a:spLocks noChangeArrowheads="1"/>
          </p:cNvSpPr>
          <p:nvPr/>
        </p:nvSpPr>
        <p:spPr bwMode="auto">
          <a:xfrm>
            <a:off x="533400" y="1295400"/>
            <a:ext cx="8267700" cy="1446550"/>
          </a:xfrm>
          <a:prstGeom prst="rect">
            <a:avLst/>
          </a:prstGeom>
          <a:noFill/>
          <a:ln w="9525" algn="ctr">
            <a:noFill/>
            <a:miter lim="800000"/>
            <a:headEnd/>
            <a:tailEnd/>
          </a:ln>
          <a:effectLst/>
        </p:spPr>
        <p:txBody>
          <a:bodyPr>
            <a:spAutoFit/>
          </a:bodyPr>
          <a:lstStyle/>
          <a:p>
            <a:pPr eaLnBrk="0" hangingPunct="0">
              <a:spcBef>
                <a:spcPct val="0"/>
              </a:spcBef>
              <a:buClrTx/>
              <a:buFontTx/>
              <a:buNone/>
            </a:pPr>
            <a:r>
              <a:rPr lang="en-US" altLang="zh-CN" sz="2000" b="1" dirty="0">
                <a:ea typeface="宋体" pitchFamily="2" charset="-122"/>
              </a:rPr>
              <a:t>The Challenge </a:t>
            </a:r>
          </a:p>
          <a:p>
            <a:pPr eaLnBrk="0" hangingPunct="0">
              <a:spcBef>
                <a:spcPct val="0"/>
              </a:spcBef>
              <a:buClrTx/>
              <a:buFontTx/>
              <a:buNone/>
            </a:pPr>
            <a:r>
              <a:rPr lang="en-US" altLang="zh-CN" sz="2000" dirty="0">
                <a:ea typeface="宋体" pitchFamily="2" charset="-122"/>
              </a:rPr>
              <a:t>Parallelism scaling replaces frequency scaling as foundation for </a:t>
            </a:r>
          </a:p>
          <a:p>
            <a:pPr eaLnBrk="0" hangingPunct="0">
              <a:spcBef>
                <a:spcPct val="0"/>
              </a:spcBef>
              <a:buClrTx/>
              <a:buFontTx/>
              <a:buNone/>
            </a:pPr>
            <a:r>
              <a:rPr lang="en-US" altLang="zh-CN" sz="2000" dirty="0">
                <a:ea typeface="宋体" pitchFamily="2" charset="-122"/>
              </a:rPr>
              <a:t>increased performance </a:t>
            </a:r>
          </a:p>
          <a:p>
            <a:pPr eaLnBrk="0" hangingPunct="0">
              <a:spcBef>
                <a:spcPct val="0"/>
              </a:spcBef>
              <a:buClrTx/>
              <a:buFontTx/>
              <a:buNone/>
            </a:pPr>
            <a:r>
              <a:rPr lang="en-US" altLang="zh-CN" sz="2000" dirty="0">
                <a:ea typeface="宋体" pitchFamily="2" charset="-122"/>
                <a:sym typeface="Wingdings" pitchFamily="2" charset="2"/>
              </a:rPr>
              <a:t> Profound impact on future software</a:t>
            </a:r>
            <a:endParaRPr lang="en-US" altLang="zh-CN" sz="2000" dirty="0">
              <a:ea typeface="宋体" pitchFamily="2" charset="-122"/>
            </a:endParaRPr>
          </a:p>
        </p:txBody>
      </p:sp>
      <p:sp>
        <p:nvSpPr>
          <p:cNvPr id="926724" name="Text Box 4"/>
          <p:cNvSpPr txBox="1">
            <a:spLocks noChangeArrowheads="1"/>
          </p:cNvSpPr>
          <p:nvPr/>
        </p:nvSpPr>
        <p:spPr bwMode="auto">
          <a:xfrm>
            <a:off x="5043488" y="4200302"/>
            <a:ext cx="3797300" cy="244475"/>
          </a:xfrm>
          <a:prstGeom prst="rect">
            <a:avLst/>
          </a:prstGeom>
          <a:noFill/>
          <a:ln w="9525" algn="ctr">
            <a:noFill/>
            <a:miter lim="800000"/>
            <a:headEnd/>
            <a:tailEnd/>
          </a:ln>
          <a:effectLst/>
        </p:spPr>
        <p:txBody>
          <a:bodyPr>
            <a:spAutoFit/>
          </a:bodyPr>
          <a:lstStyle/>
          <a:p>
            <a:pPr eaLnBrk="0" hangingPunct="0">
              <a:buClrTx/>
              <a:buFontTx/>
              <a:buNone/>
            </a:pPr>
            <a:endParaRPr lang="zh-CN" altLang="zh-CN" sz="1000" b="1" i="1">
              <a:solidFill>
                <a:schemeClr val="bg1"/>
              </a:solidFill>
            </a:endParaRPr>
          </a:p>
        </p:txBody>
      </p:sp>
      <p:sp>
        <p:nvSpPr>
          <p:cNvPr id="926725" name="Text Box 5"/>
          <p:cNvSpPr txBox="1">
            <a:spLocks noChangeArrowheads="1"/>
          </p:cNvSpPr>
          <p:nvPr/>
        </p:nvSpPr>
        <p:spPr bwMode="auto">
          <a:xfrm>
            <a:off x="260350" y="3243039"/>
            <a:ext cx="2065338" cy="366713"/>
          </a:xfrm>
          <a:prstGeom prst="rect">
            <a:avLst/>
          </a:prstGeom>
          <a:noFill/>
          <a:ln w="9525" algn="ctr">
            <a:noFill/>
            <a:miter lim="800000"/>
            <a:headEnd/>
            <a:tailEnd/>
          </a:ln>
          <a:effectLst/>
        </p:spPr>
        <p:txBody>
          <a:bodyPr>
            <a:spAutoFit/>
          </a:bodyPr>
          <a:lstStyle/>
          <a:p>
            <a:pPr algn="ctr" eaLnBrk="0" hangingPunct="0">
              <a:spcBef>
                <a:spcPct val="0"/>
              </a:spcBef>
              <a:buClrTx/>
              <a:buFontTx/>
              <a:buNone/>
            </a:pPr>
            <a:r>
              <a:rPr lang="en-US" altLang="zh-CN" sz="1800" b="1" dirty="0">
                <a:ea typeface="宋体" pitchFamily="2" charset="-122"/>
              </a:rPr>
              <a:t>Multi-core chips</a:t>
            </a:r>
          </a:p>
        </p:txBody>
      </p:sp>
      <p:sp>
        <p:nvSpPr>
          <p:cNvPr id="926726" name="Text Box 6"/>
          <p:cNvSpPr txBox="1">
            <a:spLocks noChangeArrowheads="1"/>
          </p:cNvSpPr>
          <p:nvPr/>
        </p:nvSpPr>
        <p:spPr bwMode="auto">
          <a:xfrm>
            <a:off x="5791200" y="3243039"/>
            <a:ext cx="3108325" cy="366713"/>
          </a:xfrm>
          <a:prstGeom prst="rect">
            <a:avLst/>
          </a:prstGeom>
          <a:noFill/>
          <a:ln w="9525" algn="ctr">
            <a:noFill/>
            <a:miter lim="800000"/>
            <a:headEnd/>
            <a:tailEnd/>
          </a:ln>
          <a:effectLst/>
        </p:spPr>
        <p:txBody>
          <a:bodyPr>
            <a:spAutoFit/>
          </a:bodyPr>
          <a:lstStyle/>
          <a:p>
            <a:pPr algn="ctr" eaLnBrk="0" hangingPunct="0">
              <a:spcBef>
                <a:spcPct val="0"/>
              </a:spcBef>
              <a:buClrTx/>
              <a:buFontTx/>
              <a:buNone/>
            </a:pPr>
            <a:r>
              <a:rPr lang="en-US" altLang="zh-CN" sz="1800" b="1">
                <a:ea typeface="宋体" pitchFamily="2" charset="-122"/>
              </a:rPr>
              <a:t>Cluster Parallelism</a:t>
            </a:r>
          </a:p>
        </p:txBody>
      </p:sp>
      <p:sp>
        <p:nvSpPr>
          <p:cNvPr id="926727" name="Text Box 7"/>
          <p:cNvSpPr txBox="1">
            <a:spLocks noChangeArrowheads="1"/>
          </p:cNvSpPr>
          <p:nvPr/>
        </p:nvSpPr>
        <p:spPr bwMode="auto">
          <a:xfrm>
            <a:off x="2135188" y="3243039"/>
            <a:ext cx="3511550" cy="366713"/>
          </a:xfrm>
          <a:prstGeom prst="rect">
            <a:avLst/>
          </a:prstGeom>
          <a:noFill/>
          <a:ln w="9525" algn="ctr">
            <a:noFill/>
            <a:miter lim="800000"/>
            <a:headEnd/>
            <a:tailEnd/>
          </a:ln>
          <a:effectLst/>
        </p:spPr>
        <p:txBody>
          <a:bodyPr>
            <a:spAutoFit/>
          </a:bodyPr>
          <a:lstStyle/>
          <a:p>
            <a:pPr algn="ctr" eaLnBrk="0" hangingPunct="0">
              <a:spcBef>
                <a:spcPct val="0"/>
              </a:spcBef>
              <a:buClrTx/>
              <a:buFontTx/>
              <a:buNone/>
            </a:pPr>
            <a:r>
              <a:rPr lang="en-US" altLang="zh-CN" sz="1800" b="1" dirty="0">
                <a:ea typeface="宋体" pitchFamily="2" charset="-122"/>
              </a:rPr>
              <a:t>Heterogeneous Parallelism</a:t>
            </a:r>
          </a:p>
        </p:txBody>
      </p:sp>
      <p:grpSp>
        <p:nvGrpSpPr>
          <p:cNvPr id="2" name="Group 8"/>
          <p:cNvGrpSpPr>
            <a:grpSpLocks/>
          </p:cNvGrpSpPr>
          <p:nvPr/>
        </p:nvGrpSpPr>
        <p:grpSpPr bwMode="auto">
          <a:xfrm>
            <a:off x="411163" y="3743102"/>
            <a:ext cx="8632825" cy="2062162"/>
            <a:chOff x="259" y="1627"/>
            <a:chExt cx="5438" cy="1299"/>
          </a:xfrm>
        </p:grpSpPr>
        <p:pic>
          <p:nvPicPr>
            <p:cNvPr id="926729" name="Picture 9" descr="cell-processor"/>
            <p:cNvPicPr>
              <a:picLocks noChangeAspect="1" noChangeArrowheads="1"/>
            </p:cNvPicPr>
            <p:nvPr/>
          </p:nvPicPr>
          <p:blipFill>
            <a:blip r:embed="rId3" cstate="print"/>
            <a:srcRect/>
            <a:stretch>
              <a:fillRect/>
            </a:stretch>
          </p:blipFill>
          <p:spPr bwMode="auto">
            <a:xfrm>
              <a:off x="1664" y="1627"/>
              <a:ext cx="1724" cy="1299"/>
            </a:xfrm>
            <a:prstGeom prst="rect">
              <a:avLst/>
            </a:prstGeom>
            <a:noFill/>
          </p:spPr>
        </p:pic>
        <p:grpSp>
          <p:nvGrpSpPr>
            <p:cNvPr id="3" name="Group 10"/>
            <p:cNvGrpSpPr>
              <a:grpSpLocks/>
            </p:cNvGrpSpPr>
            <p:nvPr/>
          </p:nvGrpSpPr>
          <p:grpSpPr bwMode="auto">
            <a:xfrm>
              <a:off x="259" y="1627"/>
              <a:ext cx="1290" cy="1181"/>
              <a:chOff x="259" y="1787"/>
              <a:chExt cx="1290" cy="1181"/>
            </a:xfrm>
          </p:grpSpPr>
          <p:sp>
            <p:nvSpPr>
              <p:cNvPr id="926731" name="Rectangle 11"/>
              <p:cNvSpPr>
                <a:spLocks noChangeArrowheads="1"/>
              </p:cNvSpPr>
              <p:nvPr/>
            </p:nvSpPr>
            <p:spPr bwMode="auto">
              <a:xfrm>
                <a:off x="259" y="1787"/>
                <a:ext cx="1074" cy="1181"/>
              </a:xfrm>
              <a:prstGeom prst="rect">
                <a:avLst/>
              </a:prstGeom>
              <a:solidFill>
                <a:srgbClr val="FFCC99"/>
              </a:solidFill>
              <a:ln w="12700">
                <a:solidFill>
                  <a:schemeClr val="tx1"/>
                </a:solidFill>
                <a:miter lim="800000"/>
                <a:headEnd/>
                <a:tailEnd/>
              </a:ln>
            </p:spPr>
            <p:txBody>
              <a:bodyPr/>
              <a:lstStyle/>
              <a:p>
                <a:pPr marL="290513" indent="-290513" defTabSz="1006475" eaLnBrk="0" hangingPunct="0">
                  <a:buSzPct val="85000"/>
                </a:pPr>
                <a:endParaRPr lang="zh-CN" altLang="zh-CN" sz="800" b="1">
                  <a:solidFill>
                    <a:schemeClr val="bg1"/>
                  </a:solidFill>
                </a:endParaRPr>
              </a:p>
            </p:txBody>
          </p:sp>
          <p:grpSp>
            <p:nvGrpSpPr>
              <p:cNvPr id="4" name="Group 12"/>
              <p:cNvGrpSpPr>
                <a:grpSpLocks/>
              </p:cNvGrpSpPr>
              <p:nvPr/>
            </p:nvGrpSpPr>
            <p:grpSpPr bwMode="auto">
              <a:xfrm>
                <a:off x="329" y="1841"/>
                <a:ext cx="609" cy="521"/>
                <a:chOff x="70" y="1925"/>
                <a:chExt cx="609" cy="521"/>
              </a:xfrm>
            </p:grpSpPr>
            <p:sp>
              <p:nvSpPr>
                <p:cNvPr id="926733" name="Rectangle 13"/>
                <p:cNvSpPr>
                  <a:spLocks noChangeArrowheads="1"/>
                </p:cNvSpPr>
                <p:nvPr/>
              </p:nvSpPr>
              <p:spPr bwMode="auto">
                <a:xfrm>
                  <a:off x="70" y="1925"/>
                  <a:ext cx="609" cy="521"/>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spcBef>
                      <a:spcPct val="0"/>
                    </a:spcBef>
                    <a:buClrTx/>
                    <a:buFontTx/>
                    <a:buNone/>
                  </a:pPr>
                  <a:r>
                    <a:rPr lang="en-US" altLang="zh-CN" sz="1400" b="1" i="1">
                      <a:solidFill>
                        <a:schemeClr val="bg1"/>
                      </a:solidFill>
                      <a:ea typeface="宋体" pitchFamily="2" charset="-122"/>
                    </a:rPr>
                    <a:t>. . .</a:t>
                  </a:r>
                </a:p>
              </p:txBody>
            </p:sp>
            <p:sp>
              <p:nvSpPr>
                <p:cNvPr id="926734" name="Rectangle 14"/>
                <p:cNvSpPr>
                  <a:spLocks noChangeArrowheads="1"/>
                </p:cNvSpPr>
                <p:nvPr/>
              </p:nvSpPr>
              <p:spPr bwMode="auto">
                <a:xfrm>
                  <a:off x="102" y="2311"/>
                  <a:ext cx="539" cy="94"/>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35" name="Rectangle 15"/>
                <p:cNvSpPr>
                  <a:spLocks noChangeArrowheads="1"/>
                </p:cNvSpPr>
                <p:nvPr/>
              </p:nvSpPr>
              <p:spPr bwMode="auto">
                <a:xfrm>
                  <a:off x="182" y="2362"/>
                  <a:ext cx="340" cy="48"/>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L2 Cache</a:t>
                  </a:r>
                  <a:endParaRPr lang="en-US" altLang="zh-CN" sz="1000" b="1">
                    <a:solidFill>
                      <a:schemeClr val="bg1"/>
                    </a:solidFill>
                    <a:ea typeface="宋体" pitchFamily="2" charset="-122"/>
                  </a:endParaRPr>
                </a:p>
              </p:txBody>
            </p:sp>
            <p:grpSp>
              <p:nvGrpSpPr>
                <p:cNvPr id="5" name="Group 16"/>
                <p:cNvGrpSpPr>
                  <a:grpSpLocks/>
                </p:cNvGrpSpPr>
                <p:nvPr/>
              </p:nvGrpSpPr>
              <p:grpSpPr bwMode="auto">
                <a:xfrm>
                  <a:off x="94" y="1965"/>
                  <a:ext cx="189" cy="200"/>
                  <a:chOff x="1106" y="1369"/>
                  <a:chExt cx="243" cy="256"/>
                </a:xfrm>
              </p:grpSpPr>
              <p:sp>
                <p:nvSpPr>
                  <p:cNvPr id="926737" name="Rectangle 17"/>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38" name="Rectangle 18"/>
                  <p:cNvSpPr>
                    <a:spLocks noChangeArrowheads="1"/>
                  </p:cNvSpPr>
                  <p:nvPr/>
                </p:nvSpPr>
                <p:spPr bwMode="auto">
                  <a:xfrm>
                    <a:off x="1106" y="1440"/>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PEs,</a:t>
                    </a:r>
                  </a:p>
                  <a:p>
                    <a:pPr marL="290513" indent="-290513" algn="ctr" defTabSz="1006475" eaLnBrk="0" hangingPunct="0">
                      <a:lnSpc>
                        <a:spcPct val="50000"/>
                      </a:lnSpc>
                      <a:buSzPct val="85000"/>
                    </a:pPr>
                    <a:r>
                      <a:rPr lang="en-US" altLang="zh-CN" sz="1000">
                        <a:solidFill>
                          <a:schemeClr val="bg1"/>
                        </a:solidFill>
                        <a:ea typeface="宋体" pitchFamily="2" charset="-122"/>
                      </a:rPr>
                      <a:t>L1 $</a:t>
                    </a:r>
                  </a:p>
                </p:txBody>
              </p:sp>
            </p:grpSp>
            <p:sp>
              <p:nvSpPr>
                <p:cNvPr id="926739" name="Line 19"/>
                <p:cNvSpPr>
                  <a:spLocks noChangeShapeType="1"/>
                </p:cNvSpPr>
                <p:nvPr/>
              </p:nvSpPr>
              <p:spPr bwMode="auto">
                <a:xfrm flipV="1">
                  <a:off x="134" y="2133"/>
                  <a:ext cx="0" cy="161"/>
                </a:xfrm>
                <a:prstGeom prst="line">
                  <a:avLst/>
                </a:prstGeom>
                <a:noFill/>
                <a:ln w="11176">
                  <a:solidFill>
                    <a:srgbClr val="000000"/>
                  </a:solidFill>
                  <a:round/>
                  <a:headEnd/>
                  <a:tailEnd type="triangle" w="med" len="med"/>
                </a:ln>
                <a:effectLst/>
              </p:spPr>
              <p:txBody>
                <a:bodyPr/>
                <a:lstStyle/>
                <a:p>
                  <a:endParaRPr lang="zh-CN" altLang="en-US"/>
                </a:p>
              </p:txBody>
            </p:sp>
            <p:sp>
              <p:nvSpPr>
                <p:cNvPr id="926740" name="Line 20"/>
                <p:cNvSpPr>
                  <a:spLocks noChangeShapeType="1"/>
                </p:cNvSpPr>
                <p:nvPr/>
              </p:nvSpPr>
              <p:spPr bwMode="auto">
                <a:xfrm flipV="1">
                  <a:off x="185" y="2130"/>
                  <a:ext cx="0" cy="167"/>
                </a:xfrm>
                <a:prstGeom prst="line">
                  <a:avLst/>
                </a:prstGeom>
                <a:noFill/>
                <a:ln w="11176">
                  <a:solidFill>
                    <a:srgbClr val="000000"/>
                  </a:solidFill>
                  <a:round/>
                  <a:headEnd/>
                  <a:tailEnd type="triangle" w="med" len="med"/>
                </a:ln>
                <a:effectLst/>
              </p:spPr>
              <p:txBody>
                <a:bodyPr/>
                <a:lstStyle/>
                <a:p>
                  <a:endParaRPr lang="zh-CN" altLang="en-US"/>
                </a:p>
              </p:txBody>
            </p:sp>
            <p:sp>
              <p:nvSpPr>
                <p:cNvPr id="926741" name="Line 21"/>
                <p:cNvSpPr>
                  <a:spLocks noChangeShapeType="1"/>
                </p:cNvSpPr>
                <p:nvPr/>
              </p:nvSpPr>
              <p:spPr bwMode="auto">
                <a:xfrm>
                  <a:off x="228" y="2136"/>
                  <a:ext cx="0" cy="172"/>
                </a:xfrm>
                <a:prstGeom prst="line">
                  <a:avLst/>
                </a:prstGeom>
                <a:noFill/>
                <a:ln w="11176">
                  <a:solidFill>
                    <a:srgbClr val="000000"/>
                  </a:solidFill>
                  <a:round/>
                  <a:headEnd/>
                  <a:tailEnd type="triangle" w="med" len="med"/>
                </a:ln>
                <a:effectLst/>
              </p:spPr>
              <p:txBody>
                <a:bodyPr/>
                <a:lstStyle/>
                <a:p>
                  <a:endParaRPr lang="zh-CN" altLang="en-US"/>
                </a:p>
              </p:txBody>
            </p:sp>
            <p:sp>
              <p:nvSpPr>
                <p:cNvPr id="926742" name="Line 22"/>
                <p:cNvSpPr>
                  <a:spLocks noChangeShapeType="1"/>
                </p:cNvSpPr>
                <p:nvPr/>
              </p:nvSpPr>
              <p:spPr bwMode="auto">
                <a:xfrm flipV="1">
                  <a:off x="487" y="2135"/>
                  <a:ext cx="0" cy="161"/>
                </a:xfrm>
                <a:prstGeom prst="line">
                  <a:avLst/>
                </a:prstGeom>
                <a:noFill/>
                <a:ln w="11176">
                  <a:solidFill>
                    <a:srgbClr val="000000"/>
                  </a:solidFill>
                  <a:round/>
                  <a:headEnd/>
                  <a:tailEnd type="triangle" w="med" len="med"/>
                </a:ln>
                <a:effectLst/>
              </p:spPr>
              <p:txBody>
                <a:bodyPr/>
                <a:lstStyle/>
                <a:p>
                  <a:endParaRPr lang="zh-CN" altLang="en-US"/>
                </a:p>
              </p:txBody>
            </p:sp>
            <p:sp>
              <p:nvSpPr>
                <p:cNvPr id="926743" name="Line 23"/>
                <p:cNvSpPr>
                  <a:spLocks noChangeShapeType="1"/>
                </p:cNvSpPr>
                <p:nvPr/>
              </p:nvSpPr>
              <p:spPr bwMode="auto">
                <a:xfrm flipV="1">
                  <a:off x="538" y="2132"/>
                  <a:ext cx="0" cy="166"/>
                </a:xfrm>
                <a:prstGeom prst="line">
                  <a:avLst/>
                </a:prstGeom>
                <a:noFill/>
                <a:ln w="11176">
                  <a:solidFill>
                    <a:srgbClr val="000000"/>
                  </a:solidFill>
                  <a:round/>
                  <a:headEnd/>
                  <a:tailEnd type="triangle" w="med" len="med"/>
                </a:ln>
                <a:effectLst/>
              </p:spPr>
              <p:txBody>
                <a:bodyPr/>
                <a:lstStyle/>
                <a:p>
                  <a:endParaRPr lang="zh-CN" altLang="en-US"/>
                </a:p>
              </p:txBody>
            </p:sp>
            <p:sp>
              <p:nvSpPr>
                <p:cNvPr id="926744" name="Line 24"/>
                <p:cNvSpPr>
                  <a:spLocks noChangeShapeType="1"/>
                </p:cNvSpPr>
                <p:nvPr/>
              </p:nvSpPr>
              <p:spPr bwMode="auto">
                <a:xfrm>
                  <a:off x="581" y="2137"/>
                  <a:ext cx="0" cy="173"/>
                </a:xfrm>
                <a:prstGeom prst="line">
                  <a:avLst/>
                </a:prstGeom>
                <a:noFill/>
                <a:ln w="11176">
                  <a:solidFill>
                    <a:srgbClr val="000000"/>
                  </a:solidFill>
                  <a:round/>
                  <a:headEnd/>
                  <a:tailEnd type="triangle" w="med" len="med"/>
                </a:ln>
                <a:effectLst/>
              </p:spPr>
              <p:txBody>
                <a:bodyPr/>
                <a:lstStyle/>
                <a:p>
                  <a:endParaRPr lang="zh-CN" altLang="en-US"/>
                </a:p>
              </p:txBody>
            </p:sp>
            <p:grpSp>
              <p:nvGrpSpPr>
                <p:cNvPr id="6" name="Group 25"/>
                <p:cNvGrpSpPr>
                  <a:grpSpLocks/>
                </p:cNvGrpSpPr>
                <p:nvPr/>
              </p:nvGrpSpPr>
              <p:grpSpPr bwMode="auto">
                <a:xfrm>
                  <a:off x="464" y="1955"/>
                  <a:ext cx="189" cy="199"/>
                  <a:chOff x="1106" y="1369"/>
                  <a:chExt cx="243" cy="255"/>
                </a:xfrm>
              </p:grpSpPr>
              <p:sp>
                <p:nvSpPr>
                  <p:cNvPr id="926746" name="Rectangle 26"/>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47" name="Rectangle 27"/>
                  <p:cNvSpPr>
                    <a:spLocks noChangeArrowheads="1"/>
                  </p:cNvSpPr>
                  <p:nvPr/>
                </p:nvSpPr>
                <p:spPr bwMode="auto">
                  <a:xfrm>
                    <a:off x="1106" y="1439"/>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PEs,</a:t>
                    </a:r>
                  </a:p>
                  <a:p>
                    <a:pPr marL="290513" indent="-290513" algn="ctr" defTabSz="1006475" eaLnBrk="0" hangingPunct="0">
                      <a:lnSpc>
                        <a:spcPct val="50000"/>
                      </a:lnSpc>
                      <a:buSzPct val="85000"/>
                    </a:pPr>
                    <a:r>
                      <a:rPr lang="en-US" altLang="zh-CN" sz="1000">
                        <a:solidFill>
                          <a:schemeClr val="bg1"/>
                        </a:solidFill>
                        <a:ea typeface="宋体" pitchFamily="2" charset="-122"/>
                      </a:rPr>
                      <a:t>L1 $</a:t>
                    </a:r>
                  </a:p>
                </p:txBody>
              </p:sp>
            </p:grpSp>
          </p:grpSp>
          <p:sp>
            <p:nvSpPr>
              <p:cNvPr id="926748" name="Text Box 28"/>
              <p:cNvSpPr txBox="1">
                <a:spLocks noChangeArrowheads="1"/>
              </p:cNvSpPr>
              <p:nvPr/>
            </p:nvSpPr>
            <p:spPr bwMode="auto">
              <a:xfrm>
                <a:off x="676" y="1973"/>
                <a:ext cx="873" cy="288"/>
              </a:xfrm>
              <a:prstGeom prst="rect">
                <a:avLst/>
              </a:prstGeom>
              <a:noFill/>
              <a:ln w="9525" algn="ctr">
                <a:noFill/>
                <a:miter lim="800000"/>
                <a:headEnd/>
                <a:tailEnd/>
              </a:ln>
              <a:effectLst/>
            </p:spPr>
            <p:txBody>
              <a:bodyPr>
                <a:spAutoFit/>
              </a:bodyPr>
              <a:lstStyle/>
              <a:p>
                <a:pPr algn="ctr" eaLnBrk="0" hangingPunct="0">
                  <a:buClrTx/>
                  <a:buFontTx/>
                  <a:buNone/>
                </a:pPr>
                <a:r>
                  <a:rPr lang="en-US" altLang="zh-CN" sz="2400" b="1">
                    <a:solidFill>
                      <a:schemeClr val="bg1"/>
                    </a:solidFill>
                    <a:ea typeface="宋体" pitchFamily="2" charset="-122"/>
                  </a:rPr>
                  <a:t>. . .</a:t>
                </a:r>
              </a:p>
            </p:txBody>
          </p:sp>
          <p:sp>
            <p:nvSpPr>
              <p:cNvPr id="926749" name="Text Box 29"/>
              <p:cNvSpPr txBox="1">
                <a:spLocks noChangeArrowheads="1"/>
              </p:cNvSpPr>
              <p:nvPr/>
            </p:nvSpPr>
            <p:spPr bwMode="auto">
              <a:xfrm>
                <a:off x="676" y="2391"/>
                <a:ext cx="873" cy="288"/>
              </a:xfrm>
              <a:prstGeom prst="rect">
                <a:avLst/>
              </a:prstGeom>
              <a:noFill/>
              <a:ln w="9525" algn="ctr">
                <a:noFill/>
                <a:miter lim="800000"/>
                <a:headEnd/>
                <a:tailEnd/>
              </a:ln>
              <a:effectLst/>
            </p:spPr>
            <p:txBody>
              <a:bodyPr>
                <a:spAutoFit/>
              </a:bodyPr>
              <a:lstStyle/>
              <a:p>
                <a:pPr algn="ctr" eaLnBrk="0" hangingPunct="0">
                  <a:buClrTx/>
                  <a:buFontTx/>
                  <a:buNone/>
                </a:pPr>
                <a:r>
                  <a:rPr lang="en-US" altLang="zh-CN" sz="2400" b="1">
                    <a:solidFill>
                      <a:schemeClr val="bg1"/>
                    </a:solidFill>
                    <a:ea typeface="宋体" pitchFamily="2" charset="-122"/>
                  </a:rPr>
                  <a:t>. . .</a:t>
                </a:r>
              </a:p>
            </p:txBody>
          </p:sp>
          <p:grpSp>
            <p:nvGrpSpPr>
              <p:cNvPr id="7" name="Group 30"/>
              <p:cNvGrpSpPr>
                <a:grpSpLocks/>
              </p:cNvGrpSpPr>
              <p:nvPr/>
            </p:nvGrpSpPr>
            <p:grpSpPr bwMode="auto">
              <a:xfrm>
                <a:off x="327" y="2420"/>
                <a:ext cx="609" cy="521"/>
                <a:chOff x="70" y="1925"/>
                <a:chExt cx="609" cy="521"/>
              </a:xfrm>
            </p:grpSpPr>
            <p:sp>
              <p:nvSpPr>
                <p:cNvPr id="926751" name="Rectangle 31"/>
                <p:cNvSpPr>
                  <a:spLocks noChangeArrowheads="1"/>
                </p:cNvSpPr>
                <p:nvPr/>
              </p:nvSpPr>
              <p:spPr bwMode="auto">
                <a:xfrm>
                  <a:off x="70" y="1925"/>
                  <a:ext cx="609" cy="521"/>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spcBef>
                      <a:spcPct val="0"/>
                    </a:spcBef>
                    <a:buClrTx/>
                    <a:buFontTx/>
                    <a:buNone/>
                  </a:pPr>
                  <a:r>
                    <a:rPr lang="en-US" altLang="zh-CN" sz="1400" b="1" i="1">
                      <a:solidFill>
                        <a:schemeClr val="bg1"/>
                      </a:solidFill>
                      <a:ea typeface="宋体" pitchFamily="2" charset="-122"/>
                    </a:rPr>
                    <a:t>. . .</a:t>
                  </a:r>
                </a:p>
              </p:txBody>
            </p:sp>
            <p:sp>
              <p:nvSpPr>
                <p:cNvPr id="926752" name="Rectangle 32"/>
                <p:cNvSpPr>
                  <a:spLocks noChangeArrowheads="1"/>
                </p:cNvSpPr>
                <p:nvPr/>
              </p:nvSpPr>
              <p:spPr bwMode="auto">
                <a:xfrm>
                  <a:off x="102" y="2311"/>
                  <a:ext cx="539" cy="94"/>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53" name="Rectangle 33"/>
                <p:cNvSpPr>
                  <a:spLocks noChangeArrowheads="1"/>
                </p:cNvSpPr>
                <p:nvPr/>
              </p:nvSpPr>
              <p:spPr bwMode="auto">
                <a:xfrm>
                  <a:off x="182" y="2362"/>
                  <a:ext cx="340" cy="48"/>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L2 Cache</a:t>
                  </a:r>
                  <a:endParaRPr lang="en-US" altLang="zh-CN" sz="1000" b="1">
                    <a:solidFill>
                      <a:schemeClr val="bg1"/>
                    </a:solidFill>
                    <a:ea typeface="宋体" pitchFamily="2" charset="-122"/>
                  </a:endParaRPr>
                </a:p>
              </p:txBody>
            </p:sp>
            <p:grpSp>
              <p:nvGrpSpPr>
                <p:cNvPr id="8" name="Group 34"/>
                <p:cNvGrpSpPr>
                  <a:grpSpLocks/>
                </p:cNvGrpSpPr>
                <p:nvPr/>
              </p:nvGrpSpPr>
              <p:grpSpPr bwMode="auto">
                <a:xfrm>
                  <a:off x="94" y="1965"/>
                  <a:ext cx="189" cy="200"/>
                  <a:chOff x="1106" y="1369"/>
                  <a:chExt cx="243" cy="256"/>
                </a:xfrm>
              </p:grpSpPr>
              <p:sp>
                <p:nvSpPr>
                  <p:cNvPr id="926755" name="Rectangle 35"/>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56" name="Rectangle 36"/>
                  <p:cNvSpPr>
                    <a:spLocks noChangeArrowheads="1"/>
                  </p:cNvSpPr>
                  <p:nvPr/>
                </p:nvSpPr>
                <p:spPr bwMode="auto">
                  <a:xfrm>
                    <a:off x="1106" y="1440"/>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PEs,</a:t>
                    </a:r>
                  </a:p>
                  <a:p>
                    <a:pPr marL="290513" indent="-290513" algn="ctr" defTabSz="1006475" eaLnBrk="0" hangingPunct="0">
                      <a:lnSpc>
                        <a:spcPct val="50000"/>
                      </a:lnSpc>
                      <a:buSzPct val="85000"/>
                    </a:pPr>
                    <a:r>
                      <a:rPr lang="en-US" altLang="zh-CN" sz="1000">
                        <a:solidFill>
                          <a:schemeClr val="bg1"/>
                        </a:solidFill>
                        <a:ea typeface="宋体" pitchFamily="2" charset="-122"/>
                      </a:rPr>
                      <a:t>L1 $</a:t>
                    </a:r>
                  </a:p>
                </p:txBody>
              </p:sp>
            </p:grpSp>
            <p:sp>
              <p:nvSpPr>
                <p:cNvPr id="926757" name="Line 37"/>
                <p:cNvSpPr>
                  <a:spLocks noChangeShapeType="1"/>
                </p:cNvSpPr>
                <p:nvPr/>
              </p:nvSpPr>
              <p:spPr bwMode="auto">
                <a:xfrm flipV="1">
                  <a:off x="134" y="2133"/>
                  <a:ext cx="0" cy="161"/>
                </a:xfrm>
                <a:prstGeom prst="line">
                  <a:avLst/>
                </a:prstGeom>
                <a:noFill/>
                <a:ln w="11176">
                  <a:solidFill>
                    <a:srgbClr val="000000"/>
                  </a:solidFill>
                  <a:round/>
                  <a:headEnd/>
                  <a:tailEnd type="triangle" w="med" len="med"/>
                </a:ln>
                <a:effectLst/>
              </p:spPr>
              <p:txBody>
                <a:bodyPr/>
                <a:lstStyle/>
                <a:p>
                  <a:endParaRPr lang="zh-CN" altLang="en-US"/>
                </a:p>
              </p:txBody>
            </p:sp>
            <p:sp>
              <p:nvSpPr>
                <p:cNvPr id="926758" name="Line 38"/>
                <p:cNvSpPr>
                  <a:spLocks noChangeShapeType="1"/>
                </p:cNvSpPr>
                <p:nvPr/>
              </p:nvSpPr>
              <p:spPr bwMode="auto">
                <a:xfrm flipV="1">
                  <a:off x="185" y="2130"/>
                  <a:ext cx="0" cy="167"/>
                </a:xfrm>
                <a:prstGeom prst="line">
                  <a:avLst/>
                </a:prstGeom>
                <a:noFill/>
                <a:ln w="11176">
                  <a:solidFill>
                    <a:srgbClr val="000000"/>
                  </a:solidFill>
                  <a:round/>
                  <a:headEnd/>
                  <a:tailEnd type="triangle" w="med" len="med"/>
                </a:ln>
                <a:effectLst/>
              </p:spPr>
              <p:txBody>
                <a:bodyPr/>
                <a:lstStyle/>
                <a:p>
                  <a:endParaRPr lang="zh-CN" altLang="en-US"/>
                </a:p>
              </p:txBody>
            </p:sp>
            <p:sp>
              <p:nvSpPr>
                <p:cNvPr id="926759" name="Line 39"/>
                <p:cNvSpPr>
                  <a:spLocks noChangeShapeType="1"/>
                </p:cNvSpPr>
                <p:nvPr/>
              </p:nvSpPr>
              <p:spPr bwMode="auto">
                <a:xfrm>
                  <a:off x="228" y="2136"/>
                  <a:ext cx="0" cy="172"/>
                </a:xfrm>
                <a:prstGeom prst="line">
                  <a:avLst/>
                </a:prstGeom>
                <a:noFill/>
                <a:ln w="11176">
                  <a:solidFill>
                    <a:srgbClr val="000000"/>
                  </a:solidFill>
                  <a:round/>
                  <a:headEnd/>
                  <a:tailEnd type="triangle" w="med" len="med"/>
                </a:ln>
                <a:effectLst/>
              </p:spPr>
              <p:txBody>
                <a:bodyPr/>
                <a:lstStyle/>
                <a:p>
                  <a:endParaRPr lang="zh-CN" altLang="en-US"/>
                </a:p>
              </p:txBody>
            </p:sp>
            <p:sp>
              <p:nvSpPr>
                <p:cNvPr id="926760" name="Line 40"/>
                <p:cNvSpPr>
                  <a:spLocks noChangeShapeType="1"/>
                </p:cNvSpPr>
                <p:nvPr/>
              </p:nvSpPr>
              <p:spPr bwMode="auto">
                <a:xfrm flipV="1">
                  <a:off x="487" y="2135"/>
                  <a:ext cx="0" cy="161"/>
                </a:xfrm>
                <a:prstGeom prst="line">
                  <a:avLst/>
                </a:prstGeom>
                <a:noFill/>
                <a:ln w="11176">
                  <a:solidFill>
                    <a:srgbClr val="000000"/>
                  </a:solidFill>
                  <a:round/>
                  <a:headEnd/>
                  <a:tailEnd type="triangle" w="med" len="med"/>
                </a:ln>
                <a:effectLst/>
              </p:spPr>
              <p:txBody>
                <a:bodyPr/>
                <a:lstStyle/>
                <a:p>
                  <a:endParaRPr lang="zh-CN" altLang="en-US"/>
                </a:p>
              </p:txBody>
            </p:sp>
            <p:sp>
              <p:nvSpPr>
                <p:cNvPr id="926761" name="Line 41"/>
                <p:cNvSpPr>
                  <a:spLocks noChangeShapeType="1"/>
                </p:cNvSpPr>
                <p:nvPr/>
              </p:nvSpPr>
              <p:spPr bwMode="auto">
                <a:xfrm flipV="1">
                  <a:off x="538" y="2132"/>
                  <a:ext cx="0" cy="166"/>
                </a:xfrm>
                <a:prstGeom prst="line">
                  <a:avLst/>
                </a:prstGeom>
                <a:noFill/>
                <a:ln w="11176">
                  <a:solidFill>
                    <a:srgbClr val="000000"/>
                  </a:solidFill>
                  <a:round/>
                  <a:headEnd/>
                  <a:tailEnd type="triangle" w="med" len="med"/>
                </a:ln>
                <a:effectLst/>
              </p:spPr>
              <p:txBody>
                <a:bodyPr/>
                <a:lstStyle/>
                <a:p>
                  <a:endParaRPr lang="zh-CN" altLang="en-US"/>
                </a:p>
              </p:txBody>
            </p:sp>
            <p:sp>
              <p:nvSpPr>
                <p:cNvPr id="926762" name="Line 42"/>
                <p:cNvSpPr>
                  <a:spLocks noChangeShapeType="1"/>
                </p:cNvSpPr>
                <p:nvPr/>
              </p:nvSpPr>
              <p:spPr bwMode="auto">
                <a:xfrm>
                  <a:off x="581" y="2137"/>
                  <a:ext cx="0" cy="173"/>
                </a:xfrm>
                <a:prstGeom prst="line">
                  <a:avLst/>
                </a:prstGeom>
                <a:noFill/>
                <a:ln w="11176">
                  <a:solidFill>
                    <a:srgbClr val="000000"/>
                  </a:solidFill>
                  <a:round/>
                  <a:headEnd/>
                  <a:tailEnd type="triangle" w="med" len="med"/>
                </a:ln>
                <a:effectLst/>
              </p:spPr>
              <p:txBody>
                <a:bodyPr/>
                <a:lstStyle/>
                <a:p>
                  <a:endParaRPr lang="zh-CN" altLang="en-US"/>
                </a:p>
              </p:txBody>
            </p:sp>
            <p:grpSp>
              <p:nvGrpSpPr>
                <p:cNvPr id="9" name="Group 43"/>
                <p:cNvGrpSpPr>
                  <a:grpSpLocks/>
                </p:cNvGrpSpPr>
                <p:nvPr/>
              </p:nvGrpSpPr>
              <p:grpSpPr bwMode="auto">
                <a:xfrm>
                  <a:off x="464" y="1955"/>
                  <a:ext cx="189" cy="199"/>
                  <a:chOff x="1106" y="1369"/>
                  <a:chExt cx="243" cy="255"/>
                </a:xfrm>
              </p:grpSpPr>
              <p:sp>
                <p:nvSpPr>
                  <p:cNvPr id="926764" name="Rectangle 44"/>
                  <p:cNvSpPr>
                    <a:spLocks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65" name="Rectangle 45"/>
                  <p:cNvSpPr>
                    <a:spLocks noChangeArrowheads="1"/>
                  </p:cNvSpPr>
                  <p:nvPr/>
                </p:nvSpPr>
                <p:spPr bwMode="auto">
                  <a:xfrm>
                    <a:off x="1106" y="1439"/>
                    <a:ext cx="216" cy="185"/>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000">
                        <a:solidFill>
                          <a:schemeClr val="bg1"/>
                        </a:solidFill>
                        <a:ea typeface="宋体" pitchFamily="2" charset="-122"/>
                      </a:rPr>
                      <a:t>PEs,</a:t>
                    </a:r>
                  </a:p>
                  <a:p>
                    <a:pPr marL="290513" indent="-290513" algn="ctr" defTabSz="1006475" eaLnBrk="0" hangingPunct="0">
                      <a:lnSpc>
                        <a:spcPct val="50000"/>
                      </a:lnSpc>
                      <a:buSzPct val="85000"/>
                    </a:pPr>
                    <a:r>
                      <a:rPr lang="en-US" altLang="zh-CN" sz="1000">
                        <a:solidFill>
                          <a:schemeClr val="bg1"/>
                        </a:solidFill>
                        <a:ea typeface="宋体" pitchFamily="2" charset="-122"/>
                      </a:rPr>
                      <a:t>L1 $</a:t>
                    </a:r>
                  </a:p>
                </p:txBody>
              </p:sp>
            </p:grpSp>
          </p:grpSp>
        </p:grpSp>
        <p:grpSp>
          <p:nvGrpSpPr>
            <p:cNvPr id="10" name="Group 46"/>
            <p:cNvGrpSpPr>
              <a:grpSpLocks/>
            </p:cNvGrpSpPr>
            <p:nvPr/>
          </p:nvGrpSpPr>
          <p:grpSpPr bwMode="auto">
            <a:xfrm>
              <a:off x="3667" y="1627"/>
              <a:ext cx="2030" cy="1264"/>
              <a:chOff x="3667" y="1768"/>
              <a:chExt cx="2030" cy="1264"/>
            </a:xfrm>
          </p:grpSpPr>
          <p:grpSp>
            <p:nvGrpSpPr>
              <p:cNvPr id="11" name="Group 47"/>
              <p:cNvGrpSpPr>
                <a:grpSpLocks/>
              </p:cNvGrpSpPr>
              <p:nvPr/>
            </p:nvGrpSpPr>
            <p:grpSpPr bwMode="auto">
              <a:xfrm>
                <a:off x="3709" y="1805"/>
                <a:ext cx="761" cy="847"/>
                <a:chOff x="472" y="2333"/>
                <a:chExt cx="761" cy="847"/>
              </a:xfrm>
            </p:grpSpPr>
            <p:sp>
              <p:nvSpPr>
                <p:cNvPr id="926768" name="Rectangle 48"/>
                <p:cNvSpPr>
                  <a:spLocks noChangeAspect="1" noChangeArrowheads="1"/>
                </p:cNvSpPr>
                <p:nvPr/>
              </p:nvSpPr>
              <p:spPr bwMode="auto">
                <a:xfrm>
                  <a:off x="472" y="2349"/>
                  <a:ext cx="761" cy="831"/>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spcBef>
                      <a:spcPct val="0"/>
                    </a:spcBef>
                    <a:buClrTx/>
                    <a:buFontTx/>
                    <a:buNone/>
                  </a:pPr>
                  <a:r>
                    <a:rPr lang="en-US" altLang="zh-CN" sz="1400" b="1" i="1">
                      <a:solidFill>
                        <a:schemeClr val="bg1"/>
                      </a:solidFill>
                      <a:ea typeface="宋体" pitchFamily="2" charset="-122"/>
                    </a:rPr>
                    <a:t>. . .</a:t>
                  </a:r>
                </a:p>
              </p:txBody>
            </p:sp>
            <p:sp>
              <p:nvSpPr>
                <p:cNvPr id="926769" name="Rectangle 49"/>
                <p:cNvSpPr>
                  <a:spLocks noChangeAspect="1" noChangeArrowheads="1"/>
                </p:cNvSpPr>
                <p:nvPr/>
              </p:nvSpPr>
              <p:spPr bwMode="auto">
                <a:xfrm>
                  <a:off x="504" y="2956"/>
                  <a:ext cx="674" cy="118"/>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70" name="Rectangle 50"/>
                <p:cNvSpPr>
                  <a:spLocks noChangeAspect="1" noChangeArrowheads="1"/>
                </p:cNvSpPr>
                <p:nvPr/>
              </p:nvSpPr>
              <p:spPr bwMode="auto">
                <a:xfrm>
                  <a:off x="620" y="2991"/>
                  <a:ext cx="361" cy="60"/>
                </a:xfrm>
                <a:prstGeom prst="rect">
                  <a:avLst/>
                </a:prstGeom>
                <a:noFill/>
                <a:ln w="9525">
                  <a:noFill/>
                  <a:miter lim="800000"/>
                  <a:headEnd/>
                  <a:tailEnd/>
                </a:ln>
              </p:spPr>
              <p:txBody>
                <a:bodyPr wrap="none" lIns="0" tIns="0" rIns="0" bIns="0"/>
                <a:lstStyle/>
                <a:p>
                  <a:pPr marL="290513" indent="-290513" algn="ctr" defTabSz="1006475" eaLnBrk="0" hangingPunct="0">
                    <a:lnSpc>
                      <a:spcPct val="50000"/>
                    </a:lnSpc>
                    <a:buSzPct val="85000"/>
                  </a:pPr>
                  <a:r>
                    <a:rPr lang="en-US" altLang="zh-CN" sz="1000">
                      <a:solidFill>
                        <a:schemeClr val="bg1"/>
                      </a:solidFill>
                      <a:ea typeface="宋体" pitchFamily="2" charset="-122"/>
                    </a:rPr>
                    <a:t>Memory</a:t>
                  </a:r>
                  <a:endParaRPr lang="en-US" altLang="zh-CN" sz="1000" b="1">
                    <a:solidFill>
                      <a:schemeClr val="bg1"/>
                    </a:solidFill>
                    <a:ea typeface="宋体" pitchFamily="2" charset="-122"/>
                  </a:endParaRPr>
                </a:p>
              </p:txBody>
            </p:sp>
            <p:grpSp>
              <p:nvGrpSpPr>
                <p:cNvPr id="12" name="Group 51"/>
                <p:cNvGrpSpPr>
                  <a:grpSpLocks noChangeAspect="1"/>
                </p:cNvGrpSpPr>
                <p:nvPr/>
              </p:nvGrpSpPr>
              <p:grpSpPr bwMode="auto">
                <a:xfrm>
                  <a:off x="497" y="2506"/>
                  <a:ext cx="235" cy="224"/>
                  <a:chOff x="1107" y="1369"/>
                  <a:chExt cx="242" cy="229"/>
                </a:xfrm>
              </p:grpSpPr>
              <p:sp>
                <p:nvSpPr>
                  <p:cNvPr id="926772" name="Rectangle 52"/>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73" name="Rectangle 53"/>
                  <p:cNvSpPr>
                    <a:spLocks noChangeAspect="1" noChangeArrowheads="1"/>
                  </p:cNvSpPr>
                  <p:nvPr/>
                </p:nvSpPr>
                <p:spPr bwMode="auto">
                  <a:xfrm>
                    <a:off x="1110" y="1439"/>
                    <a:ext cx="209" cy="59"/>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200">
                        <a:solidFill>
                          <a:schemeClr val="bg1"/>
                        </a:solidFill>
                        <a:ea typeface="宋体" pitchFamily="2" charset="-122"/>
                      </a:rPr>
                      <a:t>PEs,</a:t>
                    </a:r>
                  </a:p>
                </p:txBody>
              </p:sp>
            </p:grpSp>
            <p:sp>
              <p:nvSpPr>
                <p:cNvPr id="926774" name="Line 54"/>
                <p:cNvSpPr>
                  <a:spLocks noChangeAspect="1" noChangeShapeType="1"/>
                </p:cNvSpPr>
                <p:nvPr/>
              </p:nvSpPr>
              <p:spPr bwMode="auto">
                <a:xfrm flipV="1">
                  <a:off x="552" y="2730"/>
                  <a:ext cx="1" cy="201"/>
                </a:xfrm>
                <a:prstGeom prst="line">
                  <a:avLst/>
                </a:prstGeom>
                <a:noFill/>
                <a:ln w="11176">
                  <a:solidFill>
                    <a:srgbClr val="000000"/>
                  </a:solidFill>
                  <a:round/>
                  <a:headEnd/>
                  <a:tailEnd type="triangle" w="med" len="med"/>
                </a:ln>
                <a:effectLst/>
              </p:spPr>
              <p:txBody>
                <a:bodyPr/>
                <a:lstStyle/>
                <a:p>
                  <a:endParaRPr lang="zh-CN" altLang="en-US"/>
                </a:p>
              </p:txBody>
            </p:sp>
            <p:sp>
              <p:nvSpPr>
                <p:cNvPr id="926775" name="Line 55"/>
                <p:cNvSpPr>
                  <a:spLocks noChangeAspect="1" noChangeShapeType="1"/>
                </p:cNvSpPr>
                <p:nvPr/>
              </p:nvSpPr>
              <p:spPr bwMode="auto">
                <a:xfrm>
                  <a:off x="630" y="2733"/>
                  <a:ext cx="1" cy="215"/>
                </a:xfrm>
                <a:prstGeom prst="line">
                  <a:avLst/>
                </a:prstGeom>
                <a:noFill/>
                <a:ln w="11176">
                  <a:solidFill>
                    <a:srgbClr val="000000"/>
                  </a:solidFill>
                  <a:round/>
                  <a:headEnd/>
                  <a:tailEnd type="triangle" w="med" len="med"/>
                </a:ln>
                <a:effectLst/>
              </p:spPr>
              <p:txBody>
                <a:bodyPr/>
                <a:lstStyle/>
                <a:p>
                  <a:endParaRPr lang="zh-CN" altLang="en-US"/>
                </a:p>
              </p:txBody>
            </p:sp>
            <p:sp>
              <p:nvSpPr>
                <p:cNvPr id="926776" name="Text Box 56"/>
                <p:cNvSpPr txBox="1">
                  <a:spLocks noChangeAspect="1" noChangeArrowheads="1"/>
                </p:cNvSpPr>
                <p:nvPr/>
              </p:nvSpPr>
              <p:spPr bwMode="auto">
                <a:xfrm>
                  <a:off x="593" y="2333"/>
                  <a:ext cx="456" cy="240"/>
                </a:xfrm>
                <a:prstGeom prst="rect">
                  <a:avLst/>
                </a:prstGeom>
                <a:noFill/>
                <a:ln w="11176" algn="ctr">
                  <a:noFill/>
                  <a:miter lim="800000"/>
                  <a:headEnd/>
                  <a:tailEnd/>
                </a:ln>
                <a:effectLst/>
              </p:spPr>
              <p:txBody>
                <a:bodyPr wrap="none"/>
                <a:lstStyle/>
                <a:p>
                  <a:pPr algn="ctr">
                    <a:spcBef>
                      <a:spcPct val="0"/>
                    </a:spcBef>
                    <a:buClrTx/>
                    <a:buFontTx/>
                    <a:buNone/>
                  </a:pPr>
                  <a:r>
                    <a:rPr lang="en-US" altLang="zh-CN" sz="1400" b="1">
                      <a:solidFill>
                        <a:schemeClr val="bg1"/>
                      </a:solidFill>
                      <a:latin typeface="Times New Roman" pitchFamily="18" charset="0"/>
                      <a:ea typeface="宋体" pitchFamily="2" charset="-122"/>
                    </a:rPr>
                    <a:t>SMP Node</a:t>
                  </a:r>
                </a:p>
              </p:txBody>
            </p:sp>
            <p:sp>
              <p:nvSpPr>
                <p:cNvPr id="926777" name="Line 57"/>
                <p:cNvSpPr>
                  <a:spLocks noChangeAspect="1" noChangeShapeType="1"/>
                </p:cNvSpPr>
                <p:nvPr/>
              </p:nvSpPr>
              <p:spPr bwMode="auto">
                <a:xfrm flipV="1">
                  <a:off x="985" y="2724"/>
                  <a:ext cx="1" cy="201"/>
                </a:xfrm>
                <a:prstGeom prst="line">
                  <a:avLst/>
                </a:prstGeom>
                <a:noFill/>
                <a:ln w="11176">
                  <a:solidFill>
                    <a:srgbClr val="000000"/>
                  </a:solidFill>
                  <a:round/>
                  <a:headEnd/>
                  <a:tailEnd type="triangle" w="med" len="med"/>
                </a:ln>
                <a:effectLst/>
              </p:spPr>
              <p:txBody>
                <a:bodyPr/>
                <a:lstStyle/>
                <a:p>
                  <a:endParaRPr lang="zh-CN" altLang="en-US"/>
                </a:p>
              </p:txBody>
            </p:sp>
            <p:sp>
              <p:nvSpPr>
                <p:cNvPr id="926778" name="Line 58"/>
                <p:cNvSpPr>
                  <a:spLocks noChangeAspect="1" noChangeShapeType="1"/>
                </p:cNvSpPr>
                <p:nvPr/>
              </p:nvSpPr>
              <p:spPr bwMode="auto">
                <a:xfrm>
                  <a:off x="1079" y="2726"/>
                  <a:ext cx="1" cy="216"/>
                </a:xfrm>
                <a:prstGeom prst="line">
                  <a:avLst/>
                </a:prstGeom>
                <a:noFill/>
                <a:ln w="11176">
                  <a:solidFill>
                    <a:srgbClr val="000000"/>
                  </a:solidFill>
                  <a:round/>
                  <a:headEnd/>
                  <a:tailEnd type="triangle" w="med" len="med"/>
                </a:ln>
                <a:effectLst/>
              </p:spPr>
              <p:txBody>
                <a:bodyPr/>
                <a:lstStyle/>
                <a:p>
                  <a:endParaRPr lang="zh-CN" altLang="en-US"/>
                </a:p>
              </p:txBody>
            </p:sp>
            <p:grpSp>
              <p:nvGrpSpPr>
                <p:cNvPr id="13" name="Group 59"/>
                <p:cNvGrpSpPr>
                  <a:grpSpLocks noChangeAspect="1"/>
                </p:cNvGrpSpPr>
                <p:nvPr/>
              </p:nvGrpSpPr>
              <p:grpSpPr bwMode="auto">
                <a:xfrm>
                  <a:off x="963" y="2496"/>
                  <a:ext cx="235" cy="224"/>
                  <a:chOff x="1107" y="1369"/>
                  <a:chExt cx="242" cy="229"/>
                </a:xfrm>
              </p:grpSpPr>
              <p:sp>
                <p:nvSpPr>
                  <p:cNvPr id="926780" name="Rectangle 60"/>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81" name="Rectangle 61"/>
                  <p:cNvSpPr>
                    <a:spLocks noChangeAspect="1" noChangeArrowheads="1"/>
                  </p:cNvSpPr>
                  <p:nvPr/>
                </p:nvSpPr>
                <p:spPr bwMode="auto">
                  <a:xfrm>
                    <a:off x="1110" y="1439"/>
                    <a:ext cx="209" cy="59"/>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200">
                        <a:solidFill>
                          <a:schemeClr val="bg1"/>
                        </a:solidFill>
                        <a:ea typeface="宋体" pitchFamily="2" charset="-122"/>
                      </a:rPr>
                      <a:t>PEs,</a:t>
                    </a:r>
                  </a:p>
                </p:txBody>
              </p:sp>
            </p:grpSp>
          </p:grpSp>
          <p:sp>
            <p:nvSpPr>
              <p:cNvPr id="926782" name="Text Box 62"/>
              <p:cNvSpPr txBox="1">
                <a:spLocks noChangeArrowheads="1"/>
              </p:cNvSpPr>
              <p:nvPr/>
            </p:nvSpPr>
            <p:spPr bwMode="auto">
              <a:xfrm>
                <a:off x="4244" y="2030"/>
                <a:ext cx="873" cy="288"/>
              </a:xfrm>
              <a:prstGeom prst="rect">
                <a:avLst/>
              </a:prstGeom>
              <a:noFill/>
              <a:ln w="9525" algn="ctr">
                <a:noFill/>
                <a:miter lim="800000"/>
                <a:headEnd/>
                <a:tailEnd/>
              </a:ln>
              <a:effectLst/>
            </p:spPr>
            <p:txBody>
              <a:bodyPr>
                <a:spAutoFit/>
              </a:bodyPr>
              <a:lstStyle/>
              <a:p>
                <a:pPr algn="ctr" eaLnBrk="0" hangingPunct="0">
                  <a:buClrTx/>
                  <a:buFontTx/>
                  <a:buNone/>
                </a:pPr>
                <a:r>
                  <a:rPr lang="en-US" altLang="zh-CN" sz="2400" b="1">
                    <a:solidFill>
                      <a:schemeClr val="bg1"/>
                    </a:solidFill>
                    <a:ea typeface="宋体" pitchFamily="2" charset="-122"/>
                  </a:rPr>
                  <a:t>. . .</a:t>
                </a:r>
              </a:p>
            </p:txBody>
          </p:sp>
          <p:grpSp>
            <p:nvGrpSpPr>
              <p:cNvPr id="14" name="Group 63"/>
              <p:cNvGrpSpPr>
                <a:grpSpLocks/>
              </p:cNvGrpSpPr>
              <p:nvPr/>
            </p:nvGrpSpPr>
            <p:grpSpPr bwMode="auto">
              <a:xfrm>
                <a:off x="4872" y="1805"/>
                <a:ext cx="761" cy="847"/>
                <a:chOff x="472" y="2333"/>
                <a:chExt cx="761" cy="847"/>
              </a:xfrm>
            </p:grpSpPr>
            <p:sp>
              <p:nvSpPr>
                <p:cNvPr id="926784" name="Rectangle 64"/>
                <p:cNvSpPr>
                  <a:spLocks noChangeAspect="1" noChangeArrowheads="1"/>
                </p:cNvSpPr>
                <p:nvPr/>
              </p:nvSpPr>
              <p:spPr bwMode="auto">
                <a:xfrm>
                  <a:off x="472" y="2349"/>
                  <a:ext cx="761" cy="831"/>
                </a:xfrm>
                <a:prstGeom prst="rect">
                  <a:avLst/>
                </a:prstGeom>
                <a:solidFill>
                  <a:srgbClr val="FF99FF"/>
                </a:solidFill>
                <a:ln w="11176" algn="ctr">
                  <a:solidFill>
                    <a:srgbClr val="000000"/>
                  </a:solidFill>
                  <a:miter lim="800000"/>
                  <a:headEnd/>
                  <a:tailEnd/>
                </a:ln>
                <a:effectLst/>
              </p:spPr>
              <p:txBody>
                <a:bodyPr wrap="none" anchor="ctr"/>
                <a:lstStyle/>
                <a:p>
                  <a:pPr algn="ctr" eaLnBrk="0" hangingPunct="0">
                    <a:spcBef>
                      <a:spcPct val="0"/>
                    </a:spcBef>
                    <a:buClrTx/>
                    <a:buFontTx/>
                    <a:buNone/>
                  </a:pPr>
                  <a:r>
                    <a:rPr lang="en-US" altLang="zh-CN" sz="1400" b="1" i="1">
                      <a:solidFill>
                        <a:schemeClr val="bg1"/>
                      </a:solidFill>
                      <a:ea typeface="宋体" pitchFamily="2" charset="-122"/>
                    </a:rPr>
                    <a:t>. . .</a:t>
                  </a:r>
                </a:p>
              </p:txBody>
            </p:sp>
            <p:sp>
              <p:nvSpPr>
                <p:cNvPr id="926785" name="Rectangle 65"/>
                <p:cNvSpPr>
                  <a:spLocks noChangeAspect="1" noChangeArrowheads="1"/>
                </p:cNvSpPr>
                <p:nvPr/>
              </p:nvSpPr>
              <p:spPr bwMode="auto">
                <a:xfrm>
                  <a:off x="504" y="2956"/>
                  <a:ext cx="674" cy="118"/>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86" name="Rectangle 66"/>
                <p:cNvSpPr>
                  <a:spLocks noChangeAspect="1" noChangeArrowheads="1"/>
                </p:cNvSpPr>
                <p:nvPr/>
              </p:nvSpPr>
              <p:spPr bwMode="auto">
                <a:xfrm>
                  <a:off x="620" y="2991"/>
                  <a:ext cx="361" cy="60"/>
                </a:xfrm>
                <a:prstGeom prst="rect">
                  <a:avLst/>
                </a:prstGeom>
                <a:noFill/>
                <a:ln w="9525">
                  <a:noFill/>
                  <a:miter lim="800000"/>
                  <a:headEnd/>
                  <a:tailEnd/>
                </a:ln>
              </p:spPr>
              <p:txBody>
                <a:bodyPr wrap="none" lIns="0" tIns="0" rIns="0" bIns="0"/>
                <a:lstStyle/>
                <a:p>
                  <a:pPr marL="290513" indent="-290513" algn="ctr" defTabSz="1006475" eaLnBrk="0" hangingPunct="0">
                    <a:lnSpc>
                      <a:spcPct val="50000"/>
                    </a:lnSpc>
                    <a:buSzPct val="85000"/>
                  </a:pPr>
                  <a:r>
                    <a:rPr lang="en-US" altLang="zh-CN" sz="1000">
                      <a:solidFill>
                        <a:schemeClr val="bg1"/>
                      </a:solidFill>
                      <a:ea typeface="宋体" pitchFamily="2" charset="-122"/>
                    </a:rPr>
                    <a:t>Memory</a:t>
                  </a:r>
                  <a:endParaRPr lang="en-US" altLang="zh-CN" sz="1000" b="1">
                    <a:solidFill>
                      <a:schemeClr val="bg1"/>
                    </a:solidFill>
                    <a:ea typeface="宋体" pitchFamily="2" charset="-122"/>
                  </a:endParaRPr>
                </a:p>
              </p:txBody>
            </p:sp>
            <p:grpSp>
              <p:nvGrpSpPr>
                <p:cNvPr id="15" name="Group 67"/>
                <p:cNvGrpSpPr>
                  <a:grpSpLocks noChangeAspect="1"/>
                </p:cNvGrpSpPr>
                <p:nvPr/>
              </p:nvGrpSpPr>
              <p:grpSpPr bwMode="auto">
                <a:xfrm>
                  <a:off x="497" y="2506"/>
                  <a:ext cx="235" cy="224"/>
                  <a:chOff x="1107" y="1369"/>
                  <a:chExt cx="242" cy="229"/>
                </a:xfrm>
              </p:grpSpPr>
              <p:sp>
                <p:nvSpPr>
                  <p:cNvPr id="926788" name="Rectangle 68"/>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89" name="Rectangle 69"/>
                  <p:cNvSpPr>
                    <a:spLocks noChangeAspect="1" noChangeArrowheads="1"/>
                  </p:cNvSpPr>
                  <p:nvPr/>
                </p:nvSpPr>
                <p:spPr bwMode="auto">
                  <a:xfrm>
                    <a:off x="1110" y="1439"/>
                    <a:ext cx="209" cy="59"/>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200">
                        <a:solidFill>
                          <a:schemeClr val="bg1"/>
                        </a:solidFill>
                        <a:ea typeface="宋体" pitchFamily="2" charset="-122"/>
                      </a:rPr>
                      <a:t>PEs,</a:t>
                    </a:r>
                  </a:p>
                </p:txBody>
              </p:sp>
            </p:grpSp>
            <p:sp>
              <p:nvSpPr>
                <p:cNvPr id="926790" name="Line 70"/>
                <p:cNvSpPr>
                  <a:spLocks noChangeAspect="1" noChangeShapeType="1"/>
                </p:cNvSpPr>
                <p:nvPr/>
              </p:nvSpPr>
              <p:spPr bwMode="auto">
                <a:xfrm flipV="1">
                  <a:off x="552" y="2730"/>
                  <a:ext cx="1" cy="201"/>
                </a:xfrm>
                <a:prstGeom prst="line">
                  <a:avLst/>
                </a:prstGeom>
                <a:noFill/>
                <a:ln w="11176">
                  <a:solidFill>
                    <a:srgbClr val="000000"/>
                  </a:solidFill>
                  <a:round/>
                  <a:headEnd/>
                  <a:tailEnd type="triangle" w="med" len="med"/>
                </a:ln>
                <a:effectLst/>
              </p:spPr>
              <p:txBody>
                <a:bodyPr/>
                <a:lstStyle/>
                <a:p>
                  <a:endParaRPr lang="zh-CN" altLang="en-US"/>
                </a:p>
              </p:txBody>
            </p:sp>
            <p:sp>
              <p:nvSpPr>
                <p:cNvPr id="926791" name="Line 71"/>
                <p:cNvSpPr>
                  <a:spLocks noChangeAspect="1" noChangeShapeType="1"/>
                </p:cNvSpPr>
                <p:nvPr/>
              </p:nvSpPr>
              <p:spPr bwMode="auto">
                <a:xfrm>
                  <a:off x="630" y="2733"/>
                  <a:ext cx="1" cy="215"/>
                </a:xfrm>
                <a:prstGeom prst="line">
                  <a:avLst/>
                </a:prstGeom>
                <a:noFill/>
                <a:ln w="11176">
                  <a:solidFill>
                    <a:srgbClr val="000000"/>
                  </a:solidFill>
                  <a:round/>
                  <a:headEnd/>
                  <a:tailEnd type="triangle" w="med" len="med"/>
                </a:ln>
                <a:effectLst/>
              </p:spPr>
              <p:txBody>
                <a:bodyPr/>
                <a:lstStyle/>
                <a:p>
                  <a:endParaRPr lang="zh-CN" altLang="en-US"/>
                </a:p>
              </p:txBody>
            </p:sp>
            <p:sp>
              <p:nvSpPr>
                <p:cNvPr id="926792" name="Text Box 72"/>
                <p:cNvSpPr txBox="1">
                  <a:spLocks noChangeAspect="1" noChangeArrowheads="1"/>
                </p:cNvSpPr>
                <p:nvPr/>
              </p:nvSpPr>
              <p:spPr bwMode="auto">
                <a:xfrm>
                  <a:off x="593" y="2333"/>
                  <a:ext cx="456" cy="240"/>
                </a:xfrm>
                <a:prstGeom prst="rect">
                  <a:avLst/>
                </a:prstGeom>
                <a:noFill/>
                <a:ln w="11176" algn="ctr">
                  <a:noFill/>
                  <a:miter lim="800000"/>
                  <a:headEnd/>
                  <a:tailEnd/>
                </a:ln>
                <a:effectLst/>
              </p:spPr>
              <p:txBody>
                <a:bodyPr wrap="none"/>
                <a:lstStyle/>
                <a:p>
                  <a:pPr algn="ctr">
                    <a:spcBef>
                      <a:spcPct val="0"/>
                    </a:spcBef>
                    <a:buClrTx/>
                    <a:buFontTx/>
                    <a:buNone/>
                  </a:pPr>
                  <a:r>
                    <a:rPr lang="en-US" altLang="zh-CN" sz="1400" b="1">
                      <a:solidFill>
                        <a:schemeClr val="bg1"/>
                      </a:solidFill>
                      <a:latin typeface="Times New Roman" pitchFamily="18" charset="0"/>
                      <a:ea typeface="宋体" pitchFamily="2" charset="-122"/>
                    </a:rPr>
                    <a:t>SMP Node</a:t>
                  </a:r>
                </a:p>
              </p:txBody>
            </p:sp>
            <p:sp>
              <p:nvSpPr>
                <p:cNvPr id="926793" name="Line 73"/>
                <p:cNvSpPr>
                  <a:spLocks noChangeAspect="1" noChangeShapeType="1"/>
                </p:cNvSpPr>
                <p:nvPr/>
              </p:nvSpPr>
              <p:spPr bwMode="auto">
                <a:xfrm flipV="1">
                  <a:off x="985" y="2724"/>
                  <a:ext cx="1" cy="201"/>
                </a:xfrm>
                <a:prstGeom prst="line">
                  <a:avLst/>
                </a:prstGeom>
                <a:noFill/>
                <a:ln w="11176">
                  <a:solidFill>
                    <a:srgbClr val="000000"/>
                  </a:solidFill>
                  <a:round/>
                  <a:headEnd/>
                  <a:tailEnd type="triangle" w="med" len="med"/>
                </a:ln>
                <a:effectLst/>
              </p:spPr>
              <p:txBody>
                <a:bodyPr/>
                <a:lstStyle/>
                <a:p>
                  <a:endParaRPr lang="zh-CN" altLang="en-US"/>
                </a:p>
              </p:txBody>
            </p:sp>
            <p:sp>
              <p:nvSpPr>
                <p:cNvPr id="926794" name="Line 74"/>
                <p:cNvSpPr>
                  <a:spLocks noChangeAspect="1" noChangeShapeType="1"/>
                </p:cNvSpPr>
                <p:nvPr/>
              </p:nvSpPr>
              <p:spPr bwMode="auto">
                <a:xfrm>
                  <a:off x="1079" y="2726"/>
                  <a:ext cx="1" cy="216"/>
                </a:xfrm>
                <a:prstGeom prst="line">
                  <a:avLst/>
                </a:prstGeom>
                <a:noFill/>
                <a:ln w="11176">
                  <a:solidFill>
                    <a:srgbClr val="000000"/>
                  </a:solidFill>
                  <a:round/>
                  <a:headEnd/>
                  <a:tailEnd type="triangle" w="med" len="med"/>
                </a:ln>
                <a:effectLst/>
              </p:spPr>
              <p:txBody>
                <a:bodyPr/>
                <a:lstStyle/>
                <a:p>
                  <a:endParaRPr lang="zh-CN" altLang="en-US"/>
                </a:p>
              </p:txBody>
            </p:sp>
            <p:grpSp>
              <p:nvGrpSpPr>
                <p:cNvPr id="16" name="Group 75"/>
                <p:cNvGrpSpPr>
                  <a:grpSpLocks noChangeAspect="1"/>
                </p:cNvGrpSpPr>
                <p:nvPr/>
              </p:nvGrpSpPr>
              <p:grpSpPr bwMode="auto">
                <a:xfrm>
                  <a:off x="963" y="2496"/>
                  <a:ext cx="235" cy="224"/>
                  <a:chOff x="1107" y="1369"/>
                  <a:chExt cx="242" cy="229"/>
                </a:xfrm>
              </p:grpSpPr>
              <p:sp>
                <p:nvSpPr>
                  <p:cNvPr id="926796" name="Rectangle 76"/>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a:p>
                </p:txBody>
              </p:sp>
              <p:sp>
                <p:nvSpPr>
                  <p:cNvPr id="926797" name="Rectangle 77"/>
                  <p:cNvSpPr>
                    <a:spLocks noChangeAspect="1" noChangeArrowheads="1"/>
                  </p:cNvSpPr>
                  <p:nvPr/>
                </p:nvSpPr>
                <p:spPr bwMode="auto">
                  <a:xfrm>
                    <a:off x="1110" y="1439"/>
                    <a:ext cx="209" cy="59"/>
                  </a:xfrm>
                  <a:prstGeom prst="rect">
                    <a:avLst/>
                  </a:prstGeom>
                  <a:noFill/>
                  <a:ln w="9525">
                    <a:noFill/>
                    <a:miter lim="800000"/>
                    <a:headEnd/>
                    <a:tailEnd/>
                  </a:ln>
                </p:spPr>
                <p:txBody>
                  <a:bodyPr wrap="none" lIns="0" tIns="0" rIns="0" bIns="0">
                    <a:spAutoFit/>
                  </a:bodyPr>
                  <a:lstStyle/>
                  <a:p>
                    <a:pPr marL="290513" indent="-290513" algn="ctr" defTabSz="1006475" eaLnBrk="0" hangingPunct="0">
                      <a:lnSpc>
                        <a:spcPct val="50000"/>
                      </a:lnSpc>
                      <a:buSzPct val="85000"/>
                    </a:pPr>
                    <a:r>
                      <a:rPr lang="en-US" altLang="zh-CN" sz="1200">
                        <a:solidFill>
                          <a:schemeClr val="bg1"/>
                        </a:solidFill>
                        <a:ea typeface="宋体" pitchFamily="2" charset="-122"/>
                      </a:rPr>
                      <a:t>PEs,</a:t>
                    </a:r>
                  </a:p>
                </p:txBody>
              </p:sp>
            </p:grpSp>
          </p:grpSp>
          <p:sp>
            <p:nvSpPr>
              <p:cNvPr id="926798" name="Rectangle 78"/>
              <p:cNvSpPr>
                <a:spLocks noChangeArrowheads="1"/>
              </p:cNvSpPr>
              <p:nvPr/>
            </p:nvSpPr>
            <p:spPr bwMode="auto">
              <a:xfrm>
                <a:off x="3667" y="1768"/>
                <a:ext cx="2030" cy="1264"/>
              </a:xfrm>
              <a:prstGeom prst="rect">
                <a:avLst/>
              </a:prstGeom>
              <a:noFill/>
              <a:ln w="9525" algn="ctr">
                <a:solidFill>
                  <a:schemeClr val="tx1"/>
                </a:solidFill>
                <a:miter lim="800000"/>
                <a:headEnd/>
                <a:tailEnd/>
              </a:ln>
              <a:effectLst/>
            </p:spPr>
            <p:txBody>
              <a:bodyPr wrap="none" anchor="ctr"/>
              <a:lstStyle/>
              <a:p>
                <a:endParaRPr lang="zh-CN" altLang="en-US"/>
              </a:p>
            </p:txBody>
          </p:sp>
          <p:sp>
            <p:nvSpPr>
              <p:cNvPr id="926799" name="Text Box 79"/>
              <p:cNvSpPr txBox="1">
                <a:spLocks noChangeArrowheads="1"/>
              </p:cNvSpPr>
              <p:nvPr/>
            </p:nvSpPr>
            <p:spPr bwMode="auto">
              <a:xfrm>
                <a:off x="3729" y="2781"/>
                <a:ext cx="1911" cy="218"/>
              </a:xfrm>
              <a:prstGeom prst="rect">
                <a:avLst/>
              </a:prstGeom>
              <a:solidFill>
                <a:srgbClr val="FFCCCC"/>
              </a:solidFill>
              <a:ln w="9525" algn="ctr">
                <a:solidFill>
                  <a:schemeClr val="tx1"/>
                </a:solidFill>
                <a:miter lim="800000"/>
                <a:headEnd/>
                <a:tailEnd/>
              </a:ln>
              <a:effectLst/>
            </p:spPr>
            <p:txBody>
              <a:bodyPr>
                <a:spAutoFit/>
              </a:bodyPr>
              <a:lstStyle/>
              <a:p>
                <a:pPr algn="ctr" eaLnBrk="0" hangingPunct="0">
                  <a:spcBef>
                    <a:spcPct val="0"/>
                  </a:spcBef>
                  <a:buClrTx/>
                  <a:buFontTx/>
                  <a:buNone/>
                </a:pPr>
                <a:r>
                  <a:rPr lang="en-US" altLang="zh-CN" b="1">
                    <a:solidFill>
                      <a:schemeClr val="bg1"/>
                    </a:solidFill>
                    <a:ea typeface="宋体" pitchFamily="2" charset="-122"/>
                  </a:rPr>
                  <a:t>Interconnect</a:t>
                </a:r>
              </a:p>
            </p:txBody>
          </p:sp>
          <p:sp>
            <p:nvSpPr>
              <p:cNvPr id="926800" name="Line 80"/>
              <p:cNvSpPr>
                <a:spLocks noChangeShapeType="1"/>
              </p:cNvSpPr>
              <p:nvPr/>
            </p:nvSpPr>
            <p:spPr bwMode="auto">
              <a:xfrm>
                <a:off x="4039" y="2551"/>
                <a:ext cx="0" cy="233"/>
              </a:xfrm>
              <a:prstGeom prst="line">
                <a:avLst/>
              </a:prstGeom>
              <a:noFill/>
              <a:ln w="9525">
                <a:solidFill>
                  <a:schemeClr val="tx1"/>
                </a:solidFill>
                <a:round/>
                <a:headEnd type="triangle" w="lg" len="lg"/>
                <a:tailEnd type="triangle" w="lg" len="lg"/>
              </a:ln>
              <a:effectLst/>
            </p:spPr>
            <p:txBody>
              <a:bodyPr wrap="none" anchor="ctr"/>
              <a:lstStyle/>
              <a:p>
                <a:endParaRPr lang="zh-CN" altLang="en-US"/>
              </a:p>
            </p:txBody>
          </p:sp>
          <p:sp>
            <p:nvSpPr>
              <p:cNvPr id="926801" name="Line 81"/>
              <p:cNvSpPr>
                <a:spLocks noChangeShapeType="1"/>
              </p:cNvSpPr>
              <p:nvPr/>
            </p:nvSpPr>
            <p:spPr bwMode="auto">
              <a:xfrm>
                <a:off x="5232" y="2524"/>
                <a:ext cx="0" cy="233"/>
              </a:xfrm>
              <a:prstGeom prst="line">
                <a:avLst/>
              </a:prstGeom>
              <a:noFill/>
              <a:ln w="9525">
                <a:solidFill>
                  <a:schemeClr val="tx1"/>
                </a:solidFill>
                <a:round/>
                <a:headEnd type="triangle" w="lg" len="lg"/>
                <a:tailEnd type="triangle" w="lg" len="lg"/>
              </a:ln>
              <a:effectLst/>
            </p:spPr>
            <p:txBody>
              <a:bodyPr wrap="none" anchor="ct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26723">
                                            <p:txEl>
                                              <p:pRg st="3" end="3"/>
                                            </p:txEl>
                                          </p:spTgt>
                                        </p:tgtEl>
                                        <p:attrNameLst>
                                          <p:attrName>style.visibility</p:attrName>
                                        </p:attrNameLst>
                                      </p:cBhvr>
                                      <p:to>
                                        <p:strVal val="visible"/>
                                      </p:to>
                                    </p:set>
                                    <p:animEffect transition="in" filter="blinds(horizontal)">
                                      <p:cBhvr>
                                        <p:cTn id="7" dur="500"/>
                                        <p:tgtEl>
                                          <p:spTgt spid="926723">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6725"/>
                                        </p:tgtEl>
                                        <p:attrNameLst>
                                          <p:attrName>style.visibility</p:attrName>
                                        </p:attrNameLst>
                                      </p:cBhvr>
                                      <p:to>
                                        <p:strVal val="visible"/>
                                      </p:to>
                                    </p:set>
                                    <p:animEffect transition="in" filter="blinds(horizontal)">
                                      <p:cBhvr>
                                        <p:cTn id="12" dur="500"/>
                                        <p:tgtEl>
                                          <p:spTgt spid="92672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6727"/>
                                        </p:tgtEl>
                                        <p:attrNameLst>
                                          <p:attrName>style.visibility</p:attrName>
                                        </p:attrNameLst>
                                      </p:cBhvr>
                                      <p:to>
                                        <p:strVal val="visible"/>
                                      </p:to>
                                    </p:set>
                                    <p:animEffect transition="in" filter="blinds(horizontal)">
                                      <p:cBhvr>
                                        <p:cTn id="17" dur="500"/>
                                        <p:tgtEl>
                                          <p:spTgt spid="92672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6726"/>
                                        </p:tgtEl>
                                        <p:attrNameLst>
                                          <p:attrName>style.visibility</p:attrName>
                                        </p:attrNameLst>
                                      </p:cBhvr>
                                      <p:to>
                                        <p:strVal val="visible"/>
                                      </p:to>
                                    </p:set>
                                    <p:animEffect transition="in" filter="blinds(horizontal)">
                                      <p:cBhvr>
                                        <p:cTn id="22" dur="500"/>
                                        <p:tgtEl>
                                          <p:spTgt spid="9267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linds(horizontal)">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725" grpId="0"/>
      <p:bldP spid="926726" grpId="0"/>
      <p:bldP spid="92672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ea typeface="宋体" pitchFamily="2" charset="-122"/>
                <a:sym typeface="Wingdings" pitchFamily="2" charset="2"/>
              </a:rPr>
              <a:t>Profound impact on future software</a:t>
            </a:r>
            <a:endParaRPr lang="zh-CN" altLang="en-US" sz="3200" dirty="0"/>
          </a:p>
        </p:txBody>
      </p:sp>
      <p:sp>
        <p:nvSpPr>
          <p:cNvPr id="3" name="内容占位符 2"/>
          <p:cNvSpPr>
            <a:spLocks noGrp="1"/>
          </p:cNvSpPr>
          <p:nvPr>
            <p:ph idx="1"/>
          </p:nvPr>
        </p:nvSpPr>
        <p:spPr/>
        <p:txBody>
          <a:bodyPr/>
          <a:lstStyle/>
          <a:p>
            <a:pPr>
              <a:lnSpc>
                <a:spcPct val="150000"/>
              </a:lnSpc>
            </a:pPr>
            <a:r>
              <a:rPr lang="en-US" altLang="zh-CN" sz="2000" dirty="0"/>
              <a:t>The move towards parallelism as the primary driver for system performance</a:t>
            </a:r>
          </a:p>
          <a:p>
            <a:pPr>
              <a:lnSpc>
                <a:spcPct val="150000"/>
              </a:lnSpc>
            </a:pPr>
            <a:r>
              <a:rPr lang="en-US" altLang="zh-CN" sz="2000" dirty="0"/>
              <a:t> a profound software impact on software</a:t>
            </a:r>
          </a:p>
          <a:p>
            <a:pPr lvl="1">
              <a:lnSpc>
                <a:spcPct val="150000"/>
              </a:lnSpc>
            </a:pPr>
            <a:r>
              <a:rPr lang="en-US" altLang="zh-CN" sz="1600" dirty="0"/>
              <a:t> because all software will need to be enabled to exploit parallelism.  </a:t>
            </a:r>
          </a:p>
          <a:p>
            <a:pPr lvl="1">
              <a:lnSpc>
                <a:spcPct val="150000"/>
              </a:lnSpc>
            </a:pPr>
            <a:r>
              <a:rPr lang="en-US" altLang="zh-CN" sz="1600" dirty="0"/>
              <a:t>Some areas of commercial software (e.g. transaction systems) are already prepared for this trend from past investments in SMP-enablement.  </a:t>
            </a:r>
          </a:p>
          <a:p>
            <a:pPr lvl="1">
              <a:lnSpc>
                <a:spcPct val="150000"/>
              </a:lnSpc>
            </a:pPr>
            <a:r>
              <a:rPr lang="en-US" altLang="zh-CN" sz="1600" dirty="0"/>
              <a:t>a lot of other software is predominantly single-threaded has been riding the frequency scaling curve predicted by </a:t>
            </a:r>
            <a:r>
              <a:rPr lang="en-US" altLang="zh-CN" sz="1600" dirty="0">
                <a:solidFill>
                  <a:srgbClr val="FF0000"/>
                </a:solidFill>
              </a:rPr>
              <a:t>Moore’s Law </a:t>
            </a:r>
            <a:r>
              <a:rPr lang="en-US" altLang="zh-CN" sz="1600" dirty="0"/>
              <a:t>for the last two decades.  </a:t>
            </a:r>
          </a:p>
          <a:p>
            <a:pPr>
              <a:lnSpc>
                <a:spcPct val="150000"/>
              </a:lnSpc>
            </a:pPr>
            <a:r>
              <a:rPr lang="en-US" altLang="zh-CN" sz="2000" dirty="0"/>
              <a:t>The goal of the X10 project in IBM Research is to respond to this future software crisis by establishing new foundations for programming models, languages, tools, compilers, runtimes, virtual machines, and libraries for parallel hardware.</a:t>
            </a:r>
          </a:p>
          <a:p>
            <a:pPr>
              <a:lnSpc>
                <a:spcPct val="150000"/>
              </a:lnSpc>
            </a:pPr>
            <a:endParaRPr lang="zh-CN" alt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0770" name="Rectangle 2"/>
          <p:cNvSpPr>
            <a:spLocks noGrp="1" noChangeArrowheads="1"/>
          </p:cNvSpPr>
          <p:nvPr>
            <p:ph type="title"/>
          </p:nvPr>
        </p:nvSpPr>
        <p:spPr>
          <a:xfrm>
            <a:off x="136525" y="533400"/>
            <a:ext cx="9007475" cy="393700"/>
          </a:xfrm>
        </p:spPr>
        <p:txBody>
          <a:bodyPr/>
          <a:lstStyle/>
          <a:p>
            <a:r>
              <a:rPr lang="en-US" altLang="zh-CN" sz="2400" dirty="0">
                <a:ea typeface="宋体" pitchFamily="2" charset="-122"/>
              </a:rPr>
              <a:t>PERCS</a:t>
            </a:r>
            <a:r>
              <a:rPr lang="en-US" altLang="zh-CN" sz="2800" dirty="0">
                <a:ea typeface="宋体" pitchFamily="2" charset="-122"/>
              </a:rPr>
              <a:t> Programming Model/Tools: Overall Architecture</a:t>
            </a:r>
          </a:p>
        </p:txBody>
      </p:sp>
      <p:sp>
        <p:nvSpPr>
          <p:cNvPr id="2720771" name="Text Box 3"/>
          <p:cNvSpPr txBox="1">
            <a:spLocks noChangeArrowheads="1"/>
          </p:cNvSpPr>
          <p:nvPr/>
        </p:nvSpPr>
        <p:spPr bwMode="auto">
          <a:xfrm>
            <a:off x="1647825" y="1177925"/>
            <a:ext cx="1393825" cy="274638"/>
          </a:xfrm>
          <a:prstGeom prst="rect">
            <a:avLst/>
          </a:prstGeom>
          <a:noFill/>
          <a:ln w="9525" algn="ctr">
            <a:noFill/>
            <a:miter lim="800000"/>
            <a:headEnd/>
            <a:tailEnd/>
          </a:ln>
          <a:effectLst/>
        </p:spPr>
        <p:txBody>
          <a:bodyPr wrap="none">
            <a:spAutoFit/>
          </a:bodyPr>
          <a:lstStyle/>
          <a:p>
            <a:pPr eaLnBrk="0" hangingPunct="0"/>
            <a:r>
              <a:rPr lang="en-US" altLang="zh-CN" sz="1200" b="1" i="1">
                <a:solidFill>
                  <a:srgbClr val="000000"/>
                </a:solidFill>
                <a:ea typeface="宋体" pitchFamily="2" charset="-122"/>
              </a:rPr>
              <a:t>X10 source code</a:t>
            </a:r>
          </a:p>
        </p:txBody>
      </p:sp>
      <p:sp>
        <p:nvSpPr>
          <p:cNvPr id="2720772" name="Text Box 4"/>
          <p:cNvSpPr txBox="1">
            <a:spLocks noChangeArrowheads="1"/>
          </p:cNvSpPr>
          <p:nvPr/>
        </p:nvSpPr>
        <p:spPr bwMode="auto">
          <a:xfrm>
            <a:off x="342900" y="2406650"/>
            <a:ext cx="1120775" cy="466725"/>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Productivity Metrics</a:t>
            </a:r>
          </a:p>
        </p:txBody>
      </p:sp>
      <p:sp>
        <p:nvSpPr>
          <p:cNvPr id="2720773" name="Line 5"/>
          <p:cNvSpPr>
            <a:spLocks noChangeShapeType="1"/>
          </p:cNvSpPr>
          <p:nvPr/>
        </p:nvSpPr>
        <p:spPr bwMode="auto">
          <a:xfrm>
            <a:off x="2308225" y="1563688"/>
            <a:ext cx="0" cy="376237"/>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74" name="Text Box 6"/>
          <p:cNvSpPr txBox="1">
            <a:spLocks noChangeArrowheads="1"/>
          </p:cNvSpPr>
          <p:nvPr/>
        </p:nvSpPr>
        <p:spPr bwMode="auto">
          <a:xfrm>
            <a:off x="1646238" y="1973263"/>
            <a:ext cx="1314450" cy="649287"/>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X10 Development Toolkit</a:t>
            </a:r>
          </a:p>
        </p:txBody>
      </p:sp>
      <p:sp>
        <p:nvSpPr>
          <p:cNvPr id="2720775" name="Line 7"/>
          <p:cNvSpPr>
            <a:spLocks noChangeShapeType="1"/>
          </p:cNvSpPr>
          <p:nvPr/>
        </p:nvSpPr>
        <p:spPr bwMode="auto">
          <a:xfrm>
            <a:off x="1444625" y="2182813"/>
            <a:ext cx="233363"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76" name="Text Box 8"/>
          <p:cNvSpPr txBox="1">
            <a:spLocks noChangeArrowheads="1"/>
          </p:cNvSpPr>
          <p:nvPr/>
        </p:nvSpPr>
        <p:spPr bwMode="auto">
          <a:xfrm>
            <a:off x="6591300" y="1160463"/>
            <a:ext cx="1895475" cy="274637"/>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Fortran/MPI/OpenMP)</a:t>
            </a:r>
          </a:p>
        </p:txBody>
      </p:sp>
      <p:sp>
        <p:nvSpPr>
          <p:cNvPr id="2720777" name="Line 9"/>
          <p:cNvSpPr>
            <a:spLocks noChangeShapeType="1"/>
          </p:cNvSpPr>
          <p:nvPr/>
        </p:nvSpPr>
        <p:spPr bwMode="auto">
          <a:xfrm>
            <a:off x="4008438" y="1566863"/>
            <a:ext cx="0" cy="376237"/>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78" name="Text Box 10"/>
          <p:cNvSpPr txBox="1">
            <a:spLocks noChangeArrowheads="1"/>
          </p:cNvSpPr>
          <p:nvPr/>
        </p:nvSpPr>
        <p:spPr bwMode="auto">
          <a:xfrm>
            <a:off x="3444875" y="1952625"/>
            <a:ext cx="1263650" cy="649288"/>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Java Development Toolkit</a:t>
            </a:r>
          </a:p>
        </p:txBody>
      </p:sp>
      <p:sp>
        <p:nvSpPr>
          <p:cNvPr id="2720779" name="Text Box 11"/>
          <p:cNvSpPr txBox="1">
            <a:spLocks noChangeArrowheads="1"/>
          </p:cNvSpPr>
          <p:nvPr/>
        </p:nvSpPr>
        <p:spPr bwMode="auto">
          <a:xfrm>
            <a:off x="1624013" y="2703513"/>
            <a:ext cx="6943725" cy="1049337"/>
          </a:xfrm>
          <a:prstGeom prst="rect">
            <a:avLst/>
          </a:prstGeom>
          <a:noFill/>
          <a:ln w="9525" algn="ctr">
            <a:noFill/>
            <a:miter lim="800000"/>
            <a:headEnd/>
            <a:tailEnd/>
          </a:ln>
          <a:effectLst/>
        </p:spPr>
        <p:txBody>
          <a:bodyPr wrap="none">
            <a:spAutoFit/>
          </a:bodyPr>
          <a:lstStyle/>
          <a:p>
            <a:pPr algn="ctr" eaLnBrk="0" hangingPunct="0">
              <a:lnSpc>
                <a:spcPct val="150000"/>
              </a:lnSpc>
            </a:pPr>
            <a:r>
              <a:rPr lang="en-US" altLang="zh-CN" sz="1400" b="1" i="1" dirty="0">
                <a:solidFill>
                  <a:srgbClr val="000000"/>
                </a:solidFill>
                <a:ea typeface="宋体" pitchFamily="2" charset="-122"/>
              </a:rPr>
              <a:t>Integrated Programming Environment: Edit, Compile, Debug, Visualize, </a:t>
            </a:r>
            <a:r>
              <a:rPr lang="en-US" altLang="zh-CN" sz="1400" b="1" i="1" dirty="0" err="1">
                <a:solidFill>
                  <a:srgbClr val="000000"/>
                </a:solidFill>
                <a:ea typeface="宋体" pitchFamily="2" charset="-122"/>
              </a:rPr>
              <a:t>Refactor</a:t>
            </a:r>
            <a:endParaRPr lang="en-US" altLang="zh-CN" sz="1400" b="1" i="1" dirty="0">
              <a:solidFill>
                <a:srgbClr val="000000"/>
              </a:solidFill>
              <a:ea typeface="宋体" pitchFamily="2" charset="-122"/>
            </a:endParaRPr>
          </a:p>
          <a:p>
            <a:pPr algn="ctr" eaLnBrk="0" hangingPunct="0">
              <a:lnSpc>
                <a:spcPct val="150000"/>
              </a:lnSpc>
            </a:pPr>
            <a:r>
              <a:rPr lang="en-US" altLang="zh-CN" sz="1400" b="1" i="1" dirty="0">
                <a:solidFill>
                  <a:srgbClr val="000000"/>
                </a:solidFill>
                <a:ea typeface="宋体" pitchFamily="2" charset="-122"/>
              </a:rPr>
              <a:t>Use Eclipse platform (eclipse.org) as foundation for integrating tools</a:t>
            </a:r>
          </a:p>
          <a:p>
            <a:pPr algn="ctr" eaLnBrk="0" hangingPunct="0">
              <a:lnSpc>
                <a:spcPct val="150000"/>
              </a:lnSpc>
            </a:pPr>
            <a:r>
              <a:rPr lang="en-US" altLang="zh-CN" sz="1400" b="1" i="1" dirty="0" err="1">
                <a:solidFill>
                  <a:srgbClr val="000000"/>
                </a:solidFill>
                <a:ea typeface="宋体" pitchFamily="2" charset="-122"/>
              </a:rPr>
              <a:t>Morphogenic</a:t>
            </a:r>
            <a:r>
              <a:rPr lang="en-US" altLang="zh-CN" sz="1400" b="1" i="1" dirty="0">
                <a:solidFill>
                  <a:srgbClr val="000000"/>
                </a:solidFill>
                <a:ea typeface="宋体" pitchFamily="2" charset="-122"/>
              </a:rPr>
              <a:t> Software: separation of concerns, separation of roles</a:t>
            </a:r>
          </a:p>
        </p:txBody>
      </p:sp>
      <p:sp>
        <p:nvSpPr>
          <p:cNvPr id="2720780" name="Text Box 12"/>
          <p:cNvSpPr txBox="1">
            <a:spLocks noChangeArrowheads="1"/>
          </p:cNvSpPr>
          <p:nvPr/>
        </p:nvSpPr>
        <p:spPr bwMode="auto">
          <a:xfrm>
            <a:off x="4921250" y="1181100"/>
            <a:ext cx="1895475" cy="274638"/>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C/C++ /MPI /OpenMP</a:t>
            </a:r>
          </a:p>
        </p:txBody>
      </p:sp>
      <p:sp>
        <p:nvSpPr>
          <p:cNvPr id="2720781" name="Text Box 13"/>
          <p:cNvSpPr txBox="1">
            <a:spLocks noChangeArrowheads="1"/>
          </p:cNvSpPr>
          <p:nvPr/>
        </p:nvSpPr>
        <p:spPr bwMode="auto">
          <a:xfrm>
            <a:off x="5170488" y="1981200"/>
            <a:ext cx="1263650" cy="649288"/>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C Development Toolkit</a:t>
            </a:r>
          </a:p>
        </p:txBody>
      </p:sp>
      <p:sp>
        <p:nvSpPr>
          <p:cNvPr id="2720782" name="Line 14"/>
          <p:cNvSpPr>
            <a:spLocks noChangeShapeType="1"/>
          </p:cNvSpPr>
          <p:nvPr/>
        </p:nvSpPr>
        <p:spPr bwMode="auto">
          <a:xfrm>
            <a:off x="5703888" y="1574800"/>
            <a:ext cx="0" cy="376238"/>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83" name="Text Box 15"/>
          <p:cNvSpPr txBox="1">
            <a:spLocks noChangeArrowheads="1"/>
          </p:cNvSpPr>
          <p:nvPr/>
        </p:nvSpPr>
        <p:spPr bwMode="auto">
          <a:xfrm>
            <a:off x="2984500" y="1168400"/>
            <a:ext cx="2119313" cy="274638"/>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Java+Threads+Conc utils</a:t>
            </a:r>
          </a:p>
        </p:txBody>
      </p:sp>
      <p:sp>
        <p:nvSpPr>
          <p:cNvPr id="2720784" name="Text Box 16"/>
          <p:cNvSpPr txBox="1">
            <a:spLocks noChangeArrowheads="1"/>
          </p:cNvSpPr>
          <p:nvPr/>
        </p:nvSpPr>
        <p:spPr bwMode="auto">
          <a:xfrm>
            <a:off x="6826250" y="1990725"/>
            <a:ext cx="1263650" cy="649288"/>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Fortran Development Toolkit</a:t>
            </a:r>
          </a:p>
        </p:txBody>
      </p:sp>
      <p:sp>
        <p:nvSpPr>
          <p:cNvPr id="2720785" name="Line 17"/>
          <p:cNvSpPr>
            <a:spLocks noChangeShapeType="1"/>
          </p:cNvSpPr>
          <p:nvPr/>
        </p:nvSpPr>
        <p:spPr bwMode="auto">
          <a:xfrm>
            <a:off x="7412038" y="1604963"/>
            <a:ext cx="0" cy="376237"/>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86" name="Text Box 18"/>
          <p:cNvSpPr txBox="1">
            <a:spLocks noChangeArrowheads="1"/>
          </p:cNvSpPr>
          <p:nvPr/>
        </p:nvSpPr>
        <p:spPr bwMode="auto">
          <a:xfrm>
            <a:off x="1920875" y="5443538"/>
            <a:ext cx="6108700" cy="284162"/>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Continuous Program Optimization (CPO)</a:t>
            </a:r>
          </a:p>
        </p:txBody>
      </p:sp>
      <p:sp>
        <p:nvSpPr>
          <p:cNvPr id="2720787" name="Rectangle 19"/>
          <p:cNvSpPr>
            <a:spLocks noChangeArrowheads="1"/>
          </p:cNvSpPr>
          <p:nvPr/>
        </p:nvSpPr>
        <p:spPr bwMode="auto">
          <a:xfrm>
            <a:off x="193675" y="1778000"/>
            <a:ext cx="8816975" cy="1939925"/>
          </a:xfrm>
          <a:prstGeom prst="rect">
            <a:avLst/>
          </a:prstGeom>
          <a:noFill/>
          <a:ln w="9525" algn="ctr">
            <a:solidFill>
              <a:schemeClr val="tx1"/>
            </a:solidFill>
            <a:miter lim="800000"/>
            <a:headEnd/>
            <a:tailEnd/>
          </a:ln>
          <a:effectLst/>
        </p:spPr>
        <p:txBody>
          <a:bodyPr wrap="none" anchor="ctr"/>
          <a:lstStyle/>
          <a:p>
            <a:endParaRPr lang="zh-CN" altLang="en-US"/>
          </a:p>
        </p:txBody>
      </p:sp>
      <p:sp>
        <p:nvSpPr>
          <p:cNvPr id="2720788" name="Line 20"/>
          <p:cNvSpPr>
            <a:spLocks noChangeShapeType="1"/>
          </p:cNvSpPr>
          <p:nvPr/>
        </p:nvSpPr>
        <p:spPr bwMode="auto">
          <a:xfrm>
            <a:off x="2989263" y="2305050"/>
            <a:ext cx="466725"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89" name="Line 21"/>
          <p:cNvSpPr>
            <a:spLocks noChangeShapeType="1"/>
          </p:cNvSpPr>
          <p:nvPr/>
        </p:nvSpPr>
        <p:spPr bwMode="auto">
          <a:xfrm>
            <a:off x="4716463" y="2305050"/>
            <a:ext cx="455612"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90" name="Line 22"/>
          <p:cNvSpPr>
            <a:spLocks noChangeShapeType="1"/>
          </p:cNvSpPr>
          <p:nvPr/>
        </p:nvSpPr>
        <p:spPr bwMode="auto">
          <a:xfrm>
            <a:off x="6453188" y="2325688"/>
            <a:ext cx="374650"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91" name="Text Box 23"/>
          <p:cNvSpPr txBox="1">
            <a:spLocks noChangeArrowheads="1"/>
          </p:cNvSpPr>
          <p:nvPr/>
        </p:nvSpPr>
        <p:spPr bwMode="auto">
          <a:xfrm>
            <a:off x="1909763" y="5799138"/>
            <a:ext cx="6037262" cy="284162"/>
          </a:xfrm>
          <a:prstGeom prst="rect">
            <a:avLst/>
          </a:prstGeom>
          <a:noFill/>
          <a:ln w="9525">
            <a:solidFill>
              <a:schemeClr val="tx1"/>
            </a:solidFill>
            <a:miter lim="800000"/>
            <a:headEnd/>
            <a:tailEnd/>
          </a:ln>
          <a:effectLst/>
        </p:spPr>
        <p:txBody>
          <a:bodyPr>
            <a:spAutoFit/>
          </a:bodyPr>
          <a:lstStyle/>
          <a:p>
            <a:pPr algn="ctr"/>
            <a:r>
              <a:rPr lang="en-US" altLang="zh-CN" sz="1200" b="1" i="1">
                <a:ea typeface="宋体" pitchFamily="2" charset="-122"/>
                <a:cs typeface="Arial" pitchFamily="34" charset="0"/>
              </a:rPr>
              <a:t>PERCS System Software (K42)</a:t>
            </a:r>
            <a:endParaRPr lang="en-US" altLang="zh-CN" sz="1200" i="1">
              <a:ea typeface="宋体" pitchFamily="2" charset="-122"/>
              <a:cs typeface="Arial" pitchFamily="34" charset="0"/>
            </a:endParaRPr>
          </a:p>
        </p:txBody>
      </p:sp>
      <p:sp>
        <p:nvSpPr>
          <p:cNvPr id="2720793" name="Line 25"/>
          <p:cNvSpPr>
            <a:spLocks noChangeShapeType="1"/>
          </p:cNvSpPr>
          <p:nvPr/>
        </p:nvSpPr>
        <p:spPr bwMode="auto">
          <a:xfrm>
            <a:off x="8099425" y="2335213"/>
            <a:ext cx="374650"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794" name="Text Box 26"/>
          <p:cNvSpPr txBox="1">
            <a:spLocks noChangeArrowheads="1"/>
          </p:cNvSpPr>
          <p:nvPr/>
        </p:nvSpPr>
        <p:spPr bwMode="auto">
          <a:xfrm>
            <a:off x="8477250" y="1233488"/>
            <a:ext cx="501650" cy="366712"/>
          </a:xfrm>
          <a:prstGeom prst="rect">
            <a:avLst/>
          </a:prstGeom>
          <a:noFill/>
          <a:ln w="9525" algn="ctr">
            <a:noFill/>
            <a:miter lim="800000"/>
            <a:headEnd/>
            <a:tailEnd/>
          </a:ln>
          <a:effectLst/>
        </p:spPr>
        <p:txBody>
          <a:bodyPr wrap="none">
            <a:spAutoFit/>
          </a:bodyPr>
          <a:lstStyle/>
          <a:p>
            <a:pPr algn="ctr" eaLnBrk="0" hangingPunct="0"/>
            <a:r>
              <a:rPr lang="en-US" altLang="zh-CN" b="1" i="1">
                <a:solidFill>
                  <a:srgbClr val="000000"/>
                </a:solidFill>
                <a:ea typeface="宋体" pitchFamily="2" charset="-122"/>
              </a:rPr>
              <a:t>. . .</a:t>
            </a:r>
          </a:p>
        </p:txBody>
      </p:sp>
      <p:sp>
        <p:nvSpPr>
          <p:cNvPr id="2720795" name="Text Box 27"/>
          <p:cNvSpPr txBox="1">
            <a:spLocks noChangeArrowheads="1"/>
          </p:cNvSpPr>
          <p:nvPr/>
        </p:nvSpPr>
        <p:spPr bwMode="auto">
          <a:xfrm>
            <a:off x="8497888" y="2078038"/>
            <a:ext cx="501650" cy="366712"/>
          </a:xfrm>
          <a:prstGeom prst="rect">
            <a:avLst/>
          </a:prstGeom>
          <a:noFill/>
          <a:ln w="9525" algn="ctr">
            <a:noFill/>
            <a:miter lim="800000"/>
            <a:headEnd/>
            <a:tailEnd/>
          </a:ln>
          <a:effectLst/>
        </p:spPr>
        <p:txBody>
          <a:bodyPr wrap="none">
            <a:spAutoFit/>
          </a:bodyPr>
          <a:lstStyle/>
          <a:p>
            <a:pPr algn="ctr" eaLnBrk="0" hangingPunct="0"/>
            <a:r>
              <a:rPr lang="en-US" altLang="zh-CN" b="1" i="1">
                <a:solidFill>
                  <a:srgbClr val="000000"/>
                </a:solidFill>
                <a:ea typeface="宋体" pitchFamily="2" charset="-122"/>
              </a:rPr>
              <a:t>. . .</a:t>
            </a:r>
          </a:p>
        </p:txBody>
      </p:sp>
      <p:sp>
        <p:nvSpPr>
          <p:cNvPr id="2720796" name="Line 28"/>
          <p:cNvSpPr>
            <a:spLocks noChangeShapeType="1"/>
          </p:cNvSpPr>
          <p:nvPr/>
        </p:nvSpPr>
        <p:spPr bwMode="auto">
          <a:xfrm>
            <a:off x="8691563" y="1625600"/>
            <a:ext cx="0" cy="376238"/>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grpSp>
        <p:nvGrpSpPr>
          <p:cNvPr id="2" name="Group 29"/>
          <p:cNvGrpSpPr>
            <a:grpSpLocks/>
          </p:cNvGrpSpPr>
          <p:nvPr/>
        </p:nvGrpSpPr>
        <p:grpSpPr bwMode="auto">
          <a:xfrm>
            <a:off x="1793875" y="3729038"/>
            <a:ext cx="1270000" cy="1246187"/>
            <a:chOff x="1200" y="2349"/>
            <a:chExt cx="800" cy="785"/>
          </a:xfrm>
        </p:grpSpPr>
        <p:sp>
          <p:nvSpPr>
            <p:cNvPr id="2720798" name="Text Box 30"/>
            <p:cNvSpPr txBox="1">
              <a:spLocks noChangeArrowheads="1"/>
            </p:cNvSpPr>
            <p:nvPr/>
          </p:nvSpPr>
          <p:spPr bwMode="auto">
            <a:xfrm>
              <a:off x="1200" y="2520"/>
              <a:ext cx="800" cy="288"/>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X10 Components</a:t>
              </a:r>
            </a:p>
          </p:txBody>
        </p:sp>
        <p:sp>
          <p:nvSpPr>
            <p:cNvPr id="2720799" name="Text Box 31"/>
            <p:cNvSpPr txBox="1">
              <a:spLocks noChangeArrowheads="1"/>
            </p:cNvSpPr>
            <p:nvPr/>
          </p:nvSpPr>
          <p:spPr bwMode="auto">
            <a:xfrm>
              <a:off x="1278" y="2955"/>
              <a:ext cx="671" cy="179"/>
            </a:xfrm>
            <a:prstGeom prst="rect">
              <a:avLst/>
            </a:prstGeom>
            <a:noFill/>
            <a:ln w="9525" algn="ctr">
              <a:solidFill>
                <a:schemeClr val="tx1"/>
              </a:solidFill>
              <a:miter lim="800000"/>
              <a:headEnd/>
              <a:tailEnd/>
            </a:ln>
            <a:effectLst/>
          </p:spPr>
          <p:txBody>
            <a:bodyPr wrap="none">
              <a:spAutoFit/>
            </a:bodyPr>
            <a:lstStyle/>
            <a:p>
              <a:pPr algn="ctr" eaLnBrk="0" hangingPunct="0"/>
              <a:r>
                <a:rPr lang="en-US" altLang="zh-CN" sz="1200" b="1" i="1">
                  <a:solidFill>
                    <a:srgbClr val="000000"/>
                  </a:solidFill>
                  <a:ea typeface="宋体" pitchFamily="2" charset="-122"/>
                </a:rPr>
                <a:t>X10 runtime</a:t>
              </a:r>
            </a:p>
          </p:txBody>
        </p:sp>
        <p:sp>
          <p:nvSpPr>
            <p:cNvPr id="2720800" name="Line 32"/>
            <p:cNvSpPr>
              <a:spLocks noChangeShapeType="1"/>
            </p:cNvSpPr>
            <p:nvPr/>
          </p:nvSpPr>
          <p:spPr bwMode="auto">
            <a:xfrm>
              <a:off x="1608" y="2349"/>
              <a:ext cx="0" cy="14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01" name="Line 33"/>
            <p:cNvSpPr>
              <a:spLocks noChangeShapeType="1"/>
            </p:cNvSpPr>
            <p:nvPr/>
          </p:nvSpPr>
          <p:spPr bwMode="auto">
            <a:xfrm>
              <a:off x="1601" y="2797"/>
              <a:ext cx="0" cy="148"/>
            </a:xfrm>
            <a:prstGeom prst="line">
              <a:avLst/>
            </a:prstGeom>
            <a:noFill/>
            <a:ln w="9525">
              <a:solidFill>
                <a:schemeClr val="tx1"/>
              </a:solidFill>
              <a:round/>
              <a:headEnd/>
              <a:tailEnd type="triangle" w="med" len="med"/>
            </a:ln>
            <a:effectLst/>
          </p:spPr>
          <p:txBody>
            <a:bodyPr wrap="none" anchor="ctr"/>
            <a:lstStyle/>
            <a:p>
              <a:endParaRPr lang="zh-CN" altLang="en-US"/>
            </a:p>
          </p:txBody>
        </p:sp>
      </p:grpSp>
      <p:sp>
        <p:nvSpPr>
          <p:cNvPr id="2720802" name="Text Box 34"/>
          <p:cNvSpPr txBox="1">
            <a:spLocks noChangeArrowheads="1"/>
          </p:cNvSpPr>
          <p:nvPr/>
        </p:nvSpPr>
        <p:spPr bwMode="auto">
          <a:xfrm>
            <a:off x="1882775" y="5037138"/>
            <a:ext cx="6094413" cy="284162"/>
          </a:xfrm>
          <a:prstGeom prst="rect">
            <a:avLst/>
          </a:prstGeom>
          <a:noFill/>
          <a:ln w="9525" algn="ctr">
            <a:solidFill>
              <a:schemeClr val="tx1"/>
            </a:solidFill>
            <a:miter lim="800000"/>
            <a:headEnd/>
            <a:tailEnd/>
          </a:ln>
          <a:effectLst/>
        </p:spPr>
        <p:txBody>
          <a:bodyPr>
            <a:spAutoFit/>
          </a:bodyPr>
          <a:lstStyle/>
          <a:p>
            <a:pPr algn="ctr" eaLnBrk="0" hangingPunct="0"/>
            <a:r>
              <a:rPr lang="en-US" altLang="zh-CN" sz="1200" b="1" i="1">
                <a:solidFill>
                  <a:srgbClr val="000000"/>
                </a:solidFill>
                <a:ea typeface="宋体" pitchFamily="2" charset="-122"/>
              </a:rPr>
              <a:t>Integrated Concurrency Library: messages, synchronization, threads</a:t>
            </a:r>
          </a:p>
        </p:txBody>
      </p:sp>
      <p:sp>
        <p:nvSpPr>
          <p:cNvPr id="2720803" name="Text Box 35"/>
          <p:cNvSpPr txBox="1">
            <a:spLocks noChangeArrowheads="1"/>
          </p:cNvSpPr>
          <p:nvPr/>
        </p:nvSpPr>
        <p:spPr bwMode="auto">
          <a:xfrm>
            <a:off x="5135563" y="3998913"/>
            <a:ext cx="1239837" cy="457200"/>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Fortran components</a:t>
            </a:r>
          </a:p>
        </p:txBody>
      </p:sp>
      <p:sp>
        <p:nvSpPr>
          <p:cNvPr id="2720804" name="Text Box 36"/>
          <p:cNvSpPr txBox="1">
            <a:spLocks noChangeArrowheads="1"/>
          </p:cNvSpPr>
          <p:nvPr/>
        </p:nvSpPr>
        <p:spPr bwMode="auto">
          <a:xfrm>
            <a:off x="6791325" y="4021138"/>
            <a:ext cx="1239838" cy="457200"/>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C/C++ components</a:t>
            </a:r>
          </a:p>
        </p:txBody>
      </p:sp>
      <p:sp>
        <p:nvSpPr>
          <p:cNvPr id="2720805" name="Text Box 37"/>
          <p:cNvSpPr txBox="1">
            <a:spLocks noChangeArrowheads="1"/>
          </p:cNvSpPr>
          <p:nvPr/>
        </p:nvSpPr>
        <p:spPr bwMode="auto">
          <a:xfrm>
            <a:off x="5214938" y="4699000"/>
            <a:ext cx="1328737" cy="284163"/>
          </a:xfrm>
          <a:prstGeom prst="rect">
            <a:avLst/>
          </a:prstGeom>
          <a:noFill/>
          <a:ln w="9525" algn="ctr">
            <a:solidFill>
              <a:schemeClr val="tx1"/>
            </a:solidFill>
            <a:miter lim="800000"/>
            <a:headEnd/>
            <a:tailEnd/>
          </a:ln>
          <a:effectLst/>
        </p:spPr>
        <p:txBody>
          <a:bodyPr wrap="none">
            <a:spAutoFit/>
          </a:bodyPr>
          <a:lstStyle/>
          <a:p>
            <a:pPr algn="ctr" eaLnBrk="0" hangingPunct="0"/>
            <a:r>
              <a:rPr lang="en-US" altLang="zh-CN" sz="1200" b="1" i="1">
                <a:solidFill>
                  <a:srgbClr val="000000"/>
                </a:solidFill>
                <a:ea typeface="宋体" pitchFamily="2" charset="-122"/>
              </a:rPr>
              <a:t>Fortran runtime</a:t>
            </a:r>
          </a:p>
        </p:txBody>
      </p:sp>
      <p:sp>
        <p:nvSpPr>
          <p:cNvPr id="2720806" name="Text Box 38"/>
          <p:cNvSpPr txBox="1">
            <a:spLocks noChangeArrowheads="1"/>
          </p:cNvSpPr>
          <p:nvPr/>
        </p:nvSpPr>
        <p:spPr bwMode="auto">
          <a:xfrm>
            <a:off x="6756400" y="4689475"/>
            <a:ext cx="1235075" cy="284163"/>
          </a:xfrm>
          <a:prstGeom prst="rect">
            <a:avLst/>
          </a:prstGeom>
          <a:noFill/>
          <a:ln w="9525" algn="ctr">
            <a:solidFill>
              <a:schemeClr val="tx1"/>
            </a:solidFill>
            <a:miter lim="800000"/>
            <a:headEnd/>
            <a:tailEnd/>
          </a:ln>
          <a:effectLst/>
        </p:spPr>
        <p:txBody>
          <a:bodyPr wrap="none">
            <a:spAutoFit/>
          </a:bodyPr>
          <a:lstStyle/>
          <a:p>
            <a:pPr algn="ctr" eaLnBrk="0" hangingPunct="0"/>
            <a:r>
              <a:rPr lang="en-US" altLang="zh-CN" sz="1200" b="1" i="1">
                <a:solidFill>
                  <a:srgbClr val="000000"/>
                </a:solidFill>
                <a:ea typeface="宋体" pitchFamily="2" charset="-122"/>
              </a:rPr>
              <a:t>C/C++ runtime</a:t>
            </a:r>
          </a:p>
        </p:txBody>
      </p:sp>
      <p:sp>
        <p:nvSpPr>
          <p:cNvPr id="2720807" name="Line 39"/>
          <p:cNvSpPr>
            <a:spLocks noChangeShapeType="1"/>
          </p:cNvSpPr>
          <p:nvPr/>
        </p:nvSpPr>
        <p:spPr bwMode="auto">
          <a:xfrm>
            <a:off x="5722938" y="3748088"/>
            <a:ext cx="0" cy="23495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08" name="Line 40"/>
          <p:cNvSpPr>
            <a:spLocks noChangeShapeType="1"/>
          </p:cNvSpPr>
          <p:nvPr/>
        </p:nvSpPr>
        <p:spPr bwMode="auto">
          <a:xfrm>
            <a:off x="7399338" y="3757613"/>
            <a:ext cx="0" cy="23495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09" name="Line 41"/>
          <p:cNvSpPr>
            <a:spLocks noChangeShapeType="1"/>
          </p:cNvSpPr>
          <p:nvPr/>
        </p:nvSpPr>
        <p:spPr bwMode="auto">
          <a:xfrm>
            <a:off x="5711825" y="4459288"/>
            <a:ext cx="0" cy="23495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10" name="Line 42"/>
          <p:cNvSpPr>
            <a:spLocks noChangeShapeType="1"/>
          </p:cNvSpPr>
          <p:nvPr/>
        </p:nvSpPr>
        <p:spPr bwMode="auto">
          <a:xfrm>
            <a:off x="7388225" y="4468813"/>
            <a:ext cx="0" cy="234950"/>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11" name="Line 43"/>
          <p:cNvSpPr>
            <a:spLocks noChangeShapeType="1"/>
          </p:cNvSpPr>
          <p:nvPr/>
        </p:nvSpPr>
        <p:spPr bwMode="auto">
          <a:xfrm>
            <a:off x="4302125" y="4862513"/>
            <a:ext cx="904875"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812" name="Line 44"/>
          <p:cNvSpPr>
            <a:spLocks noChangeShapeType="1"/>
          </p:cNvSpPr>
          <p:nvPr/>
        </p:nvSpPr>
        <p:spPr bwMode="auto">
          <a:xfrm>
            <a:off x="6546850" y="4832350"/>
            <a:ext cx="193675"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grpSp>
        <p:nvGrpSpPr>
          <p:cNvPr id="3" name="Group 45"/>
          <p:cNvGrpSpPr>
            <a:grpSpLocks/>
          </p:cNvGrpSpPr>
          <p:nvPr/>
        </p:nvGrpSpPr>
        <p:grpSpPr bwMode="auto">
          <a:xfrm>
            <a:off x="2976563" y="3738563"/>
            <a:ext cx="1504950" cy="1244600"/>
            <a:chOff x="4041" y="2349"/>
            <a:chExt cx="948" cy="784"/>
          </a:xfrm>
        </p:grpSpPr>
        <p:sp>
          <p:nvSpPr>
            <p:cNvPr id="2720814" name="Text Box 46"/>
            <p:cNvSpPr txBox="1">
              <a:spLocks noChangeArrowheads="1"/>
            </p:cNvSpPr>
            <p:nvPr/>
          </p:nvSpPr>
          <p:spPr bwMode="auto">
            <a:xfrm>
              <a:off x="4208" y="2494"/>
              <a:ext cx="781" cy="288"/>
            </a:xfrm>
            <a:prstGeom prst="rect">
              <a:avLst/>
            </a:prstGeom>
            <a:noFill/>
            <a:ln w="9525" algn="ctr">
              <a:noFill/>
              <a:miter lim="800000"/>
              <a:headEnd/>
              <a:tailEnd/>
            </a:ln>
            <a:effectLst/>
          </p:spPr>
          <p:txBody>
            <a:bodyPr>
              <a:spAutoFit/>
            </a:bodyPr>
            <a:lstStyle/>
            <a:p>
              <a:pPr algn="ctr" eaLnBrk="0" hangingPunct="0"/>
              <a:r>
                <a:rPr lang="en-US" altLang="zh-CN" sz="1200" b="1" i="1">
                  <a:solidFill>
                    <a:srgbClr val="000000"/>
                  </a:solidFill>
                  <a:ea typeface="宋体" pitchFamily="2" charset="-122"/>
                </a:rPr>
                <a:t>Java components</a:t>
              </a:r>
            </a:p>
          </p:txBody>
        </p:sp>
        <p:sp>
          <p:nvSpPr>
            <p:cNvPr id="2720815" name="Text Box 47"/>
            <p:cNvSpPr txBox="1">
              <a:spLocks noChangeArrowheads="1"/>
            </p:cNvSpPr>
            <p:nvPr/>
          </p:nvSpPr>
          <p:spPr bwMode="auto">
            <a:xfrm>
              <a:off x="4167" y="2954"/>
              <a:ext cx="713" cy="179"/>
            </a:xfrm>
            <a:prstGeom prst="rect">
              <a:avLst/>
            </a:prstGeom>
            <a:noFill/>
            <a:ln w="9525" algn="ctr">
              <a:solidFill>
                <a:schemeClr val="tx1"/>
              </a:solidFill>
              <a:miter lim="800000"/>
              <a:headEnd/>
              <a:tailEnd/>
            </a:ln>
            <a:effectLst/>
          </p:spPr>
          <p:txBody>
            <a:bodyPr wrap="none">
              <a:spAutoFit/>
            </a:bodyPr>
            <a:lstStyle/>
            <a:p>
              <a:pPr algn="ctr" eaLnBrk="0" hangingPunct="0"/>
              <a:r>
                <a:rPr lang="en-US" altLang="zh-CN" sz="1200" b="1" i="1">
                  <a:solidFill>
                    <a:srgbClr val="000000"/>
                  </a:solidFill>
                  <a:ea typeface="宋体" pitchFamily="2" charset="-122"/>
                </a:rPr>
                <a:t>Java runtime</a:t>
              </a:r>
            </a:p>
          </p:txBody>
        </p:sp>
        <p:sp>
          <p:nvSpPr>
            <p:cNvPr id="2720816" name="Line 48"/>
            <p:cNvSpPr>
              <a:spLocks noChangeShapeType="1"/>
            </p:cNvSpPr>
            <p:nvPr/>
          </p:nvSpPr>
          <p:spPr bwMode="auto">
            <a:xfrm>
              <a:off x="4617" y="2349"/>
              <a:ext cx="0" cy="14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17" name="Line 49"/>
            <p:cNvSpPr>
              <a:spLocks noChangeShapeType="1"/>
            </p:cNvSpPr>
            <p:nvPr/>
          </p:nvSpPr>
          <p:spPr bwMode="auto">
            <a:xfrm>
              <a:off x="4610" y="2797"/>
              <a:ext cx="0" cy="148"/>
            </a:xfrm>
            <a:prstGeom prst="line">
              <a:avLst/>
            </a:prstGeom>
            <a:noFill/>
            <a:ln w="9525">
              <a:solidFill>
                <a:schemeClr val="tx1"/>
              </a:solidFill>
              <a:round/>
              <a:headEnd/>
              <a:tailEnd type="triangle" w="med" len="med"/>
            </a:ln>
            <a:effectLst/>
          </p:spPr>
          <p:txBody>
            <a:bodyPr wrap="none" anchor="ctr"/>
            <a:lstStyle/>
            <a:p>
              <a:endParaRPr lang="zh-CN" altLang="en-US"/>
            </a:p>
          </p:txBody>
        </p:sp>
        <p:sp>
          <p:nvSpPr>
            <p:cNvPr id="2720818" name="Line 50"/>
            <p:cNvSpPr>
              <a:spLocks noChangeShapeType="1"/>
            </p:cNvSpPr>
            <p:nvPr/>
          </p:nvSpPr>
          <p:spPr bwMode="auto">
            <a:xfrm>
              <a:off x="4041" y="3044"/>
              <a:ext cx="122"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grpSp>
      <p:sp>
        <p:nvSpPr>
          <p:cNvPr id="2720819" name="Text Box 51"/>
          <p:cNvSpPr txBox="1">
            <a:spLocks noChangeArrowheads="1"/>
          </p:cNvSpPr>
          <p:nvPr/>
        </p:nvSpPr>
        <p:spPr bwMode="auto">
          <a:xfrm>
            <a:off x="339725" y="1847850"/>
            <a:ext cx="1122363" cy="466725"/>
          </a:xfrm>
          <a:prstGeom prst="rect">
            <a:avLst/>
          </a:prstGeom>
          <a:noFill/>
          <a:ln w="9525" algn="ctr">
            <a:solidFill>
              <a:schemeClr val="tx1"/>
            </a:solidFill>
            <a:miter lim="800000"/>
            <a:headEnd/>
            <a:tailEnd/>
          </a:ln>
          <a:effectLst/>
        </p:spPr>
        <p:txBody>
          <a:bodyPr wrap="none">
            <a:spAutoFit/>
          </a:bodyPr>
          <a:lstStyle/>
          <a:p>
            <a:pPr algn="ctr" eaLnBrk="0" hangingPunct="0"/>
            <a:r>
              <a:rPr lang="en-US" altLang="zh-CN" sz="1200" b="1" i="1">
                <a:solidFill>
                  <a:srgbClr val="000000"/>
                </a:solidFill>
                <a:ea typeface="宋体" pitchFamily="2" charset="-122"/>
              </a:rPr>
              <a:t>Performance</a:t>
            </a:r>
          </a:p>
          <a:p>
            <a:pPr algn="ctr" eaLnBrk="0" hangingPunct="0"/>
            <a:r>
              <a:rPr lang="en-US" altLang="zh-CN" sz="1200" b="1" i="1">
                <a:solidFill>
                  <a:srgbClr val="000000"/>
                </a:solidFill>
                <a:ea typeface="宋体" pitchFamily="2" charset="-122"/>
              </a:rPr>
              <a:t>Exploration</a:t>
            </a:r>
          </a:p>
        </p:txBody>
      </p:sp>
      <p:sp>
        <p:nvSpPr>
          <p:cNvPr id="2720820" name="Line 52"/>
          <p:cNvSpPr>
            <a:spLocks noChangeShapeType="1"/>
          </p:cNvSpPr>
          <p:nvPr/>
        </p:nvSpPr>
        <p:spPr bwMode="auto">
          <a:xfrm>
            <a:off x="1444625" y="2538413"/>
            <a:ext cx="233363" cy="0"/>
          </a:xfrm>
          <a:prstGeom prst="line">
            <a:avLst/>
          </a:prstGeom>
          <a:noFill/>
          <a:ln w="9525">
            <a:solidFill>
              <a:schemeClr val="tx1"/>
            </a:solidFill>
            <a:round/>
            <a:headEnd type="triangle" w="med" len="med"/>
            <a:tailEnd type="triangle" w="med" len="med"/>
          </a:ln>
          <a:effectLst/>
        </p:spPr>
        <p:txBody>
          <a:bodyPr wrap="none" anchor="ctr"/>
          <a:lstStyle/>
          <a:p>
            <a:endParaRPr lang="zh-CN" altLang="en-US"/>
          </a:p>
        </p:txBody>
      </p:sp>
      <p:sp>
        <p:nvSpPr>
          <p:cNvPr id="2720821" name="Text Box 53"/>
          <p:cNvSpPr txBox="1">
            <a:spLocks noChangeArrowheads="1"/>
          </p:cNvSpPr>
          <p:nvPr/>
        </p:nvSpPr>
        <p:spPr bwMode="auto">
          <a:xfrm>
            <a:off x="161925" y="5338763"/>
            <a:ext cx="1420813" cy="549275"/>
          </a:xfrm>
          <a:prstGeom prst="rect">
            <a:avLst/>
          </a:prstGeom>
          <a:noFill/>
          <a:ln w="9525" algn="ctr">
            <a:noFill/>
            <a:miter lim="800000"/>
            <a:headEnd/>
            <a:tailEnd/>
          </a:ln>
          <a:effectLst/>
        </p:spPr>
        <p:txBody>
          <a:bodyPr wrap="none">
            <a:spAutoFit/>
          </a:bodyPr>
          <a:lstStyle/>
          <a:p>
            <a:pPr eaLnBrk="0" hangingPunct="0"/>
            <a:r>
              <a:rPr lang="en-US" altLang="zh-CN" sz="1000" b="1" i="1">
                <a:solidFill>
                  <a:srgbClr val="000000"/>
                </a:solidFill>
                <a:ea typeface="宋体" pitchFamily="2" charset="-122"/>
              </a:rPr>
              <a:t>PERCS = Productive</a:t>
            </a:r>
          </a:p>
          <a:p>
            <a:pPr eaLnBrk="0" hangingPunct="0"/>
            <a:r>
              <a:rPr lang="en-US" altLang="zh-CN" sz="1000" b="1" i="1">
                <a:solidFill>
                  <a:srgbClr val="000000"/>
                </a:solidFill>
                <a:ea typeface="宋体" pitchFamily="2" charset="-122"/>
              </a:rPr>
              <a:t>Easy-to-use Reliable</a:t>
            </a:r>
          </a:p>
          <a:p>
            <a:pPr eaLnBrk="0" hangingPunct="0"/>
            <a:r>
              <a:rPr lang="en-US" altLang="zh-CN" sz="1000" b="1" i="1">
                <a:solidFill>
                  <a:srgbClr val="000000"/>
                </a:solidFill>
                <a:ea typeface="宋体" pitchFamily="2" charset="-122"/>
              </a:rPr>
              <a:t>Computer Systems </a:t>
            </a:r>
          </a:p>
        </p:txBody>
      </p:sp>
      <p:sp>
        <p:nvSpPr>
          <p:cNvPr id="2720822" name="Text Box 54"/>
          <p:cNvSpPr txBox="1">
            <a:spLocks noChangeArrowheads="1"/>
          </p:cNvSpPr>
          <p:nvPr/>
        </p:nvSpPr>
        <p:spPr bwMode="auto">
          <a:xfrm>
            <a:off x="4319588" y="4503738"/>
            <a:ext cx="858837" cy="396875"/>
          </a:xfrm>
          <a:prstGeom prst="rect">
            <a:avLst/>
          </a:prstGeom>
          <a:noFill/>
          <a:ln w="9525" algn="ctr">
            <a:noFill/>
            <a:miter lim="800000"/>
            <a:headEnd/>
            <a:tailEnd/>
          </a:ln>
          <a:effectLst/>
        </p:spPr>
        <p:txBody>
          <a:bodyPr wrap="none">
            <a:spAutoFit/>
          </a:bodyPr>
          <a:lstStyle/>
          <a:p>
            <a:pPr algn="ctr" eaLnBrk="0" hangingPunct="0"/>
            <a:r>
              <a:rPr lang="en-US" altLang="zh-CN" sz="1000" b="1" i="1">
                <a:solidFill>
                  <a:srgbClr val="000000"/>
                </a:solidFill>
                <a:ea typeface="宋体" pitchFamily="2" charset="-122"/>
              </a:rPr>
              <a:t>Fast extern</a:t>
            </a:r>
          </a:p>
          <a:p>
            <a:pPr algn="ctr" eaLnBrk="0" hangingPunct="0"/>
            <a:r>
              <a:rPr lang="en-US" altLang="zh-CN" sz="1000" b="1" i="1">
                <a:solidFill>
                  <a:srgbClr val="000000"/>
                </a:solidFill>
                <a:ea typeface="宋体" pitchFamily="2" charset="-122"/>
              </a:rPr>
              <a:t>interface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720786"/>
                                        </p:tgtEl>
                                        <p:attrNameLst>
                                          <p:attrName>style.visibility</p:attrName>
                                        </p:attrNameLst>
                                      </p:cBhvr>
                                      <p:to>
                                        <p:strVal val="visible"/>
                                      </p:to>
                                    </p:set>
                                    <p:animEffect transition="in" filter="blinds(horizontal)">
                                      <p:cBhvr>
                                        <p:cTn id="7" dur="500"/>
                                        <p:tgtEl>
                                          <p:spTgt spid="272078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720791"/>
                                        </p:tgtEl>
                                        <p:attrNameLst>
                                          <p:attrName>style.visibility</p:attrName>
                                        </p:attrNameLst>
                                      </p:cBhvr>
                                      <p:to>
                                        <p:strVal val="visible"/>
                                      </p:to>
                                    </p:set>
                                    <p:animEffect transition="in" filter="blinds(horizontal)">
                                      <p:cBhvr>
                                        <p:cTn id="10" dur="500"/>
                                        <p:tgtEl>
                                          <p:spTgt spid="2720791"/>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720802"/>
                                        </p:tgtEl>
                                        <p:attrNameLst>
                                          <p:attrName>style.visibility</p:attrName>
                                        </p:attrNameLst>
                                      </p:cBhvr>
                                      <p:to>
                                        <p:strVal val="visible"/>
                                      </p:to>
                                    </p:set>
                                    <p:animEffect transition="in" filter="blinds(horizontal)">
                                      <p:cBhvr>
                                        <p:cTn id="16" dur="500"/>
                                        <p:tgtEl>
                                          <p:spTgt spid="272080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720803"/>
                                        </p:tgtEl>
                                        <p:attrNameLst>
                                          <p:attrName>style.visibility</p:attrName>
                                        </p:attrNameLst>
                                      </p:cBhvr>
                                      <p:to>
                                        <p:strVal val="visible"/>
                                      </p:to>
                                    </p:set>
                                    <p:animEffect transition="in" filter="blinds(horizontal)">
                                      <p:cBhvr>
                                        <p:cTn id="19" dur="500"/>
                                        <p:tgtEl>
                                          <p:spTgt spid="272080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720804"/>
                                        </p:tgtEl>
                                        <p:attrNameLst>
                                          <p:attrName>style.visibility</p:attrName>
                                        </p:attrNameLst>
                                      </p:cBhvr>
                                      <p:to>
                                        <p:strVal val="visible"/>
                                      </p:to>
                                    </p:set>
                                    <p:animEffect transition="in" filter="blinds(horizontal)">
                                      <p:cBhvr>
                                        <p:cTn id="22" dur="500"/>
                                        <p:tgtEl>
                                          <p:spTgt spid="2720804"/>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720805"/>
                                        </p:tgtEl>
                                        <p:attrNameLst>
                                          <p:attrName>style.visibility</p:attrName>
                                        </p:attrNameLst>
                                      </p:cBhvr>
                                      <p:to>
                                        <p:strVal val="visible"/>
                                      </p:to>
                                    </p:set>
                                    <p:animEffect transition="in" filter="blinds(horizontal)">
                                      <p:cBhvr>
                                        <p:cTn id="25" dur="500"/>
                                        <p:tgtEl>
                                          <p:spTgt spid="272080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720806"/>
                                        </p:tgtEl>
                                        <p:attrNameLst>
                                          <p:attrName>style.visibility</p:attrName>
                                        </p:attrNameLst>
                                      </p:cBhvr>
                                      <p:to>
                                        <p:strVal val="visible"/>
                                      </p:to>
                                    </p:set>
                                    <p:animEffect transition="in" filter="blinds(horizontal)">
                                      <p:cBhvr>
                                        <p:cTn id="28" dur="500"/>
                                        <p:tgtEl>
                                          <p:spTgt spid="272080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720807"/>
                                        </p:tgtEl>
                                        <p:attrNameLst>
                                          <p:attrName>style.visibility</p:attrName>
                                        </p:attrNameLst>
                                      </p:cBhvr>
                                      <p:to>
                                        <p:strVal val="visible"/>
                                      </p:to>
                                    </p:set>
                                    <p:animEffect transition="in" filter="blinds(horizontal)">
                                      <p:cBhvr>
                                        <p:cTn id="31" dur="500"/>
                                        <p:tgtEl>
                                          <p:spTgt spid="2720807"/>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720808"/>
                                        </p:tgtEl>
                                        <p:attrNameLst>
                                          <p:attrName>style.visibility</p:attrName>
                                        </p:attrNameLst>
                                      </p:cBhvr>
                                      <p:to>
                                        <p:strVal val="visible"/>
                                      </p:to>
                                    </p:set>
                                    <p:animEffect transition="in" filter="blinds(horizontal)">
                                      <p:cBhvr>
                                        <p:cTn id="34" dur="500"/>
                                        <p:tgtEl>
                                          <p:spTgt spid="272080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720809"/>
                                        </p:tgtEl>
                                        <p:attrNameLst>
                                          <p:attrName>style.visibility</p:attrName>
                                        </p:attrNameLst>
                                      </p:cBhvr>
                                      <p:to>
                                        <p:strVal val="visible"/>
                                      </p:to>
                                    </p:set>
                                    <p:animEffect transition="in" filter="blinds(horizontal)">
                                      <p:cBhvr>
                                        <p:cTn id="37" dur="500"/>
                                        <p:tgtEl>
                                          <p:spTgt spid="2720809"/>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2720810"/>
                                        </p:tgtEl>
                                        <p:attrNameLst>
                                          <p:attrName>style.visibility</p:attrName>
                                        </p:attrNameLst>
                                      </p:cBhvr>
                                      <p:to>
                                        <p:strVal val="visible"/>
                                      </p:to>
                                    </p:set>
                                    <p:animEffect transition="in" filter="blinds(horizontal)">
                                      <p:cBhvr>
                                        <p:cTn id="40" dur="500"/>
                                        <p:tgtEl>
                                          <p:spTgt spid="272081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2720811"/>
                                        </p:tgtEl>
                                        <p:attrNameLst>
                                          <p:attrName>style.visibility</p:attrName>
                                        </p:attrNameLst>
                                      </p:cBhvr>
                                      <p:to>
                                        <p:strVal val="visible"/>
                                      </p:to>
                                    </p:set>
                                    <p:animEffect transition="in" filter="blinds(horizontal)">
                                      <p:cBhvr>
                                        <p:cTn id="43" dur="500"/>
                                        <p:tgtEl>
                                          <p:spTgt spid="2720811"/>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2720812"/>
                                        </p:tgtEl>
                                        <p:attrNameLst>
                                          <p:attrName>style.visibility</p:attrName>
                                        </p:attrNameLst>
                                      </p:cBhvr>
                                      <p:to>
                                        <p:strVal val="visible"/>
                                      </p:to>
                                    </p:set>
                                    <p:animEffect transition="in" filter="blinds(horizontal)">
                                      <p:cBhvr>
                                        <p:cTn id="46" dur="500"/>
                                        <p:tgtEl>
                                          <p:spTgt spid="2720812"/>
                                        </p:tgtEl>
                                      </p:cBhvr>
                                    </p:animEffect>
                                  </p:childTnLst>
                                </p:cTn>
                              </p:par>
                              <p:par>
                                <p:cTn id="47" presetID="3" presetClass="entr" presetSubtype="1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blinds(horizontal)">
                                      <p:cBhvr>
                                        <p:cTn id="49" dur="500"/>
                                        <p:tgtEl>
                                          <p:spTgt spid="3"/>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2720821"/>
                                        </p:tgtEl>
                                        <p:attrNameLst>
                                          <p:attrName>style.visibility</p:attrName>
                                        </p:attrNameLst>
                                      </p:cBhvr>
                                      <p:to>
                                        <p:strVal val="visible"/>
                                      </p:to>
                                    </p:set>
                                    <p:animEffect transition="in" filter="blinds(horizontal)">
                                      <p:cBhvr>
                                        <p:cTn id="52" dur="500"/>
                                        <p:tgtEl>
                                          <p:spTgt spid="2720821"/>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2720822"/>
                                        </p:tgtEl>
                                        <p:attrNameLst>
                                          <p:attrName>style.visibility</p:attrName>
                                        </p:attrNameLst>
                                      </p:cBhvr>
                                      <p:to>
                                        <p:strVal val="visible"/>
                                      </p:to>
                                    </p:set>
                                    <p:animEffect transition="in" filter="blinds(horizontal)">
                                      <p:cBhvr>
                                        <p:cTn id="55" dur="500"/>
                                        <p:tgtEl>
                                          <p:spTgt spid="27208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20786" grpId="0" animBg="1"/>
      <p:bldP spid="2720791" grpId="0" animBg="1"/>
      <p:bldP spid="2720802" grpId="0" animBg="1"/>
      <p:bldP spid="2720803" grpId="0"/>
      <p:bldP spid="2720804" grpId="0"/>
      <p:bldP spid="2720805" grpId="0" animBg="1"/>
      <p:bldP spid="2720806" grpId="0" animBg="1"/>
      <p:bldP spid="2720807" grpId="0" animBg="1"/>
      <p:bldP spid="2720808" grpId="0" animBg="1"/>
      <p:bldP spid="2720809" grpId="0" animBg="1"/>
      <p:bldP spid="2720810" grpId="0" animBg="1"/>
      <p:bldP spid="2720811" grpId="0" animBg="1"/>
      <p:bldP spid="2720812" grpId="0" animBg="1"/>
      <p:bldP spid="2720821" grpId="0"/>
      <p:bldP spid="2720822"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7812" name="Rectangle 4"/>
          <p:cNvSpPr>
            <a:spLocks noGrp="1" noChangeArrowheads="1"/>
          </p:cNvSpPr>
          <p:nvPr>
            <p:ph type="title"/>
          </p:nvPr>
        </p:nvSpPr>
        <p:spPr/>
        <p:txBody>
          <a:bodyPr/>
          <a:lstStyle/>
          <a:p>
            <a:r>
              <a:rPr lang="en-US" altLang="zh-CN" dirty="0">
                <a:ea typeface="宋体" pitchFamily="2" charset="-122"/>
              </a:rPr>
              <a:t>X10 Environment</a:t>
            </a:r>
          </a:p>
        </p:txBody>
      </p:sp>
      <p:sp>
        <p:nvSpPr>
          <p:cNvPr id="2807813" name="Text Box 5"/>
          <p:cNvSpPr txBox="1">
            <a:spLocks noChangeArrowheads="1"/>
          </p:cNvSpPr>
          <p:nvPr/>
        </p:nvSpPr>
        <p:spPr bwMode="auto">
          <a:xfrm>
            <a:off x="792163" y="1387475"/>
            <a:ext cx="4640262" cy="863600"/>
          </a:xfrm>
          <a:prstGeom prst="rect">
            <a:avLst/>
          </a:prstGeom>
          <a:noFill/>
          <a:ln w="9525" algn="ctr">
            <a:solidFill>
              <a:schemeClr val="tx1"/>
            </a:solidFill>
            <a:miter lim="800000"/>
            <a:headEnd/>
            <a:tailEnd/>
          </a:ln>
          <a:effectLst/>
        </p:spPr>
        <p:txBody>
          <a:bodyPr>
            <a:spAutoFit/>
          </a:bodyPr>
          <a:lstStyle/>
          <a:p>
            <a:pPr algn="ctr">
              <a:spcBef>
                <a:spcPct val="50000"/>
              </a:spcBef>
            </a:pPr>
            <a:r>
              <a:rPr lang="en-US" altLang="zh-CN" sz="2000">
                <a:ea typeface="宋体" pitchFamily="2" charset="-122"/>
              </a:rPr>
              <a:t>Very High Level Languages (VHLL’s),</a:t>
            </a:r>
          </a:p>
          <a:p>
            <a:pPr algn="ctr">
              <a:spcBef>
                <a:spcPct val="50000"/>
              </a:spcBef>
            </a:pPr>
            <a:r>
              <a:rPr lang="en-US" altLang="zh-CN" sz="2000">
                <a:ea typeface="宋体" pitchFamily="2" charset="-122"/>
              </a:rPr>
              <a:t>Domain Specific Languages (DSL’s)</a:t>
            </a:r>
          </a:p>
        </p:txBody>
      </p:sp>
      <p:sp>
        <p:nvSpPr>
          <p:cNvPr id="2807814" name="Text Box 6"/>
          <p:cNvSpPr txBox="1">
            <a:spLocks noChangeArrowheads="1"/>
          </p:cNvSpPr>
          <p:nvPr/>
        </p:nvSpPr>
        <p:spPr bwMode="auto">
          <a:xfrm>
            <a:off x="1525588" y="3008313"/>
            <a:ext cx="3173412" cy="406400"/>
          </a:xfrm>
          <a:prstGeom prst="rect">
            <a:avLst/>
          </a:prstGeom>
          <a:solidFill>
            <a:srgbClr val="CCFFCC"/>
          </a:solidFill>
          <a:ln w="9525" algn="ctr">
            <a:solidFill>
              <a:schemeClr val="tx1"/>
            </a:solidFill>
            <a:miter lim="800000"/>
            <a:headEnd/>
            <a:tailEnd/>
          </a:ln>
          <a:effectLst/>
        </p:spPr>
        <p:txBody>
          <a:bodyPr>
            <a:spAutoFit/>
          </a:bodyPr>
          <a:lstStyle/>
          <a:p>
            <a:pPr algn="ctr">
              <a:spcBef>
                <a:spcPct val="50000"/>
              </a:spcBef>
            </a:pPr>
            <a:r>
              <a:rPr lang="en-US" altLang="zh-CN" sz="2000">
                <a:ea typeface="宋体" pitchFamily="2" charset="-122"/>
              </a:rPr>
              <a:t>X10 High Level Language</a:t>
            </a:r>
          </a:p>
        </p:txBody>
      </p:sp>
      <p:sp>
        <p:nvSpPr>
          <p:cNvPr id="2807815" name="Text Box 7"/>
          <p:cNvSpPr txBox="1">
            <a:spLocks noChangeArrowheads="1"/>
          </p:cNvSpPr>
          <p:nvPr/>
        </p:nvSpPr>
        <p:spPr bwMode="auto">
          <a:xfrm>
            <a:off x="792163" y="3646488"/>
            <a:ext cx="4640262" cy="406400"/>
          </a:xfrm>
          <a:prstGeom prst="rect">
            <a:avLst/>
          </a:prstGeom>
          <a:noFill/>
          <a:ln w="9525" algn="ctr">
            <a:solidFill>
              <a:schemeClr val="tx1"/>
            </a:solidFill>
            <a:miter lim="800000"/>
            <a:headEnd/>
            <a:tailEnd/>
          </a:ln>
          <a:effectLst/>
        </p:spPr>
        <p:txBody>
          <a:bodyPr>
            <a:spAutoFit/>
          </a:bodyPr>
          <a:lstStyle/>
          <a:p>
            <a:pPr algn="ctr">
              <a:spcBef>
                <a:spcPct val="50000"/>
              </a:spcBef>
            </a:pPr>
            <a:r>
              <a:rPr lang="en-US" altLang="zh-CN" sz="2000">
                <a:ea typeface="宋体" pitchFamily="2" charset="-122"/>
              </a:rPr>
              <a:t>X10 Deployment</a:t>
            </a:r>
          </a:p>
        </p:txBody>
      </p:sp>
      <p:sp>
        <p:nvSpPr>
          <p:cNvPr id="2807816" name="Text Box 8"/>
          <p:cNvSpPr txBox="1">
            <a:spLocks noChangeArrowheads="1"/>
          </p:cNvSpPr>
          <p:nvPr/>
        </p:nvSpPr>
        <p:spPr bwMode="auto">
          <a:xfrm>
            <a:off x="792163" y="4286250"/>
            <a:ext cx="4640262" cy="863600"/>
          </a:xfrm>
          <a:prstGeom prst="rect">
            <a:avLst/>
          </a:prstGeom>
          <a:noFill/>
          <a:ln w="9525" algn="ctr">
            <a:solidFill>
              <a:schemeClr val="tx1"/>
            </a:solidFill>
            <a:miter lim="800000"/>
            <a:headEnd/>
            <a:tailEnd/>
          </a:ln>
          <a:effectLst/>
        </p:spPr>
        <p:txBody>
          <a:bodyPr>
            <a:spAutoFit/>
          </a:bodyPr>
          <a:lstStyle/>
          <a:p>
            <a:pPr algn="ctr">
              <a:spcBef>
                <a:spcPct val="50000"/>
              </a:spcBef>
            </a:pPr>
            <a:r>
              <a:rPr lang="en-US" altLang="zh-CN" sz="2000">
                <a:ea typeface="宋体" pitchFamily="2" charset="-122"/>
              </a:rPr>
              <a:t>HPC Runtime Environment</a:t>
            </a:r>
          </a:p>
          <a:p>
            <a:pPr algn="ctr">
              <a:spcBef>
                <a:spcPct val="50000"/>
              </a:spcBef>
            </a:pPr>
            <a:r>
              <a:rPr lang="en-US" altLang="zh-CN" sz="2000">
                <a:ea typeface="宋体" pitchFamily="2" charset="-122"/>
              </a:rPr>
              <a:t>(Parallel Environment, MPI, LAPI, …)</a:t>
            </a:r>
          </a:p>
        </p:txBody>
      </p:sp>
      <p:sp>
        <p:nvSpPr>
          <p:cNvPr id="2807817" name="Text Box 9"/>
          <p:cNvSpPr txBox="1">
            <a:spLocks noChangeArrowheads="1"/>
          </p:cNvSpPr>
          <p:nvPr/>
        </p:nvSpPr>
        <p:spPr bwMode="auto">
          <a:xfrm>
            <a:off x="792163" y="5337175"/>
            <a:ext cx="4640262" cy="406400"/>
          </a:xfrm>
          <a:prstGeom prst="rect">
            <a:avLst/>
          </a:prstGeom>
          <a:noFill/>
          <a:ln w="9525" algn="ctr">
            <a:solidFill>
              <a:schemeClr val="tx1"/>
            </a:solidFill>
            <a:miter lim="800000"/>
            <a:headEnd/>
            <a:tailEnd/>
          </a:ln>
          <a:effectLst/>
        </p:spPr>
        <p:txBody>
          <a:bodyPr>
            <a:spAutoFit/>
          </a:bodyPr>
          <a:lstStyle/>
          <a:p>
            <a:pPr algn="ctr">
              <a:spcBef>
                <a:spcPct val="50000"/>
              </a:spcBef>
            </a:pPr>
            <a:r>
              <a:rPr lang="en-US" altLang="zh-CN" sz="2000">
                <a:ea typeface="宋体" pitchFamily="2" charset="-122"/>
              </a:rPr>
              <a:t>HPC Parallel System</a:t>
            </a:r>
          </a:p>
        </p:txBody>
      </p:sp>
      <p:sp>
        <p:nvSpPr>
          <p:cNvPr id="2807819" name="Text Box 11"/>
          <p:cNvSpPr txBox="1">
            <a:spLocks noChangeArrowheads="1"/>
          </p:cNvSpPr>
          <p:nvPr/>
        </p:nvSpPr>
        <p:spPr bwMode="auto">
          <a:xfrm>
            <a:off x="5668963" y="1358900"/>
            <a:ext cx="4640262" cy="736099"/>
          </a:xfrm>
          <a:prstGeom prst="rect">
            <a:avLst/>
          </a:prstGeom>
          <a:noFill/>
          <a:ln w="9525" algn="ctr">
            <a:noFill/>
            <a:miter lim="800000"/>
            <a:headEnd/>
            <a:tailEnd/>
          </a:ln>
          <a:effectLst/>
        </p:spPr>
        <p:txBody>
          <a:bodyPr>
            <a:spAutoFit/>
          </a:bodyPr>
          <a:lstStyle/>
          <a:p>
            <a:pPr>
              <a:spcBef>
                <a:spcPct val="50000"/>
              </a:spcBef>
            </a:pPr>
            <a:r>
              <a:rPr lang="en-US" altLang="zh-CN" sz="1600" dirty="0">
                <a:ea typeface="宋体" pitchFamily="2" charset="-122"/>
              </a:rPr>
              <a:t>Implicit parallelism,</a:t>
            </a:r>
          </a:p>
          <a:p>
            <a:pPr>
              <a:spcBef>
                <a:spcPct val="50000"/>
              </a:spcBef>
            </a:pPr>
            <a:r>
              <a:rPr lang="en-US" altLang="zh-CN" sz="1600" dirty="0">
                <a:ea typeface="宋体" pitchFamily="2" charset="-122"/>
              </a:rPr>
              <a:t>Implicit data distributions</a:t>
            </a:r>
          </a:p>
        </p:txBody>
      </p:sp>
      <p:sp>
        <p:nvSpPr>
          <p:cNvPr id="2807820" name="Text Box 12"/>
          <p:cNvSpPr txBox="1">
            <a:spLocks noChangeArrowheads="1"/>
          </p:cNvSpPr>
          <p:nvPr/>
        </p:nvSpPr>
        <p:spPr bwMode="auto">
          <a:xfrm>
            <a:off x="5721350" y="2436813"/>
            <a:ext cx="3121025" cy="883832"/>
          </a:xfrm>
          <a:prstGeom prst="rect">
            <a:avLst/>
          </a:prstGeom>
          <a:noFill/>
          <a:ln w="9525" algn="ctr">
            <a:noFill/>
            <a:miter lim="800000"/>
            <a:headEnd/>
            <a:tailEnd/>
          </a:ln>
          <a:effectLst/>
        </p:spPr>
        <p:txBody>
          <a:bodyPr>
            <a:spAutoFit/>
          </a:bodyPr>
          <a:lstStyle/>
          <a:p>
            <a:pPr>
              <a:spcBef>
                <a:spcPct val="50000"/>
              </a:spcBef>
            </a:pPr>
            <a:r>
              <a:rPr lang="en-US" altLang="zh-CN" sz="1600" dirty="0">
                <a:ea typeface="宋体" pitchFamily="2" charset="-122"/>
              </a:rPr>
              <a:t>X10 places --- abstraction of explicit control &amp; data distribution</a:t>
            </a:r>
          </a:p>
        </p:txBody>
      </p:sp>
      <p:sp>
        <p:nvSpPr>
          <p:cNvPr id="2807821" name="Text Box 13"/>
          <p:cNvSpPr txBox="1">
            <a:spLocks noChangeArrowheads="1"/>
          </p:cNvSpPr>
          <p:nvPr/>
        </p:nvSpPr>
        <p:spPr bwMode="auto">
          <a:xfrm>
            <a:off x="5668963" y="3540125"/>
            <a:ext cx="3475037" cy="612988"/>
          </a:xfrm>
          <a:prstGeom prst="rect">
            <a:avLst/>
          </a:prstGeom>
          <a:noFill/>
          <a:ln w="9525" algn="ctr">
            <a:noFill/>
            <a:miter lim="800000"/>
            <a:headEnd/>
            <a:tailEnd/>
          </a:ln>
          <a:effectLst/>
        </p:spPr>
        <p:txBody>
          <a:bodyPr>
            <a:spAutoFit/>
          </a:bodyPr>
          <a:lstStyle/>
          <a:p>
            <a:pPr>
              <a:spcBef>
                <a:spcPct val="50000"/>
              </a:spcBef>
            </a:pPr>
            <a:r>
              <a:rPr lang="en-US" altLang="zh-CN" sz="1600">
                <a:ea typeface="宋体" pitchFamily="2" charset="-122"/>
              </a:rPr>
              <a:t>Mapping of places to nodes in HPC Parallel Environment</a:t>
            </a:r>
          </a:p>
        </p:txBody>
      </p:sp>
      <p:sp>
        <p:nvSpPr>
          <p:cNvPr id="2807822" name="Text Box 14"/>
          <p:cNvSpPr txBox="1">
            <a:spLocks noChangeArrowheads="1"/>
          </p:cNvSpPr>
          <p:nvPr/>
        </p:nvSpPr>
        <p:spPr bwMode="auto">
          <a:xfrm>
            <a:off x="5668963" y="4330700"/>
            <a:ext cx="3475037" cy="612988"/>
          </a:xfrm>
          <a:prstGeom prst="rect">
            <a:avLst/>
          </a:prstGeom>
          <a:noFill/>
          <a:ln w="9525" algn="ctr">
            <a:noFill/>
            <a:miter lim="800000"/>
            <a:headEnd/>
            <a:tailEnd/>
          </a:ln>
          <a:effectLst/>
        </p:spPr>
        <p:txBody>
          <a:bodyPr>
            <a:spAutoFit/>
          </a:bodyPr>
          <a:lstStyle/>
          <a:p>
            <a:pPr>
              <a:spcBef>
                <a:spcPct val="50000"/>
              </a:spcBef>
            </a:pPr>
            <a:r>
              <a:rPr lang="en-US" altLang="zh-CN" sz="1600" dirty="0">
                <a:ea typeface="宋体" pitchFamily="2" charset="-122"/>
              </a:rPr>
              <a:t>Primitive constructs for parallelism, communication, and synchronization</a:t>
            </a:r>
          </a:p>
        </p:txBody>
      </p:sp>
      <p:sp>
        <p:nvSpPr>
          <p:cNvPr id="2807823" name="Text Box 15"/>
          <p:cNvSpPr txBox="1">
            <a:spLocks noChangeArrowheads="1"/>
          </p:cNvSpPr>
          <p:nvPr/>
        </p:nvSpPr>
        <p:spPr bwMode="auto">
          <a:xfrm>
            <a:off x="5668963" y="5380038"/>
            <a:ext cx="3475037" cy="612988"/>
          </a:xfrm>
          <a:prstGeom prst="rect">
            <a:avLst/>
          </a:prstGeom>
          <a:noFill/>
          <a:ln w="9525" algn="ctr">
            <a:noFill/>
            <a:miter lim="800000"/>
            <a:headEnd/>
            <a:tailEnd/>
          </a:ln>
          <a:effectLst/>
        </p:spPr>
        <p:txBody>
          <a:bodyPr>
            <a:spAutoFit/>
          </a:bodyPr>
          <a:lstStyle/>
          <a:p>
            <a:pPr>
              <a:spcBef>
                <a:spcPct val="50000"/>
              </a:spcBef>
            </a:pPr>
            <a:r>
              <a:rPr lang="en-US" altLang="zh-CN" sz="1600">
                <a:ea typeface="宋体" pitchFamily="2" charset="-122"/>
              </a:rPr>
              <a:t>Target system for parallel application</a:t>
            </a:r>
          </a:p>
        </p:txBody>
      </p:sp>
      <p:sp>
        <p:nvSpPr>
          <p:cNvPr id="2807824" name="Text Box 16"/>
          <p:cNvSpPr txBox="1">
            <a:spLocks noChangeArrowheads="1"/>
          </p:cNvSpPr>
          <p:nvPr/>
        </p:nvSpPr>
        <p:spPr bwMode="auto">
          <a:xfrm>
            <a:off x="1804988" y="2474913"/>
            <a:ext cx="2613025" cy="406400"/>
          </a:xfrm>
          <a:prstGeom prst="rect">
            <a:avLst/>
          </a:prstGeom>
          <a:noFill/>
          <a:ln w="9525" algn="ctr">
            <a:solidFill>
              <a:schemeClr val="tx1"/>
            </a:solidFill>
            <a:miter lim="800000"/>
            <a:headEnd/>
            <a:tailEnd/>
          </a:ln>
          <a:effectLst/>
        </p:spPr>
        <p:txBody>
          <a:bodyPr>
            <a:spAutoFit/>
          </a:bodyPr>
          <a:lstStyle/>
          <a:p>
            <a:pPr algn="ctr">
              <a:spcBef>
                <a:spcPct val="50000"/>
              </a:spcBef>
            </a:pPr>
            <a:r>
              <a:rPr lang="en-US" altLang="zh-CN" sz="2000" dirty="0">
                <a:ea typeface="宋体" pitchFamily="2" charset="-122"/>
              </a:rPr>
              <a:t>X10 Libraries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807813"/>
                                        </p:tgtEl>
                                        <p:attrNameLst>
                                          <p:attrName>style.visibility</p:attrName>
                                        </p:attrNameLst>
                                      </p:cBhvr>
                                      <p:to>
                                        <p:strVal val="visible"/>
                                      </p:to>
                                    </p:set>
                                    <p:animEffect transition="in" filter="blinds(horizontal)">
                                      <p:cBhvr>
                                        <p:cTn id="7" dur="500"/>
                                        <p:tgtEl>
                                          <p:spTgt spid="28078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807824"/>
                                        </p:tgtEl>
                                        <p:attrNameLst>
                                          <p:attrName>style.visibility</p:attrName>
                                        </p:attrNameLst>
                                      </p:cBhvr>
                                      <p:to>
                                        <p:strVal val="visible"/>
                                      </p:to>
                                    </p:set>
                                    <p:animEffect transition="in" filter="blinds(horizontal)">
                                      <p:cBhvr>
                                        <p:cTn id="12" dur="500"/>
                                        <p:tgtEl>
                                          <p:spTgt spid="280782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807814"/>
                                        </p:tgtEl>
                                        <p:attrNameLst>
                                          <p:attrName>style.visibility</p:attrName>
                                        </p:attrNameLst>
                                      </p:cBhvr>
                                      <p:to>
                                        <p:strVal val="visible"/>
                                      </p:to>
                                    </p:set>
                                    <p:animEffect transition="in" filter="blinds(horizontal)">
                                      <p:cBhvr>
                                        <p:cTn id="17" dur="500"/>
                                        <p:tgtEl>
                                          <p:spTgt spid="280781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807815"/>
                                        </p:tgtEl>
                                        <p:attrNameLst>
                                          <p:attrName>style.visibility</p:attrName>
                                        </p:attrNameLst>
                                      </p:cBhvr>
                                      <p:to>
                                        <p:strVal val="visible"/>
                                      </p:to>
                                    </p:set>
                                    <p:animEffect transition="in" filter="blinds(horizontal)">
                                      <p:cBhvr>
                                        <p:cTn id="22" dur="500"/>
                                        <p:tgtEl>
                                          <p:spTgt spid="280781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07816"/>
                                        </p:tgtEl>
                                        <p:attrNameLst>
                                          <p:attrName>style.visibility</p:attrName>
                                        </p:attrNameLst>
                                      </p:cBhvr>
                                      <p:to>
                                        <p:strVal val="visible"/>
                                      </p:to>
                                    </p:set>
                                    <p:animEffect transition="in" filter="blinds(horizontal)">
                                      <p:cBhvr>
                                        <p:cTn id="27" dur="500"/>
                                        <p:tgtEl>
                                          <p:spTgt spid="2807816"/>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07817"/>
                                        </p:tgtEl>
                                        <p:attrNameLst>
                                          <p:attrName>style.visibility</p:attrName>
                                        </p:attrNameLst>
                                      </p:cBhvr>
                                      <p:to>
                                        <p:strVal val="visible"/>
                                      </p:to>
                                    </p:set>
                                    <p:animEffect transition="in" filter="blinds(horizontal)">
                                      <p:cBhvr>
                                        <p:cTn id="32" dur="500"/>
                                        <p:tgtEl>
                                          <p:spTgt spid="280781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07819"/>
                                        </p:tgtEl>
                                        <p:attrNameLst>
                                          <p:attrName>style.visibility</p:attrName>
                                        </p:attrNameLst>
                                      </p:cBhvr>
                                      <p:to>
                                        <p:strVal val="visible"/>
                                      </p:to>
                                    </p:set>
                                    <p:animEffect transition="in" filter="blinds(horizontal)">
                                      <p:cBhvr>
                                        <p:cTn id="37" dur="500"/>
                                        <p:tgtEl>
                                          <p:spTgt spid="28078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2807820"/>
                                        </p:tgtEl>
                                        <p:attrNameLst>
                                          <p:attrName>style.visibility</p:attrName>
                                        </p:attrNameLst>
                                      </p:cBhvr>
                                      <p:to>
                                        <p:strVal val="visible"/>
                                      </p:to>
                                    </p:set>
                                    <p:animEffect transition="in" filter="blinds(horizontal)">
                                      <p:cBhvr>
                                        <p:cTn id="42" dur="500"/>
                                        <p:tgtEl>
                                          <p:spTgt spid="280782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807821"/>
                                        </p:tgtEl>
                                        <p:attrNameLst>
                                          <p:attrName>style.visibility</p:attrName>
                                        </p:attrNameLst>
                                      </p:cBhvr>
                                      <p:to>
                                        <p:strVal val="visible"/>
                                      </p:to>
                                    </p:set>
                                    <p:animEffect transition="in" filter="blinds(horizontal)">
                                      <p:cBhvr>
                                        <p:cTn id="47" dur="500"/>
                                        <p:tgtEl>
                                          <p:spTgt spid="2807821"/>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807822"/>
                                        </p:tgtEl>
                                        <p:attrNameLst>
                                          <p:attrName>style.visibility</p:attrName>
                                        </p:attrNameLst>
                                      </p:cBhvr>
                                      <p:to>
                                        <p:strVal val="visible"/>
                                      </p:to>
                                    </p:set>
                                    <p:animEffect transition="in" filter="blinds(horizontal)">
                                      <p:cBhvr>
                                        <p:cTn id="52" dur="500"/>
                                        <p:tgtEl>
                                          <p:spTgt spid="2807822"/>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807823"/>
                                        </p:tgtEl>
                                        <p:attrNameLst>
                                          <p:attrName>style.visibility</p:attrName>
                                        </p:attrNameLst>
                                      </p:cBhvr>
                                      <p:to>
                                        <p:strVal val="visible"/>
                                      </p:to>
                                    </p:set>
                                    <p:animEffect transition="in" filter="blinds(horizontal)">
                                      <p:cBhvr>
                                        <p:cTn id="57" dur="500"/>
                                        <p:tgtEl>
                                          <p:spTgt spid="2807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7813" grpId="0" animBg="1"/>
      <p:bldP spid="2807814" grpId="0" animBg="1"/>
      <p:bldP spid="2807815" grpId="0" animBg="1"/>
      <p:bldP spid="2807816" grpId="0" animBg="1"/>
      <p:bldP spid="2807817" grpId="0" animBg="1"/>
      <p:bldP spid="2807819" grpId="0"/>
      <p:bldP spid="2807820" grpId="0"/>
      <p:bldP spid="2807821" grpId="0"/>
      <p:bldP spid="2807822" grpId="0"/>
      <p:bldP spid="2807823" grpId="0"/>
      <p:bldP spid="280782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8914" name="Rectangle 2"/>
          <p:cNvSpPr>
            <a:spLocks noChangeArrowheads="1"/>
          </p:cNvSpPr>
          <p:nvPr/>
        </p:nvSpPr>
        <p:spPr bwMode="auto">
          <a:xfrm>
            <a:off x="0" y="476672"/>
            <a:ext cx="8245475" cy="498475"/>
          </a:xfrm>
          <a:prstGeom prst="rect">
            <a:avLst/>
          </a:prstGeom>
          <a:noFill/>
          <a:ln w="9525" algn="ctr">
            <a:noFill/>
            <a:miter lim="800000"/>
            <a:headEnd/>
            <a:tailEnd/>
          </a:ln>
          <a:effectLst/>
        </p:spPr>
        <p:txBody>
          <a:bodyPr/>
          <a:lstStyle/>
          <a:p>
            <a:r>
              <a:rPr lang="en-US" altLang="zh-CN" sz="2400" b="1" dirty="0">
                <a:solidFill>
                  <a:schemeClr val="accent2"/>
                </a:solidFill>
                <a:ea typeface="宋体" pitchFamily="2" charset="-122"/>
              </a:rPr>
              <a:t>The common architectural landscape</a:t>
            </a:r>
          </a:p>
        </p:txBody>
      </p:sp>
      <p:pic>
        <p:nvPicPr>
          <p:cNvPr id="1958915" name="Picture 3"/>
          <p:cNvPicPr>
            <a:picLocks noChangeAspect="1" noChangeArrowheads="1"/>
          </p:cNvPicPr>
          <p:nvPr/>
        </p:nvPicPr>
        <p:blipFill>
          <a:blip r:embed="rId3" cstate="print"/>
          <a:srcRect/>
          <a:stretch>
            <a:fillRect/>
          </a:stretch>
        </p:blipFill>
        <p:spPr bwMode="auto">
          <a:xfrm>
            <a:off x="727075" y="4037013"/>
            <a:ext cx="4000500" cy="2589212"/>
          </a:xfrm>
          <a:prstGeom prst="rect">
            <a:avLst/>
          </a:prstGeom>
          <a:noFill/>
          <a:ln w="9525">
            <a:noFill/>
            <a:miter lim="800000"/>
            <a:headEnd/>
            <a:tailEnd/>
          </a:ln>
        </p:spPr>
      </p:pic>
      <p:sp>
        <p:nvSpPr>
          <p:cNvPr id="1958916" name="Text Box 4"/>
          <p:cNvSpPr txBox="1">
            <a:spLocks noChangeArrowheads="1"/>
          </p:cNvSpPr>
          <p:nvPr/>
        </p:nvSpPr>
        <p:spPr bwMode="auto">
          <a:xfrm>
            <a:off x="2686165" y="6040438"/>
            <a:ext cx="1749197" cy="373436"/>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sz="1800" dirty="0">
                <a:solidFill>
                  <a:srgbClr val="0000FF"/>
                </a:solidFill>
                <a:ea typeface="MS PGothic" pitchFamily="34" charset="-128"/>
                <a:cs typeface="Arial" pitchFamily="34" charset="0"/>
              </a:rPr>
              <a:t>IBM Blue Gene</a:t>
            </a:r>
          </a:p>
        </p:txBody>
      </p:sp>
      <p:sp>
        <p:nvSpPr>
          <p:cNvPr id="1958917" name="Text Box 5"/>
          <p:cNvSpPr txBox="1">
            <a:spLocks noChangeArrowheads="1"/>
          </p:cNvSpPr>
          <p:nvPr/>
        </p:nvSpPr>
        <p:spPr bwMode="auto">
          <a:xfrm>
            <a:off x="3728805" y="935038"/>
            <a:ext cx="1591141" cy="373436"/>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sz="1800" dirty="0">
                <a:solidFill>
                  <a:srgbClr val="0000FF"/>
                </a:solidFill>
                <a:ea typeface="MS PGothic" pitchFamily="34" charset="-128"/>
                <a:cs typeface="Arial" pitchFamily="34" charset="0"/>
              </a:rPr>
              <a:t>SMP Clusters</a:t>
            </a:r>
          </a:p>
        </p:txBody>
      </p:sp>
      <p:grpSp>
        <p:nvGrpSpPr>
          <p:cNvPr id="2" name="Group 6"/>
          <p:cNvGrpSpPr>
            <a:grpSpLocks/>
          </p:cNvGrpSpPr>
          <p:nvPr/>
        </p:nvGrpSpPr>
        <p:grpSpPr bwMode="auto">
          <a:xfrm>
            <a:off x="3200400" y="1430338"/>
            <a:ext cx="2719388" cy="1707756"/>
            <a:chOff x="3667" y="1768"/>
            <a:chExt cx="2030" cy="1295"/>
          </a:xfrm>
        </p:grpSpPr>
        <p:grpSp>
          <p:nvGrpSpPr>
            <p:cNvPr id="3" name="Group 7"/>
            <p:cNvGrpSpPr>
              <a:grpSpLocks/>
            </p:cNvGrpSpPr>
            <p:nvPr/>
          </p:nvGrpSpPr>
          <p:grpSpPr bwMode="auto">
            <a:xfrm>
              <a:off x="3709" y="1805"/>
              <a:ext cx="761" cy="847"/>
              <a:chOff x="472" y="2333"/>
              <a:chExt cx="761" cy="847"/>
            </a:xfrm>
          </p:grpSpPr>
          <p:sp>
            <p:nvSpPr>
              <p:cNvPr id="1958920" name="Rectangle 8"/>
              <p:cNvSpPr>
                <a:spLocks noChangeAspect="1" noChangeArrowheads="1"/>
              </p:cNvSpPr>
              <p:nvPr/>
            </p:nvSpPr>
            <p:spPr bwMode="auto">
              <a:xfrm>
                <a:off x="472" y="2349"/>
                <a:ext cx="761" cy="831"/>
              </a:xfrm>
              <a:prstGeom prst="rect">
                <a:avLst/>
              </a:prstGeom>
              <a:solidFill>
                <a:srgbClr val="FF99FF"/>
              </a:solidFill>
              <a:ln w="11176" algn="ctr">
                <a:solidFill>
                  <a:srgbClr val="000000"/>
                </a:solidFill>
                <a:miter lim="800000"/>
                <a:headEnd/>
                <a:tailEnd/>
              </a:ln>
              <a:effectLst/>
            </p:spPr>
            <p:txBody>
              <a:bodyPr wrap="none" anchor="ctr"/>
              <a:lstStyle/>
              <a:p>
                <a:r>
                  <a:rPr lang="en-US" altLang="zh-CN" sz="900" b="1" i="1">
                    <a:solidFill>
                      <a:schemeClr val="bg1"/>
                    </a:solidFill>
                    <a:ea typeface="宋体" pitchFamily="2" charset="-122"/>
                    <a:cs typeface="Arial" pitchFamily="34" charset="0"/>
                  </a:rPr>
                  <a:t>. . .</a:t>
                </a:r>
              </a:p>
            </p:txBody>
          </p:sp>
          <p:sp>
            <p:nvSpPr>
              <p:cNvPr id="1958921" name="Rectangle 9"/>
              <p:cNvSpPr>
                <a:spLocks noChangeAspect="1" noChangeArrowheads="1"/>
              </p:cNvSpPr>
              <p:nvPr/>
            </p:nvSpPr>
            <p:spPr bwMode="auto">
              <a:xfrm>
                <a:off x="504" y="2956"/>
                <a:ext cx="674" cy="118"/>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22" name="Rectangle 10"/>
              <p:cNvSpPr>
                <a:spLocks noChangeAspect="1" noChangeArrowheads="1"/>
              </p:cNvSpPr>
              <p:nvPr/>
            </p:nvSpPr>
            <p:spPr bwMode="auto">
              <a:xfrm>
                <a:off x="620" y="2991"/>
                <a:ext cx="361" cy="60"/>
              </a:xfrm>
              <a:prstGeom prst="rect">
                <a:avLst/>
              </a:prstGeom>
              <a:noFill/>
              <a:ln w="9525">
                <a:noFill/>
                <a:miter lim="800000"/>
                <a:headEnd/>
                <a:tailEnd/>
              </a:ln>
            </p:spPr>
            <p:txBody>
              <a:bodyPr wrap="none" lIns="0" tIns="0" rIns="0" bIns="0"/>
              <a:lstStyle/>
              <a:p>
                <a:pPr marL="290513" indent="-290513" defTabSz="1006475">
                  <a:lnSpc>
                    <a:spcPct val="50000"/>
                  </a:lnSpc>
                  <a:spcBef>
                    <a:spcPct val="50000"/>
                  </a:spcBef>
                  <a:buClr>
                    <a:schemeClr val="accent2"/>
                  </a:buClr>
                  <a:buSzPct val="85000"/>
                  <a:buFont typeface="Wingdings" pitchFamily="2" charset="2"/>
                  <a:buNone/>
                </a:pPr>
                <a:r>
                  <a:rPr lang="en-US" altLang="zh-CN" sz="700">
                    <a:solidFill>
                      <a:schemeClr val="bg1"/>
                    </a:solidFill>
                    <a:ea typeface="宋体" pitchFamily="2" charset="-122"/>
                    <a:cs typeface="Arial" pitchFamily="34" charset="0"/>
                  </a:rPr>
                  <a:t>Memory</a:t>
                </a:r>
                <a:endParaRPr lang="en-US" altLang="zh-CN" sz="700" b="1">
                  <a:solidFill>
                    <a:schemeClr val="bg1"/>
                  </a:solidFill>
                  <a:ea typeface="宋体" pitchFamily="2" charset="-122"/>
                  <a:cs typeface="Arial" pitchFamily="34" charset="0"/>
                </a:endParaRPr>
              </a:p>
            </p:txBody>
          </p:sp>
          <p:grpSp>
            <p:nvGrpSpPr>
              <p:cNvPr id="4" name="Group 11"/>
              <p:cNvGrpSpPr>
                <a:grpSpLocks noChangeAspect="1"/>
              </p:cNvGrpSpPr>
              <p:nvPr/>
            </p:nvGrpSpPr>
            <p:grpSpPr bwMode="auto">
              <a:xfrm>
                <a:off x="497" y="2506"/>
                <a:ext cx="235" cy="224"/>
                <a:chOff x="1107" y="1369"/>
                <a:chExt cx="242" cy="229"/>
              </a:xfrm>
            </p:grpSpPr>
            <p:sp>
              <p:nvSpPr>
                <p:cNvPr id="1958924" name="Rectangle 12"/>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25" name="Rectangle 13"/>
                <p:cNvSpPr>
                  <a:spLocks noChangeAspect="1" noChangeArrowheads="1"/>
                </p:cNvSpPr>
                <p:nvPr/>
              </p:nvSpPr>
              <p:spPr bwMode="auto">
                <a:xfrm>
                  <a:off x="1130" y="1439"/>
                  <a:ext cx="168" cy="54"/>
                </a:xfrm>
                <a:prstGeom prst="rect">
                  <a:avLst/>
                </a:prstGeom>
                <a:noFill/>
                <a:ln w="9525">
                  <a:noFill/>
                  <a:miter lim="800000"/>
                  <a:headEnd/>
                  <a:tailEnd/>
                </a:ln>
              </p:spPr>
              <p:txBody>
                <a:bodyPr wrap="none" lIns="0" tIns="0" rIns="0" bIns="0">
                  <a:spAutoFit/>
                </a:bodyPr>
                <a:lstStyle/>
                <a:p>
                  <a:pPr marL="290513" indent="-290513" defTabSz="1006475">
                    <a:lnSpc>
                      <a:spcPct val="50000"/>
                    </a:lnSpc>
                    <a:spcBef>
                      <a:spcPct val="50000"/>
                    </a:spcBef>
                    <a:buClr>
                      <a:schemeClr val="accent2"/>
                    </a:buClr>
                    <a:buSzPct val="85000"/>
                    <a:buFont typeface="Wingdings" pitchFamily="2" charset="2"/>
                    <a:buNone/>
                  </a:pPr>
                  <a:r>
                    <a:rPr lang="en-US" altLang="zh-CN" sz="800">
                      <a:solidFill>
                        <a:schemeClr val="bg1"/>
                      </a:solidFill>
                      <a:ea typeface="宋体" pitchFamily="2" charset="-122"/>
                      <a:cs typeface="Arial" pitchFamily="34" charset="0"/>
                    </a:rPr>
                    <a:t>PEs,</a:t>
                  </a:r>
                </a:p>
              </p:txBody>
            </p:sp>
          </p:grpSp>
          <p:sp>
            <p:nvSpPr>
              <p:cNvPr id="1958926" name="Line 14"/>
              <p:cNvSpPr>
                <a:spLocks noChangeAspect="1" noChangeShapeType="1"/>
              </p:cNvSpPr>
              <p:nvPr/>
            </p:nvSpPr>
            <p:spPr bwMode="auto">
              <a:xfrm flipV="1">
                <a:off x="552" y="2730"/>
                <a:ext cx="1" cy="201"/>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27" name="Line 15"/>
              <p:cNvSpPr>
                <a:spLocks noChangeAspect="1" noChangeShapeType="1"/>
              </p:cNvSpPr>
              <p:nvPr/>
            </p:nvSpPr>
            <p:spPr bwMode="auto">
              <a:xfrm>
                <a:off x="630" y="2733"/>
                <a:ext cx="1" cy="215"/>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28" name="Text Box 16"/>
              <p:cNvSpPr txBox="1">
                <a:spLocks noChangeAspect="1" noChangeArrowheads="1"/>
              </p:cNvSpPr>
              <p:nvPr/>
            </p:nvSpPr>
            <p:spPr bwMode="auto">
              <a:xfrm>
                <a:off x="593" y="2333"/>
                <a:ext cx="456" cy="240"/>
              </a:xfrm>
              <a:prstGeom prst="rect">
                <a:avLst/>
              </a:prstGeom>
              <a:noFill/>
              <a:ln w="11176" algn="ctr">
                <a:noFill/>
                <a:miter lim="800000"/>
                <a:headEnd/>
                <a:tailEnd/>
              </a:ln>
              <a:effectLst/>
            </p:spPr>
            <p:txBody>
              <a:bodyPr wrap="none"/>
              <a:lstStyle/>
              <a:p>
                <a:pPr eaLnBrk="1" hangingPunct="1"/>
                <a:r>
                  <a:rPr lang="en-US" altLang="zh-CN" sz="900" b="1">
                    <a:solidFill>
                      <a:schemeClr val="bg1"/>
                    </a:solidFill>
                    <a:latin typeface="Times New Roman" pitchFamily="18" charset="0"/>
                    <a:ea typeface="宋体" pitchFamily="2" charset="-122"/>
                    <a:cs typeface="Arial" pitchFamily="34" charset="0"/>
                  </a:rPr>
                  <a:t>SMP Node</a:t>
                </a:r>
              </a:p>
            </p:txBody>
          </p:sp>
          <p:sp>
            <p:nvSpPr>
              <p:cNvPr id="1958929" name="Line 17"/>
              <p:cNvSpPr>
                <a:spLocks noChangeAspect="1" noChangeShapeType="1"/>
              </p:cNvSpPr>
              <p:nvPr/>
            </p:nvSpPr>
            <p:spPr bwMode="auto">
              <a:xfrm flipV="1">
                <a:off x="985" y="2724"/>
                <a:ext cx="1" cy="201"/>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30" name="Line 18"/>
              <p:cNvSpPr>
                <a:spLocks noChangeAspect="1" noChangeShapeType="1"/>
              </p:cNvSpPr>
              <p:nvPr/>
            </p:nvSpPr>
            <p:spPr bwMode="auto">
              <a:xfrm>
                <a:off x="1079" y="2726"/>
                <a:ext cx="1" cy="216"/>
              </a:xfrm>
              <a:prstGeom prst="line">
                <a:avLst/>
              </a:prstGeom>
              <a:noFill/>
              <a:ln w="11176">
                <a:solidFill>
                  <a:srgbClr val="000000"/>
                </a:solidFill>
                <a:round/>
                <a:headEnd/>
                <a:tailEnd type="triangle" w="med" len="med"/>
              </a:ln>
              <a:effectLst/>
            </p:spPr>
            <p:txBody>
              <a:bodyPr/>
              <a:lstStyle/>
              <a:p>
                <a:endParaRPr lang="zh-CN" altLang="en-US" sz="1800"/>
              </a:p>
            </p:txBody>
          </p:sp>
          <p:grpSp>
            <p:nvGrpSpPr>
              <p:cNvPr id="5" name="Group 19"/>
              <p:cNvGrpSpPr>
                <a:grpSpLocks noChangeAspect="1"/>
              </p:cNvGrpSpPr>
              <p:nvPr/>
            </p:nvGrpSpPr>
            <p:grpSpPr bwMode="auto">
              <a:xfrm>
                <a:off x="963" y="2496"/>
                <a:ext cx="235" cy="224"/>
                <a:chOff x="1107" y="1369"/>
                <a:chExt cx="242" cy="229"/>
              </a:xfrm>
            </p:grpSpPr>
            <p:sp>
              <p:nvSpPr>
                <p:cNvPr id="1958932" name="Rectangle 20"/>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33" name="Rectangle 21"/>
                <p:cNvSpPr>
                  <a:spLocks noChangeAspect="1" noChangeArrowheads="1"/>
                </p:cNvSpPr>
                <p:nvPr/>
              </p:nvSpPr>
              <p:spPr bwMode="auto">
                <a:xfrm>
                  <a:off x="1129" y="1439"/>
                  <a:ext cx="168" cy="54"/>
                </a:xfrm>
                <a:prstGeom prst="rect">
                  <a:avLst/>
                </a:prstGeom>
                <a:noFill/>
                <a:ln w="9525">
                  <a:noFill/>
                  <a:miter lim="800000"/>
                  <a:headEnd/>
                  <a:tailEnd/>
                </a:ln>
              </p:spPr>
              <p:txBody>
                <a:bodyPr wrap="none" lIns="0" tIns="0" rIns="0" bIns="0">
                  <a:spAutoFit/>
                </a:bodyPr>
                <a:lstStyle/>
                <a:p>
                  <a:pPr marL="290513" indent="-290513" defTabSz="1006475">
                    <a:lnSpc>
                      <a:spcPct val="50000"/>
                    </a:lnSpc>
                    <a:spcBef>
                      <a:spcPct val="50000"/>
                    </a:spcBef>
                    <a:buClr>
                      <a:schemeClr val="accent2"/>
                    </a:buClr>
                    <a:buSzPct val="85000"/>
                    <a:buFont typeface="Wingdings" pitchFamily="2" charset="2"/>
                    <a:buNone/>
                  </a:pPr>
                  <a:r>
                    <a:rPr lang="en-US" altLang="zh-CN" sz="800">
                      <a:solidFill>
                        <a:schemeClr val="bg1"/>
                      </a:solidFill>
                      <a:ea typeface="宋体" pitchFamily="2" charset="-122"/>
                      <a:cs typeface="Arial" pitchFamily="34" charset="0"/>
                    </a:rPr>
                    <a:t>PEs,</a:t>
                  </a:r>
                </a:p>
              </p:txBody>
            </p:sp>
          </p:grpSp>
        </p:grpSp>
        <p:sp>
          <p:nvSpPr>
            <p:cNvPr id="1958934" name="Text Box 22"/>
            <p:cNvSpPr txBox="1">
              <a:spLocks noChangeArrowheads="1"/>
            </p:cNvSpPr>
            <p:nvPr/>
          </p:nvSpPr>
          <p:spPr bwMode="auto">
            <a:xfrm>
              <a:off x="4244" y="2030"/>
              <a:ext cx="874" cy="259"/>
            </a:xfrm>
            <a:prstGeom prst="rect">
              <a:avLst/>
            </a:prstGeom>
            <a:noFill/>
            <a:ln w="9525" algn="ctr">
              <a:noFill/>
              <a:miter lim="800000"/>
              <a:headEnd/>
              <a:tailEnd/>
            </a:ln>
            <a:effectLst/>
          </p:spPr>
          <p:txBody>
            <a:bodyPr>
              <a:spAutoFit/>
            </a:bodyPr>
            <a:lstStyle/>
            <a:p>
              <a:pPr>
                <a:spcBef>
                  <a:spcPct val="50000"/>
                </a:spcBef>
              </a:pPr>
              <a:r>
                <a:rPr lang="en-US" altLang="zh-CN" sz="1600" b="1">
                  <a:solidFill>
                    <a:schemeClr val="bg1"/>
                  </a:solidFill>
                  <a:ea typeface="宋体" pitchFamily="2" charset="-122"/>
                  <a:cs typeface="Arial" pitchFamily="34" charset="0"/>
                </a:rPr>
                <a:t>. . .</a:t>
              </a:r>
            </a:p>
          </p:txBody>
        </p:sp>
        <p:grpSp>
          <p:nvGrpSpPr>
            <p:cNvPr id="6" name="Group 23"/>
            <p:cNvGrpSpPr>
              <a:grpSpLocks/>
            </p:cNvGrpSpPr>
            <p:nvPr/>
          </p:nvGrpSpPr>
          <p:grpSpPr bwMode="auto">
            <a:xfrm>
              <a:off x="4872" y="1805"/>
              <a:ext cx="761" cy="847"/>
              <a:chOff x="472" y="2333"/>
              <a:chExt cx="761" cy="847"/>
            </a:xfrm>
          </p:grpSpPr>
          <p:sp>
            <p:nvSpPr>
              <p:cNvPr id="1958936" name="Rectangle 24"/>
              <p:cNvSpPr>
                <a:spLocks noChangeAspect="1" noChangeArrowheads="1"/>
              </p:cNvSpPr>
              <p:nvPr/>
            </p:nvSpPr>
            <p:spPr bwMode="auto">
              <a:xfrm>
                <a:off x="472" y="2349"/>
                <a:ext cx="761" cy="831"/>
              </a:xfrm>
              <a:prstGeom prst="rect">
                <a:avLst/>
              </a:prstGeom>
              <a:solidFill>
                <a:srgbClr val="FF99FF"/>
              </a:solidFill>
              <a:ln w="11176" algn="ctr">
                <a:solidFill>
                  <a:srgbClr val="000000"/>
                </a:solidFill>
                <a:miter lim="800000"/>
                <a:headEnd/>
                <a:tailEnd/>
              </a:ln>
              <a:effectLst/>
            </p:spPr>
            <p:txBody>
              <a:bodyPr wrap="none" anchor="ctr"/>
              <a:lstStyle/>
              <a:p>
                <a:r>
                  <a:rPr lang="en-US" altLang="zh-CN" sz="900" b="1" i="1">
                    <a:solidFill>
                      <a:schemeClr val="bg1"/>
                    </a:solidFill>
                    <a:ea typeface="宋体" pitchFamily="2" charset="-122"/>
                    <a:cs typeface="Arial" pitchFamily="34" charset="0"/>
                  </a:rPr>
                  <a:t>. . .</a:t>
                </a:r>
              </a:p>
            </p:txBody>
          </p:sp>
          <p:sp>
            <p:nvSpPr>
              <p:cNvPr id="1958937" name="Rectangle 25"/>
              <p:cNvSpPr>
                <a:spLocks noChangeAspect="1" noChangeArrowheads="1"/>
              </p:cNvSpPr>
              <p:nvPr/>
            </p:nvSpPr>
            <p:spPr bwMode="auto">
              <a:xfrm>
                <a:off x="504" y="2956"/>
                <a:ext cx="674" cy="118"/>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38" name="Rectangle 26"/>
              <p:cNvSpPr>
                <a:spLocks noChangeAspect="1" noChangeArrowheads="1"/>
              </p:cNvSpPr>
              <p:nvPr/>
            </p:nvSpPr>
            <p:spPr bwMode="auto">
              <a:xfrm>
                <a:off x="620" y="2991"/>
                <a:ext cx="361" cy="60"/>
              </a:xfrm>
              <a:prstGeom prst="rect">
                <a:avLst/>
              </a:prstGeom>
              <a:noFill/>
              <a:ln w="9525">
                <a:noFill/>
                <a:miter lim="800000"/>
                <a:headEnd/>
                <a:tailEnd/>
              </a:ln>
            </p:spPr>
            <p:txBody>
              <a:bodyPr wrap="none" lIns="0" tIns="0" rIns="0" bIns="0"/>
              <a:lstStyle/>
              <a:p>
                <a:pPr marL="290513" indent="-290513" defTabSz="1006475">
                  <a:lnSpc>
                    <a:spcPct val="50000"/>
                  </a:lnSpc>
                  <a:spcBef>
                    <a:spcPct val="50000"/>
                  </a:spcBef>
                  <a:buClr>
                    <a:schemeClr val="accent2"/>
                  </a:buClr>
                  <a:buSzPct val="85000"/>
                  <a:buFont typeface="Wingdings" pitchFamily="2" charset="2"/>
                  <a:buNone/>
                </a:pPr>
                <a:r>
                  <a:rPr lang="en-US" altLang="zh-CN" sz="700">
                    <a:solidFill>
                      <a:schemeClr val="bg1"/>
                    </a:solidFill>
                    <a:ea typeface="宋体" pitchFamily="2" charset="-122"/>
                    <a:cs typeface="Arial" pitchFamily="34" charset="0"/>
                  </a:rPr>
                  <a:t>Memory</a:t>
                </a:r>
                <a:endParaRPr lang="en-US" altLang="zh-CN" sz="700" b="1">
                  <a:solidFill>
                    <a:schemeClr val="bg1"/>
                  </a:solidFill>
                  <a:ea typeface="宋体" pitchFamily="2" charset="-122"/>
                  <a:cs typeface="Arial" pitchFamily="34" charset="0"/>
                </a:endParaRPr>
              </a:p>
            </p:txBody>
          </p:sp>
          <p:grpSp>
            <p:nvGrpSpPr>
              <p:cNvPr id="7" name="Group 27"/>
              <p:cNvGrpSpPr>
                <a:grpSpLocks noChangeAspect="1"/>
              </p:cNvGrpSpPr>
              <p:nvPr/>
            </p:nvGrpSpPr>
            <p:grpSpPr bwMode="auto">
              <a:xfrm>
                <a:off x="497" y="2506"/>
                <a:ext cx="235" cy="224"/>
                <a:chOff x="1107" y="1369"/>
                <a:chExt cx="242" cy="229"/>
              </a:xfrm>
            </p:grpSpPr>
            <p:sp>
              <p:nvSpPr>
                <p:cNvPr id="1958940" name="Rectangle 28"/>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41" name="Rectangle 29"/>
                <p:cNvSpPr>
                  <a:spLocks noChangeAspect="1" noChangeArrowheads="1"/>
                </p:cNvSpPr>
                <p:nvPr/>
              </p:nvSpPr>
              <p:spPr bwMode="auto">
                <a:xfrm>
                  <a:off x="1129" y="1439"/>
                  <a:ext cx="168" cy="54"/>
                </a:xfrm>
                <a:prstGeom prst="rect">
                  <a:avLst/>
                </a:prstGeom>
                <a:noFill/>
                <a:ln w="9525">
                  <a:noFill/>
                  <a:miter lim="800000"/>
                  <a:headEnd/>
                  <a:tailEnd/>
                </a:ln>
              </p:spPr>
              <p:txBody>
                <a:bodyPr wrap="none" lIns="0" tIns="0" rIns="0" bIns="0">
                  <a:spAutoFit/>
                </a:bodyPr>
                <a:lstStyle/>
                <a:p>
                  <a:pPr marL="290513" indent="-290513" defTabSz="1006475">
                    <a:lnSpc>
                      <a:spcPct val="50000"/>
                    </a:lnSpc>
                    <a:spcBef>
                      <a:spcPct val="50000"/>
                    </a:spcBef>
                    <a:buClr>
                      <a:schemeClr val="accent2"/>
                    </a:buClr>
                    <a:buSzPct val="85000"/>
                    <a:buFont typeface="Wingdings" pitchFamily="2" charset="2"/>
                    <a:buNone/>
                  </a:pPr>
                  <a:r>
                    <a:rPr lang="en-US" altLang="zh-CN" sz="800">
                      <a:solidFill>
                        <a:schemeClr val="bg1"/>
                      </a:solidFill>
                      <a:ea typeface="宋体" pitchFamily="2" charset="-122"/>
                      <a:cs typeface="Arial" pitchFamily="34" charset="0"/>
                    </a:rPr>
                    <a:t>PEs,</a:t>
                  </a:r>
                </a:p>
              </p:txBody>
            </p:sp>
          </p:grpSp>
          <p:sp>
            <p:nvSpPr>
              <p:cNvPr id="1958942" name="Line 30"/>
              <p:cNvSpPr>
                <a:spLocks noChangeAspect="1" noChangeShapeType="1"/>
              </p:cNvSpPr>
              <p:nvPr/>
            </p:nvSpPr>
            <p:spPr bwMode="auto">
              <a:xfrm flipV="1">
                <a:off x="552" y="2730"/>
                <a:ext cx="1" cy="201"/>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43" name="Line 31"/>
              <p:cNvSpPr>
                <a:spLocks noChangeAspect="1" noChangeShapeType="1"/>
              </p:cNvSpPr>
              <p:nvPr/>
            </p:nvSpPr>
            <p:spPr bwMode="auto">
              <a:xfrm>
                <a:off x="630" y="2733"/>
                <a:ext cx="1" cy="215"/>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44" name="Text Box 32"/>
              <p:cNvSpPr txBox="1">
                <a:spLocks noChangeAspect="1" noChangeArrowheads="1"/>
              </p:cNvSpPr>
              <p:nvPr/>
            </p:nvSpPr>
            <p:spPr bwMode="auto">
              <a:xfrm>
                <a:off x="593" y="2333"/>
                <a:ext cx="456" cy="240"/>
              </a:xfrm>
              <a:prstGeom prst="rect">
                <a:avLst/>
              </a:prstGeom>
              <a:noFill/>
              <a:ln w="11176" algn="ctr">
                <a:noFill/>
                <a:miter lim="800000"/>
                <a:headEnd/>
                <a:tailEnd/>
              </a:ln>
              <a:effectLst/>
            </p:spPr>
            <p:txBody>
              <a:bodyPr wrap="none"/>
              <a:lstStyle/>
              <a:p>
                <a:pPr eaLnBrk="1" hangingPunct="1"/>
                <a:r>
                  <a:rPr lang="en-US" altLang="zh-CN" sz="900" b="1">
                    <a:solidFill>
                      <a:schemeClr val="bg1"/>
                    </a:solidFill>
                    <a:latin typeface="Times New Roman" pitchFamily="18" charset="0"/>
                    <a:ea typeface="宋体" pitchFamily="2" charset="-122"/>
                    <a:cs typeface="Arial" pitchFamily="34" charset="0"/>
                  </a:rPr>
                  <a:t>SMP Node</a:t>
                </a:r>
              </a:p>
            </p:txBody>
          </p:sp>
          <p:sp>
            <p:nvSpPr>
              <p:cNvPr id="1958945" name="Line 33"/>
              <p:cNvSpPr>
                <a:spLocks noChangeAspect="1" noChangeShapeType="1"/>
              </p:cNvSpPr>
              <p:nvPr/>
            </p:nvSpPr>
            <p:spPr bwMode="auto">
              <a:xfrm flipV="1">
                <a:off x="985" y="2724"/>
                <a:ext cx="1" cy="201"/>
              </a:xfrm>
              <a:prstGeom prst="line">
                <a:avLst/>
              </a:prstGeom>
              <a:noFill/>
              <a:ln w="11176">
                <a:solidFill>
                  <a:srgbClr val="000000"/>
                </a:solidFill>
                <a:round/>
                <a:headEnd/>
                <a:tailEnd type="triangle" w="med" len="med"/>
              </a:ln>
              <a:effectLst/>
            </p:spPr>
            <p:txBody>
              <a:bodyPr/>
              <a:lstStyle/>
              <a:p>
                <a:endParaRPr lang="zh-CN" altLang="en-US" sz="1800"/>
              </a:p>
            </p:txBody>
          </p:sp>
          <p:sp>
            <p:nvSpPr>
              <p:cNvPr id="1958946" name="Line 34"/>
              <p:cNvSpPr>
                <a:spLocks noChangeAspect="1" noChangeShapeType="1"/>
              </p:cNvSpPr>
              <p:nvPr/>
            </p:nvSpPr>
            <p:spPr bwMode="auto">
              <a:xfrm>
                <a:off x="1079" y="2726"/>
                <a:ext cx="1" cy="216"/>
              </a:xfrm>
              <a:prstGeom prst="line">
                <a:avLst/>
              </a:prstGeom>
              <a:noFill/>
              <a:ln w="11176">
                <a:solidFill>
                  <a:srgbClr val="000000"/>
                </a:solidFill>
                <a:round/>
                <a:headEnd/>
                <a:tailEnd type="triangle" w="med" len="med"/>
              </a:ln>
              <a:effectLst/>
            </p:spPr>
            <p:txBody>
              <a:bodyPr/>
              <a:lstStyle/>
              <a:p>
                <a:endParaRPr lang="zh-CN" altLang="en-US" sz="1800"/>
              </a:p>
            </p:txBody>
          </p:sp>
          <p:grpSp>
            <p:nvGrpSpPr>
              <p:cNvPr id="8" name="Group 35"/>
              <p:cNvGrpSpPr>
                <a:grpSpLocks noChangeAspect="1"/>
              </p:cNvGrpSpPr>
              <p:nvPr/>
            </p:nvGrpSpPr>
            <p:grpSpPr bwMode="auto">
              <a:xfrm>
                <a:off x="963" y="2496"/>
                <a:ext cx="235" cy="224"/>
                <a:chOff x="1107" y="1369"/>
                <a:chExt cx="242" cy="229"/>
              </a:xfrm>
            </p:grpSpPr>
            <p:sp>
              <p:nvSpPr>
                <p:cNvPr id="1958948" name="Rectangle 36"/>
                <p:cNvSpPr>
                  <a:spLocks noChangeAspect="1" noChangeArrowheads="1"/>
                </p:cNvSpPr>
                <p:nvPr/>
              </p:nvSpPr>
              <p:spPr bwMode="auto">
                <a:xfrm>
                  <a:off x="1107" y="1369"/>
                  <a:ext cx="242" cy="229"/>
                </a:xfrm>
                <a:prstGeom prst="rect">
                  <a:avLst/>
                </a:prstGeom>
                <a:solidFill>
                  <a:srgbClr val="00FFFF"/>
                </a:solidFill>
                <a:ln w="9525">
                  <a:solidFill>
                    <a:schemeClr val="tx1"/>
                  </a:solidFill>
                  <a:miter lim="800000"/>
                  <a:headEnd/>
                  <a:tailEnd/>
                </a:ln>
              </p:spPr>
              <p:txBody>
                <a:bodyPr/>
                <a:lstStyle/>
                <a:p>
                  <a:endParaRPr lang="zh-CN" altLang="en-US" sz="1800"/>
                </a:p>
              </p:txBody>
            </p:sp>
            <p:sp>
              <p:nvSpPr>
                <p:cNvPr id="1958949" name="Rectangle 37"/>
                <p:cNvSpPr>
                  <a:spLocks noChangeAspect="1" noChangeArrowheads="1"/>
                </p:cNvSpPr>
                <p:nvPr/>
              </p:nvSpPr>
              <p:spPr bwMode="auto">
                <a:xfrm>
                  <a:off x="1129" y="1439"/>
                  <a:ext cx="168" cy="54"/>
                </a:xfrm>
                <a:prstGeom prst="rect">
                  <a:avLst/>
                </a:prstGeom>
                <a:noFill/>
                <a:ln w="9525">
                  <a:noFill/>
                  <a:miter lim="800000"/>
                  <a:headEnd/>
                  <a:tailEnd/>
                </a:ln>
              </p:spPr>
              <p:txBody>
                <a:bodyPr wrap="none" lIns="0" tIns="0" rIns="0" bIns="0">
                  <a:spAutoFit/>
                </a:bodyPr>
                <a:lstStyle/>
                <a:p>
                  <a:pPr marL="290513" indent="-290513" defTabSz="1006475">
                    <a:lnSpc>
                      <a:spcPct val="50000"/>
                    </a:lnSpc>
                    <a:spcBef>
                      <a:spcPct val="50000"/>
                    </a:spcBef>
                    <a:buClr>
                      <a:schemeClr val="accent2"/>
                    </a:buClr>
                    <a:buSzPct val="85000"/>
                    <a:buFont typeface="Wingdings" pitchFamily="2" charset="2"/>
                    <a:buNone/>
                  </a:pPr>
                  <a:r>
                    <a:rPr lang="en-US" altLang="zh-CN" sz="800">
                      <a:solidFill>
                        <a:schemeClr val="bg1"/>
                      </a:solidFill>
                      <a:ea typeface="宋体" pitchFamily="2" charset="-122"/>
                      <a:cs typeface="Arial" pitchFamily="34" charset="0"/>
                    </a:rPr>
                    <a:t>PEs,</a:t>
                  </a:r>
                </a:p>
              </p:txBody>
            </p:sp>
          </p:grpSp>
        </p:grpSp>
        <p:sp>
          <p:nvSpPr>
            <p:cNvPr id="1958950" name="Rectangle 38"/>
            <p:cNvSpPr>
              <a:spLocks noChangeArrowheads="1"/>
            </p:cNvSpPr>
            <p:nvPr/>
          </p:nvSpPr>
          <p:spPr bwMode="auto">
            <a:xfrm>
              <a:off x="3667" y="1768"/>
              <a:ext cx="2030" cy="1264"/>
            </a:xfrm>
            <a:prstGeom prst="rect">
              <a:avLst/>
            </a:prstGeom>
            <a:noFill/>
            <a:ln w="9525" algn="ctr">
              <a:solidFill>
                <a:schemeClr val="tx1"/>
              </a:solidFill>
              <a:miter lim="800000"/>
              <a:headEnd/>
              <a:tailEnd/>
            </a:ln>
            <a:effectLst/>
          </p:spPr>
          <p:txBody>
            <a:bodyPr wrap="none" anchor="ctr"/>
            <a:lstStyle/>
            <a:p>
              <a:endParaRPr lang="zh-CN" altLang="en-US" sz="1800"/>
            </a:p>
          </p:txBody>
        </p:sp>
        <p:sp>
          <p:nvSpPr>
            <p:cNvPr id="1958951" name="Text Box 39"/>
            <p:cNvSpPr txBox="1">
              <a:spLocks noChangeArrowheads="1"/>
            </p:cNvSpPr>
            <p:nvPr/>
          </p:nvSpPr>
          <p:spPr bwMode="auto">
            <a:xfrm>
              <a:off x="3729" y="2780"/>
              <a:ext cx="1911" cy="283"/>
            </a:xfrm>
            <a:prstGeom prst="rect">
              <a:avLst/>
            </a:prstGeom>
            <a:solidFill>
              <a:srgbClr val="FFCCCC"/>
            </a:solidFill>
            <a:ln w="9525" algn="ctr">
              <a:solidFill>
                <a:schemeClr val="tx1"/>
              </a:solidFill>
              <a:miter lim="800000"/>
              <a:headEnd/>
              <a:tailEnd/>
            </a:ln>
            <a:effectLst/>
          </p:spPr>
          <p:txBody>
            <a:bodyPr>
              <a:spAutoFit/>
            </a:bodyPr>
            <a:lstStyle/>
            <a:p>
              <a:r>
                <a:rPr lang="en-US" altLang="zh-CN" sz="1800" b="1" dirty="0">
                  <a:solidFill>
                    <a:schemeClr val="bg1"/>
                  </a:solidFill>
                  <a:ea typeface="宋体" pitchFamily="2" charset="-122"/>
                  <a:cs typeface="Arial" pitchFamily="34" charset="0"/>
                </a:rPr>
                <a:t>Interconnect</a:t>
              </a:r>
            </a:p>
          </p:txBody>
        </p:sp>
        <p:sp>
          <p:nvSpPr>
            <p:cNvPr id="1958952" name="Line 40"/>
            <p:cNvSpPr>
              <a:spLocks noChangeShapeType="1"/>
            </p:cNvSpPr>
            <p:nvPr/>
          </p:nvSpPr>
          <p:spPr bwMode="auto">
            <a:xfrm>
              <a:off x="4039" y="2551"/>
              <a:ext cx="0" cy="233"/>
            </a:xfrm>
            <a:prstGeom prst="line">
              <a:avLst/>
            </a:prstGeom>
            <a:noFill/>
            <a:ln w="9525">
              <a:solidFill>
                <a:schemeClr val="tx1"/>
              </a:solidFill>
              <a:round/>
              <a:headEnd type="triangle" w="lg" len="lg"/>
              <a:tailEnd type="triangle" w="lg" len="lg"/>
            </a:ln>
            <a:effectLst/>
          </p:spPr>
          <p:txBody>
            <a:bodyPr wrap="none" anchor="ctr"/>
            <a:lstStyle/>
            <a:p>
              <a:endParaRPr lang="zh-CN" altLang="en-US" sz="1800"/>
            </a:p>
          </p:txBody>
        </p:sp>
        <p:sp>
          <p:nvSpPr>
            <p:cNvPr id="1958953" name="Line 41"/>
            <p:cNvSpPr>
              <a:spLocks noChangeShapeType="1"/>
            </p:cNvSpPr>
            <p:nvPr/>
          </p:nvSpPr>
          <p:spPr bwMode="auto">
            <a:xfrm>
              <a:off x="5232" y="2524"/>
              <a:ext cx="0" cy="233"/>
            </a:xfrm>
            <a:prstGeom prst="line">
              <a:avLst/>
            </a:prstGeom>
            <a:noFill/>
            <a:ln w="9525">
              <a:solidFill>
                <a:schemeClr val="tx1"/>
              </a:solidFill>
              <a:round/>
              <a:headEnd type="triangle" w="lg" len="lg"/>
              <a:tailEnd type="triangle" w="lg" len="lg"/>
            </a:ln>
            <a:effectLst/>
          </p:spPr>
          <p:txBody>
            <a:bodyPr wrap="none" anchor="ctr"/>
            <a:lstStyle/>
            <a:p>
              <a:endParaRPr lang="zh-CN" altLang="en-US" sz="1800"/>
            </a:p>
          </p:txBody>
        </p:sp>
      </p:grpSp>
      <p:sp>
        <p:nvSpPr>
          <p:cNvPr id="1958954" name="Text Box 42"/>
          <p:cNvSpPr txBox="1">
            <a:spLocks noChangeArrowheads="1"/>
          </p:cNvSpPr>
          <p:nvPr/>
        </p:nvSpPr>
        <p:spPr bwMode="auto">
          <a:xfrm>
            <a:off x="990600" y="1392238"/>
            <a:ext cx="1447800" cy="274637"/>
          </a:xfrm>
          <a:prstGeom prst="rect">
            <a:avLst/>
          </a:prstGeom>
          <a:noFill/>
          <a:ln w="12700">
            <a:noFill/>
            <a:miter lim="800000"/>
            <a:headEnd/>
            <a:tailEnd/>
          </a:ln>
          <a:effectLst/>
        </p:spPr>
        <p:txBody>
          <a:bodyPr>
            <a:spAutoFit/>
          </a:bodyPr>
          <a:lstStyle/>
          <a:p>
            <a:pPr algn="l" eaLnBrk="1" hangingPunct="1">
              <a:spcBef>
                <a:spcPct val="50000"/>
              </a:spcBef>
              <a:buClr>
                <a:schemeClr val="accent2"/>
              </a:buClr>
              <a:buFont typeface="Wingdings" pitchFamily="2" charset="2"/>
              <a:buNone/>
            </a:pPr>
            <a:endParaRPr lang="zh-CN" altLang="zh-CN">
              <a:solidFill>
                <a:schemeClr val="tx1"/>
              </a:solidFill>
              <a:cs typeface="Arial" pitchFamily="34" charset="0"/>
            </a:endParaRPr>
          </a:p>
        </p:txBody>
      </p:sp>
      <p:pic>
        <p:nvPicPr>
          <p:cNvPr id="1958955" name="Picture 43"/>
          <p:cNvPicPr>
            <a:picLocks noChangeAspect="1" noChangeArrowheads="1"/>
          </p:cNvPicPr>
          <p:nvPr/>
        </p:nvPicPr>
        <p:blipFill>
          <a:blip r:embed="rId4" cstate="print"/>
          <a:srcRect/>
          <a:stretch>
            <a:fillRect/>
          </a:stretch>
        </p:blipFill>
        <p:spPr bwMode="auto">
          <a:xfrm>
            <a:off x="5538788" y="4114800"/>
            <a:ext cx="3148012" cy="2514600"/>
          </a:xfrm>
          <a:prstGeom prst="rect">
            <a:avLst/>
          </a:prstGeom>
          <a:noFill/>
          <a:ln w="38100">
            <a:noFill/>
            <a:miter lim="800000"/>
            <a:headEnd/>
            <a:tailEnd/>
          </a:ln>
          <a:effectLst/>
        </p:spPr>
      </p:pic>
      <p:sp>
        <p:nvSpPr>
          <p:cNvPr id="1958956" name="Text Box 44"/>
          <p:cNvSpPr txBox="1">
            <a:spLocks noChangeArrowheads="1"/>
          </p:cNvSpPr>
          <p:nvPr/>
        </p:nvSpPr>
        <p:spPr bwMode="auto">
          <a:xfrm>
            <a:off x="7536448" y="6172200"/>
            <a:ext cx="1159292" cy="373436"/>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sz="1800" dirty="0">
                <a:solidFill>
                  <a:srgbClr val="0000FF"/>
                </a:solidFill>
                <a:ea typeface="MS PGothic" pitchFamily="34" charset="-128"/>
                <a:cs typeface="Arial" pitchFamily="34" charset="0"/>
              </a:rPr>
              <a:t>Cray XT5</a:t>
            </a:r>
          </a:p>
        </p:txBody>
      </p:sp>
      <p:sp>
        <p:nvSpPr>
          <p:cNvPr id="1958957" name="Text Box 45"/>
          <p:cNvSpPr txBox="1">
            <a:spLocks noChangeArrowheads="1"/>
          </p:cNvSpPr>
          <p:nvPr/>
        </p:nvSpPr>
        <p:spPr bwMode="auto">
          <a:xfrm>
            <a:off x="3352800" y="3429000"/>
            <a:ext cx="2335213" cy="612988"/>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a:spAutoFit/>
          </a:bodyPr>
          <a:lstStyle/>
          <a:p>
            <a:r>
              <a:rPr lang="en-US" altLang="zh-CN" sz="1600" dirty="0">
                <a:solidFill>
                  <a:srgbClr val="0000FF"/>
                </a:solidFill>
                <a:ea typeface="MS PGothic" pitchFamily="34" charset="-128"/>
                <a:cs typeface="Arial" pitchFamily="34" charset="0"/>
              </a:rPr>
              <a:t>Massively Parallel Processor Systems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58957"/>
                                        </p:tgtEl>
                                        <p:attrNameLst>
                                          <p:attrName>style.visibility</p:attrName>
                                        </p:attrNameLst>
                                      </p:cBhvr>
                                      <p:to>
                                        <p:strVal val="visible"/>
                                      </p:to>
                                    </p:set>
                                    <p:animEffect transition="in" filter="blinds(horizontal)">
                                      <p:cBhvr>
                                        <p:cTn id="12" dur="500"/>
                                        <p:tgtEl>
                                          <p:spTgt spid="195895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58915"/>
                                        </p:tgtEl>
                                        <p:attrNameLst>
                                          <p:attrName>style.visibility</p:attrName>
                                        </p:attrNameLst>
                                      </p:cBhvr>
                                      <p:to>
                                        <p:strVal val="visible"/>
                                      </p:to>
                                    </p:set>
                                    <p:animEffect transition="in" filter="blinds(horizontal)">
                                      <p:cBhvr>
                                        <p:cTn id="17" dur="500"/>
                                        <p:tgtEl>
                                          <p:spTgt spid="1958915"/>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1958916"/>
                                        </p:tgtEl>
                                        <p:attrNameLst>
                                          <p:attrName>style.visibility</p:attrName>
                                        </p:attrNameLst>
                                      </p:cBhvr>
                                      <p:to>
                                        <p:strVal val="visible"/>
                                      </p:to>
                                    </p:set>
                                    <p:animEffect transition="in" filter="blinds(horizontal)">
                                      <p:cBhvr>
                                        <p:cTn id="20" dur="500"/>
                                        <p:tgtEl>
                                          <p:spTgt spid="19589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1958955"/>
                                        </p:tgtEl>
                                        <p:attrNameLst>
                                          <p:attrName>style.visibility</p:attrName>
                                        </p:attrNameLst>
                                      </p:cBhvr>
                                      <p:to>
                                        <p:strVal val="visible"/>
                                      </p:to>
                                    </p:set>
                                    <p:animEffect transition="in" filter="blinds(horizontal)">
                                      <p:cBhvr>
                                        <p:cTn id="25" dur="500"/>
                                        <p:tgtEl>
                                          <p:spTgt spid="195895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58956"/>
                                        </p:tgtEl>
                                        <p:attrNameLst>
                                          <p:attrName>style.visibility</p:attrName>
                                        </p:attrNameLst>
                                      </p:cBhvr>
                                      <p:to>
                                        <p:strVal val="visible"/>
                                      </p:to>
                                    </p:set>
                                    <p:animEffect transition="in" filter="blinds(horizontal)">
                                      <p:cBhvr>
                                        <p:cTn id="28" dur="500"/>
                                        <p:tgtEl>
                                          <p:spTgt spid="19589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58916" grpId="0" animBg="1"/>
      <p:bldP spid="1958956" grpId="0" animBg="1"/>
      <p:bldP spid="195895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5298" name="Rectangle 2"/>
          <p:cNvSpPr>
            <a:spLocks noChangeArrowheads="1"/>
          </p:cNvSpPr>
          <p:nvPr/>
        </p:nvSpPr>
        <p:spPr bwMode="auto">
          <a:xfrm>
            <a:off x="611560" y="980728"/>
            <a:ext cx="8245475" cy="498475"/>
          </a:xfrm>
          <a:prstGeom prst="rect">
            <a:avLst/>
          </a:prstGeom>
          <a:noFill/>
          <a:ln w="9525" algn="ctr">
            <a:noFill/>
            <a:miter lim="800000"/>
            <a:headEnd/>
            <a:tailEnd/>
          </a:ln>
          <a:effectLst/>
        </p:spPr>
        <p:txBody>
          <a:bodyPr/>
          <a:lstStyle/>
          <a:p>
            <a:r>
              <a:rPr lang="en-US" altLang="zh-CN" b="1" dirty="0">
                <a:solidFill>
                  <a:schemeClr val="accent2"/>
                </a:solidFill>
                <a:ea typeface="宋体" pitchFamily="2" charset="-122"/>
              </a:rPr>
              <a:t>The heterogeneous/accelerated architectural landscape</a:t>
            </a:r>
          </a:p>
        </p:txBody>
      </p:sp>
      <p:grpSp>
        <p:nvGrpSpPr>
          <p:cNvPr id="2" name="Group 3"/>
          <p:cNvGrpSpPr>
            <a:grpSpLocks/>
          </p:cNvGrpSpPr>
          <p:nvPr/>
        </p:nvGrpSpPr>
        <p:grpSpPr bwMode="auto">
          <a:xfrm>
            <a:off x="4953000" y="2584450"/>
            <a:ext cx="3865563" cy="1579563"/>
            <a:chOff x="877" y="1456"/>
            <a:chExt cx="4081" cy="1870"/>
          </a:xfrm>
        </p:grpSpPr>
        <p:sp>
          <p:nvSpPr>
            <p:cNvPr id="1975300" name="Text Box 4"/>
            <p:cNvSpPr txBox="1">
              <a:spLocks noChangeArrowheads="1"/>
            </p:cNvSpPr>
            <p:nvPr/>
          </p:nvSpPr>
          <p:spPr bwMode="auto">
            <a:xfrm>
              <a:off x="3225" y="2522"/>
              <a:ext cx="952" cy="513"/>
            </a:xfrm>
            <a:prstGeom prst="rect">
              <a:avLst/>
            </a:prstGeom>
            <a:noFill/>
            <a:ln w="9525">
              <a:noFill/>
              <a:miter lim="800000"/>
              <a:headEnd/>
              <a:tailEnd/>
            </a:ln>
            <a:effectLst/>
          </p:spPr>
          <p:txBody>
            <a:bodyPr wrap="none">
              <a:spAutoFit/>
            </a:bodyPr>
            <a:lstStyle/>
            <a:p>
              <a:pPr eaLnBrk="1" hangingPunct="1">
                <a:lnSpc>
                  <a:spcPct val="80000"/>
                </a:lnSpc>
              </a:pPr>
              <a:r>
                <a:rPr lang="en-US" altLang="zh-CN" sz="1000">
                  <a:solidFill>
                    <a:schemeClr val="tx1"/>
                  </a:solidFill>
                  <a:ea typeface="MS PGothic" pitchFamily="34" charset="-128"/>
                  <a:cs typeface="Arial" pitchFamily="34" charset="0"/>
                  <a:sym typeface="Symbol" pitchFamily="18" charset="2"/>
                </a:rPr>
                <a:t></a:t>
              </a:r>
              <a:r>
                <a:rPr lang="en-US" altLang="zh-CN" sz="1000">
                  <a:solidFill>
                    <a:schemeClr val="tx1"/>
                  </a:solidFill>
                  <a:ea typeface="MS PGothic" pitchFamily="34" charset="-128"/>
                  <a:cs typeface="Arial" pitchFamily="34" charset="0"/>
                </a:rPr>
                <a:t> </a:t>
              </a:r>
              <a:r>
                <a:rPr lang="en-US" altLang="zh-CN" sz="1000">
                  <a:solidFill>
                    <a:schemeClr val="tx1"/>
                  </a:solidFill>
                  <a:ea typeface="MS PGothic" pitchFamily="34" charset="-128"/>
                  <a:cs typeface="Arial" pitchFamily="34" charset="0"/>
                  <a:sym typeface="Symbol" pitchFamily="18" charset="2"/>
                </a:rPr>
                <a:t></a:t>
              </a:r>
              <a:r>
                <a:rPr lang="en-US" altLang="zh-CN" sz="1000">
                  <a:solidFill>
                    <a:schemeClr val="tx1"/>
                  </a:solidFill>
                  <a:ea typeface="MS PGothic" pitchFamily="34" charset="-128"/>
                  <a:cs typeface="Arial" pitchFamily="34" charset="0"/>
                </a:rPr>
                <a:t> </a:t>
              </a:r>
              <a:r>
                <a:rPr lang="en-US" altLang="zh-CN" sz="1000">
                  <a:solidFill>
                    <a:schemeClr val="tx1"/>
                  </a:solidFill>
                  <a:ea typeface="MS PGothic" pitchFamily="34" charset="-128"/>
                  <a:cs typeface="Arial" pitchFamily="34" charset="0"/>
                  <a:sym typeface="Symbol" pitchFamily="18" charset="2"/>
                </a:rPr>
                <a:t></a:t>
              </a:r>
            </a:p>
            <a:p>
              <a:pPr eaLnBrk="1" hangingPunct="1">
                <a:lnSpc>
                  <a:spcPct val="80000"/>
                </a:lnSpc>
              </a:pPr>
              <a:r>
                <a:rPr lang="en-US" altLang="zh-CN" sz="900">
                  <a:solidFill>
                    <a:schemeClr val="tx1"/>
                  </a:solidFill>
                  <a:ea typeface="MS PGothic" pitchFamily="34" charset="-128"/>
                  <a:cs typeface="Arial" pitchFamily="34" charset="0"/>
                </a:rPr>
                <a:t>(100’s of such</a:t>
              </a:r>
            </a:p>
            <a:p>
              <a:pPr eaLnBrk="1" hangingPunct="1">
                <a:lnSpc>
                  <a:spcPct val="80000"/>
                </a:lnSpc>
              </a:pPr>
              <a:r>
                <a:rPr lang="en-US" altLang="zh-CN" sz="900">
                  <a:solidFill>
                    <a:schemeClr val="tx1"/>
                  </a:solidFill>
                  <a:ea typeface="MS PGothic" pitchFamily="34" charset="-128"/>
                  <a:cs typeface="Arial" pitchFamily="34" charset="0"/>
                </a:rPr>
                <a:t>cluster nodes)</a:t>
              </a:r>
            </a:p>
          </p:txBody>
        </p:sp>
        <p:grpSp>
          <p:nvGrpSpPr>
            <p:cNvPr id="3" name="Group 5"/>
            <p:cNvGrpSpPr>
              <a:grpSpLocks/>
            </p:cNvGrpSpPr>
            <p:nvPr/>
          </p:nvGrpSpPr>
          <p:grpSpPr bwMode="auto">
            <a:xfrm>
              <a:off x="877" y="2272"/>
              <a:ext cx="672" cy="835"/>
              <a:chOff x="917" y="2368"/>
              <a:chExt cx="672" cy="835"/>
            </a:xfrm>
          </p:grpSpPr>
          <p:grpSp>
            <p:nvGrpSpPr>
              <p:cNvPr id="4" name="Group 6"/>
              <p:cNvGrpSpPr>
                <a:grpSpLocks/>
              </p:cNvGrpSpPr>
              <p:nvPr/>
            </p:nvGrpSpPr>
            <p:grpSpPr bwMode="auto">
              <a:xfrm>
                <a:off x="917" y="2368"/>
                <a:ext cx="672" cy="432"/>
                <a:chOff x="336" y="2222"/>
                <a:chExt cx="672" cy="432"/>
              </a:xfrm>
            </p:grpSpPr>
            <p:sp>
              <p:nvSpPr>
                <p:cNvPr id="1975303" name="Rectangle 7"/>
                <p:cNvSpPr>
                  <a:spLocks noChangeArrowheads="1"/>
                </p:cNvSpPr>
                <p:nvPr/>
              </p:nvSpPr>
              <p:spPr bwMode="auto">
                <a:xfrm>
                  <a:off x="336" y="2222"/>
                  <a:ext cx="672" cy="432"/>
                </a:xfrm>
                <a:prstGeom prst="rect">
                  <a:avLst/>
                </a:prstGeom>
                <a:solidFill>
                  <a:srgbClr val="B2DEDD"/>
                </a:solidFill>
                <a:ln w="12700">
                  <a:solidFill>
                    <a:schemeClr val="tx1"/>
                  </a:solidFill>
                  <a:miter lim="800000"/>
                  <a:headEnd/>
                  <a:tailEnd/>
                </a:ln>
                <a:effectLst/>
              </p:spPr>
              <p:txBody>
                <a:bodyPr wrap="none" anchor="ctr"/>
                <a:lstStyle/>
                <a:p>
                  <a:endParaRPr lang="zh-CN" altLang="en-US"/>
                </a:p>
              </p:txBody>
            </p:sp>
            <p:grpSp>
              <p:nvGrpSpPr>
                <p:cNvPr id="5" name="Group 8"/>
                <p:cNvGrpSpPr>
                  <a:grpSpLocks/>
                </p:cNvGrpSpPr>
                <p:nvPr/>
              </p:nvGrpSpPr>
              <p:grpSpPr bwMode="auto">
                <a:xfrm>
                  <a:off x="480" y="2306"/>
                  <a:ext cx="384" cy="264"/>
                  <a:chOff x="480" y="2306"/>
                  <a:chExt cx="384" cy="264"/>
                </a:xfrm>
              </p:grpSpPr>
              <p:sp>
                <p:nvSpPr>
                  <p:cNvPr id="1975305" name="Rectangle 9"/>
                  <p:cNvSpPr>
                    <a:spLocks noChangeArrowheads="1"/>
                  </p:cNvSpPr>
                  <p:nvPr/>
                </p:nvSpPr>
                <p:spPr bwMode="auto">
                  <a:xfrm>
                    <a:off x="480" y="2306"/>
                    <a:ext cx="384" cy="264"/>
                  </a:xfrm>
                  <a:prstGeom prst="rect">
                    <a:avLst/>
                  </a:prstGeom>
                  <a:solidFill>
                    <a:srgbClr val="006699"/>
                  </a:solidFill>
                  <a:ln w="12700">
                    <a:solidFill>
                      <a:schemeClr val="tx1"/>
                    </a:solidFill>
                    <a:miter lim="800000"/>
                    <a:headEnd/>
                    <a:tailEnd/>
                  </a:ln>
                  <a:effectLst/>
                </p:spPr>
                <p:txBody>
                  <a:bodyPr wrap="none" anchor="ctr"/>
                  <a:lstStyle/>
                  <a:p>
                    <a:endParaRPr lang="zh-CN" altLang="en-US"/>
                  </a:p>
                </p:txBody>
              </p:sp>
              <p:grpSp>
                <p:nvGrpSpPr>
                  <p:cNvPr id="6" name="Group 10"/>
                  <p:cNvGrpSpPr>
                    <a:grpSpLocks/>
                  </p:cNvGrpSpPr>
                  <p:nvPr/>
                </p:nvGrpSpPr>
                <p:grpSpPr bwMode="auto">
                  <a:xfrm>
                    <a:off x="480" y="2306"/>
                    <a:ext cx="384" cy="264"/>
                    <a:chOff x="480" y="2306"/>
                    <a:chExt cx="384" cy="264"/>
                  </a:xfrm>
                </p:grpSpPr>
                <p:sp>
                  <p:nvSpPr>
                    <p:cNvPr id="1975307" name="Line 11"/>
                    <p:cNvSpPr>
                      <a:spLocks noChangeShapeType="1"/>
                    </p:cNvSpPr>
                    <p:nvPr/>
                  </p:nvSpPr>
                  <p:spPr bwMode="auto">
                    <a:xfrm>
                      <a:off x="672" y="2306"/>
                      <a:ext cx="0" cy="264"/>
                    </a:xfrm>
                    <a:prstGeom prst="line">
                      <a:avLst/>
                    </a:prstGeom>
                    <a:noFill/>
                    <a:ln w="12700">
                      <a:solidFill>
                        <a:schemeClr val="tx1"/>
                      </a:solidFill>
                      <a:round/>
                      <a:headEnd/>
                      <a:tailEnd/>
                    </a:ln>
                    <a:effectLst/>
                  </p:spPr>
                  <p:txBody>
                    <a:bodyPr/>
                    <a:lstStyle/>
                    <a:p>
                      <a:endParaRPr lang="zh-CN" altLang="en-US"/>
                    </a:p>
                  </p:txBody>
                </p:sp>
                <p:sp>
                  <p:nvSpPr>
                    <p:cNvPr id="1975308" name="Line 12"/>
                    <p:cNvSpPr>
                      <a:spLocks noChangeShapeType="1"/>
                    </p:cNvSpPr>
                    <p:nvPr/>
                  </p:nvSpPr>
                  <p:spPr bwMode="auto">
                    <a:xfrm>
                      <a:off x="480" y="2438"/>
                      <a:ext cx="384" cy="0"/>
                    </a:xfrm>
                    <a:prstGeom prst="line">
                      <a:avLst/>
                    </a:prstGeom>
                    <a:noFill/>
                    <a:ln w="12700">
                      <a:solidFill>
                        <a:schemeClr val="tx1"/>
                      </a:solidFill>
                      <a:prstDash val="lgDash"/>
                      <a:round/>
                      <a:headEnd/>
                      <a:tailEnd/>
                    </a:ln>
                    <a:effectLst/>
                  </p:spPr>
                  <p:txBody>
                    <a:bodyPr/>
                    <a:lstStyle/>
                    <a:p>
                      <a:endParaRPr lang="zh-CN" altLang="en-US"/>
                    </a:p>
                  </p:txBody>
                </p:sp>
              </p:grpSp>
            </p:grpSp>
            <p:grpSp>
              <p:nvGrpSpPr>
                <p:cNvPr id="7" name="Group 13"/>
                <p:cNvGrpSpPr>
                  <a:grpSpLocks/>
                </p:cNvGrpSpPr>
                <p:nvPr/>
              </p:nvGrpSpPr>
              <p:grpSpPr bwMode="auto">
                <a:xfrm>
                  <a:off x="363" y="2270"/>
                  <a:ext cx="96" cy="336"/>
                  <a:chOff x="939" y="2448"/>
                  <a:chExt cx="96" cy="336"/>
                </a:xfrm>
              </p:grpSpPr>
              <p:sp>
                <p:nvSpPr>
                  <p:cNvPr id="1975310" name="Rectangle 14"/>
                  <p:cNvSpPr>
                    <a:spLocks noChangeArrowheads="1"/>
                  </p:cNvSpPr>
                  <p:nvPr/>
                </p:nvSpPr>
                <p:spPr bwMode="auto">
                  <a:xfrm>
                    <a:off x="939"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1" name="Rectangle 15"/>
                  <p:cNvSpPr>
                    <a:spLocks noChangeArrowheads="1"/>
                  </p:cNvSpPr>
                  <p:nvPr/>
                </p:nvSpPr>
                <p:spPr bwMode="auto">
                  <a:xfrm>
                    <a:off x="939"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2" name="Rectangle 16"/>
                  <p:cNvSpPr>
                    <a:spLocks noChangeArrowheads="1"/>
                  </p:cNvSpPr>
                  <p:nvPr/>
                </p:nvSpPr>
                <p:spPr bwMode="auto">
                  <a:xfrm>
                    <a:off x="939"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3" name="Rectangle 17"/>
                  <p:cNvSpPr>
                    <a:spLocks noChangeArrowheads="1"/>
                  </p:cNvSpPr>
                  <p:nvPr/>
                </p:nvSpPr>
                <p:spPr bwMode="auto">
                  <a:xfrm>
                    <a:off x="939"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4" name="Rectangle 18"/>
                  <p:cNvSpPr>
                    <a:spLocks noChangeArrowheads="1"/>
                  </p:cNvSpPr>
                  <p:nvPr/>
                </p:nvSpPr>
                <p:spPr bwMode="auto">
                  <a:xfrm>
                    <a:off x="939"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5" name="Rectangle 19"/>
                  <p:cNvSpPr>
                    <a:spLocks noChangeArrowheads="1"/>
                  </p:cNvSpPr>
                  <p:nvPr/>
                </p:nvSpPr>
                <p:spPr bwMode="auto">
                  <a:xfrm>
                    <a:off x="939"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6" name="Rectangle 20"/>
                  <p:cNvSpPr>
                    <a:spLocks noChangeArrowheads="1"/>
                  </p:cNvSpPr>
                  <p:nvPr/>
                </p:nvSpPr>
                <p:spPr bwMode="auto">
                  <a:xfrm>
                    <a:off x="939"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17" name="Rectangle 21"/>
                  <p:cNvSpPr>
                    <a:spLocks noChangeArrowheads="1"/>
                  </p:cNvSpPr>
                  <p:nvPr/>
                </p:nvSpPr>
                <p:spPr bwMode="auto">
                  <a:xfrm>
                    <a:off x="939"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8" name="Group 22"/>
                <p:cNvGrpSpPr>
                  <a:grpSpLocks/>
                </p:cNvGrpSpPr>
                <p:nvPr/>
              </p:nvGrpSpPr>
              <p:grpSpPr bwMode="auto">
                <a:xfrm>
                  <a:off x="891" y="2270"/>
                  <a:ext cx="96" cy="336"/>
                  <a:chOff x="1467" y="2448"/>
                  <a:chExt cx="96" cy="336"/>
                </a:xfrm>
              </p:grpSpPr>
              <p:sp>
                <p:nvSpPr>
                  <p:cNvPr id="1975319" name="Rectangle 23"/>
                  <p:cNvSpPr>
                    <a:spLocks noChangeArrowheads="1"/>
                  </p:cNvSpPr>
                  <p:nvPr/>
                </p:nvSpPr>
                <p:spPr bwMode="auto">
                  <a:xfrm>
                    <a:off x="1467"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0" name="Rectangle 24"/>
                  <p:cNvSpPr>
                    <a:spLocks noChangeArrowheads="1"/>
                  </p:cNvSpPr>
                  <p:nvPr/>
                </p:nvSpPr>
                <p:spPr bwMode="auto">
                  <a:xfrm>
                    <a:off x="1467"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1" name="Rectangle 25"/>
                  <p:cNvSpPr>
                    <a:spLocks noChangeArrowheads="1"/>
                  </p:cNvSpPr>
                  <p:nvPr/>
                </p:nvSpPr>
                <p:spPr bwMode="auto">
                  <a:xfrm>
                    <a:off x="1467"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2" name="Rectangle 26"/>
                  <p:cNvSpPr>
                    <a:spLocks noChangeArrowheads="1"/>
                  </p:cNvSpPr>
                  <p:nvPr/>
                </p:nvSpPr>
                <p:spPr bwMode="auto">
                  <a:xfrm>
                    <a:off x="1467"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3" name="Rectangle 27"/>
                  <p:cNvSpPr>
                    <a:spLocks noChangeArrowheads="1"/>
                  </p:cNvSpPr>
                  <p:nvPr/>
                </p:nvSpPr>
                <p:spPr bwMode="auto">
                  <a:xfrm>
                    <a:off x="1467"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4" name="Rectangle 28"/>
                  <p:cNvSpPr>
                    <a:spLocks noChangeArrowheads="1"/>
                  </p:cNvSpPr>
                  <p:nvPr/>
                </p:nvSpPr>
                <p:spPr bwMode="auto">
                  <a:xfrm>
                    <a:off x="1467"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5" name="Rectangle 29"/>
                  <p:cNvSpPr>
                    <a:spLocks noChangeArrowheads="1"/>
                  </p:cNvSpPr>
                  <p:nvPr/>
                </p:nvSpPr>
                <p:spPr bwMode="auto">
                  <a:xfrm>
                    <a:off x="1467"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26" name="Rectangle 30"/>
                  <p:cNvSpPr>
                    <a:spLocks noChangeArrowheads="1"/>
                  </p:cNvSpPr>
                  <p:nvPr/>
                </p:nvSpPr>
                <p:spPr bwMode="auto">
                  <a:xfrm>
                    <a:off x="1467"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sp>
            <p:nvSpPr>
              <p:cNvPr id="1975327" name="Line 31"/>
              <p:cNvSpPr>
                <a:spLocks noChangeShapeType="1"/>
              </p:cNvSpPr>
              <p:nvPr/>
            </p:nvSpPr>
            <p:spPr bwMode="auto">
              <a:xfrm>
                <a:off x="1253" y="2800"/>
                <a:ext cx="0" cy="403"/>
              </a:xfrm>
              <a:prstGeom prst="line">
                <a:avLst/>
              </a:prstGeom>
              <a:noFill/>
              <a:ln w="38100">
                <a:solidFill>
                  <a:schemeClr val="tx1"/>
                </a:solidFill>
                <a:round/>
                <a:headEnd/>
                <a:tailEnd/>
              </a:ln>
              <a:effectLst/>
            </p:spPr>
            <p:txBody>
              <a:bodyPr/>
              <a:lstStyle/>
              <a:p>
                <a:endParaRPr lang="zh-CN" altLang="en-US"/>
              </a:p>
            </p:txBody>
          </p:sp>
        </p:grpSp>
        <p:grpSp>
          <p:nvGrpSpPr>
            <p:cNvPr id="9" name="Group 32"/>
            <p:cNvGrpSpPr>
              <a:grpSpLocks/>
            </p:cNvGrpSpPr>
            <p:nvPr/>
          </p:nvGrpSpPr>
          <p:grpSpPr bwMode="auto">
            <a:xfrm>
              <a:off x="1593" y="2272"/>
              <a:ext cx="672" cy="835"/>
              <a:chOff x="1633" y="2368"/>
              <a:chExt cx="672" cy="835"/>
            </a:xfrm>
          </p:grpSpPr>
          <p:sp>
            <p:nvSpPr>
              <p:cNvPr id="1975329" name="Line 33"/>
              <p:cNvSpPr>
                <a:spLocks noChangeShapeType="1"/>
              </p:cNvSpPr>
              <p:nvPr/>
            </p:nvSpPr>
            <p:spPr bwMode="auto">
              <a:xfrm>
                <a:off x="1973" y="2800"/>
                <a:ext cx="0" cy="403"/>
              </a:xfrm>
              <a:prstGeom prst="line">
                <a:avLst/>
              </a:prstGeom>
              <a:noFill/>
              <a:ln w="38100">
                <a:solidFill>
                  <a:schemeClr val="tx1"/>
                </a:solidFill>
                <a:round/>
                <a:headEnd/>
                <a:tailEnd/>
              </a:ln>
              <a:effectLst/>
            </p:spPr>
            <p:txBody>
              <a:bodyPr/>
              <a:lstStyle/>
              <a:p>
                <a:endParaRPr lang="zh-CN" altLang="en-US"/>
              </a:p>
            </p:txBody>
          </p:sp>
          <p:grpSp>
            <p:nvGrpSpPr>
              <p:cNvPr id="10" name="Group 34"/>
              <p:cNvGrpSpPr>
                <a:grpSpLocks/>
              </p:cNvGrpSpPr>
              <p:nvPr/>
            </p:nvGrpSpPr>
            <p:grpSpPr bwMode="auto">
              <a:xfrm>
                <a:off x="1633" y="2368"/>
                <a:ext cx="672" cy="432"/>
                <a:chOff x="336" y="2222"/>
                <a:chExt cx="672" cy="432"/>
              </a:xfrm>
            </p:grpSpPr>
            <p:sp>
              <p:nvSpPr>
                <p:cNvPr id="1975331" name="Rectangle 35"/>
                <p:cNvSpPr>
                  <a:spLocks noChangeArrowheads="1"/>
                </p:cNvSpPr>
                <p:nvPr/>
              </p:nvSpPr>
              <p:spPr bwMode="auto">
                <a:xfrm>
                  <a:off x="336" y="2222"/>
                  <a:ext cx="672" cy="432"/>
                </a:xfrm>
                <a:prstGeom prst="rect">
                  <a:avLst/>
                </a:prstGeom>
                <a:solidFill>
                  <a:srgbClr val="B2DEDD"/>
                </a:solidFill>
                <a:ln w="12700">
                  <a:solidFill>
                    <a:schemeClr val="tx1"/>
                  </a:solidFill>
                  <a:miter lim="800000"/>
                  <a:headEnd/>
                  <a:tailEnd/>
                </a:ln>
                <a:effectLst/>
              </p:spPr>
              <p:txBody>
                <a:bodyPr wrap="none" anchor="ctr"/>
                <a:lstStyle/>
                <a:p>
                  <a:endParaRPr lang="zh-CN" altLang="en-US"/>
                </a:p>
              </p:txBody>
            </p:sp>
            <p:grpSp>
              <p:nvGrpSpPr>
                <p:cNvPr id="11" name="Group 36"/>
                <p:cNvGrpSpPr>
                  <a:grpSpLocks/>
                </p:cNvGrpSpPr>
                <p:nvPr/>
              </p:nvGrpSpPr>
              <p:grpSpPr bwMode="auto">
                <a:xfrm>
                  <a:off x="480" y="2306"/>
                  <a:ext cx="384" cy="264"/>
                  <a:chOff x="480" y="2306"/>
                  <a:chExt cx="384" cy="264"/>
                </a:xfrm>
              </p:grpSpPr>
              <p:sp>
                <p:nvSpPr>
                  <p:cNvPr id="1975333" name="Rectangle 37"/>
                  <p:cNvSpPr>
                    <a:spLocks noChangeArrowheads="1"/>
                  </p:cNvSpPr>
                  <p:nvPr/>
                </p:nvSpPr>
                <p:spPr bwMode="auto">
                  <a:xfrm>
                    <a:off x="480" y="2306"/>
                    <a:ext cx="384" cy="264"/>
                  </a:xfrm>
                  <a:prstGeom prst="rect">
                    <a:avLst/>
                  </a:prstGeom>
                  <a:solidFill>
                    <a:srgbClr val="006699"/>
                  </a:solidFill>
                  <a:ln w="12700">
                    <a:solidFill>
                      <a:schemeClr val="tx1"/>
                    </a:solidFill>
                    <a:miter lim="800000"/>
                    <a:headEnd/>
                    <a:tailEnd/>
                  </a:ln>
                  <a:effectLst/>
                </p:spPr>
                <p:txBody>
                  <a:bodyPr wrap="none" anchor="ctr"/>
                  <a:lstStyle/>
                  <a:p>
                    <a:endParaRPr lang="zh-CN" altLang="en-US"/>
                  </a:p>
                </p:txBody>
              </p:sp>
              <p:grpSp>
                <p:nvGrpSpPr>
                  <p:cNvPr id="12" name="Group 38"/>
                  <p:cNvGrpSpPr>
                    <a:grpSpLocks/>
                  </p:cNvGrpSpPr>
                  <p:nvPr/>
                </p:nvGrpSpPr>
                <p:grpSpPr bwMode="auto">
                  <a:xfrm>
                    <a:off x="480" y="2306"/>
                    <a:ext cx="384" cy="264"/>
                    <a:chOff x="480" y="2306"/>
                    <a:chExt cx="384" cy="264"/>
                  </a:xfrm>
                </p:grpSpPr>
                <p:sp>
                  <p:nvSpPr>
                    <p:cNvPr id="1975335" name="Line 39"/>
                    <p:cNvSpPr>
                      <a:spLocks noChangeShapeType="1"/>
                    </p:cNvSpPr>
                    <p:nvPr/>
                  </p:nvSpPr>
                  <p:spPr bwMode="auto">
                    <a:xfrm>
                      <a:off x="672" y="2306"/>
                      <a:ext cx="0" cy="264"/>
                    </a:xfrm>
                    <a:prstGeom prst="line">
                      <a:avLst/>
                    </a:prstGeom>
                    <a:noFill/>
                    <a:ln w="12700">
                      <a:solidFill>
                        <a:schemeClr val="tx1"/>
                      </a:solidFill>
                      <a:round/>
                      <a:headEnd/>
                      <a:tailEnd/>
                    </a:ln>
                    <a:effectLst/>
                  </p:spPr>
                  <p:txBody>
                    <a:bodyPr/>
                    <a:lstStyle/>
                    <a:p>
                      <a:endParaRPr lang="zh-CN" altLang="en-US"/>
                    </a:p>
                  </p:txBody>
                </p:sp>
                <p:sp>
                  <p:nvSpPr>
                    <p:cNvPr id="1975336" name="Line 40"/>
                    <p:cNvSpPr>
                      <a:spLocks noChangeShapeType="1"/>
                    </p:cNvSpPr>
                    <p:nvPr/>
                  </p:nvSpPr>
                  <p:spPr bwMode="auto">
                    <a:xfrm>
                      <a:off x="480" y="2438"/>
                      <a:ext cx="384" cy="0"/>
                    </a:xfrm>
                    <a:prstGeom prst="line">
                      <a:avLst/>
                    </a:prstGeom>
                    <a:noFill/>
                    <a:ln w="12700">
                      <a:solidFill>
                        <a:schemeClr val="tx1"/>
                      </a:solidFill>
                      <a:prstDash val="lgDash"/>
                      <a:round/>
                      <a:headEnd/>
                      <a:tailEnd/>
                    </a:ln>
                    <a:effectLst/>
                  </p:spPr>
                  <p:txBody>
                    <a:bodyPr/>
                    <a:lstStyle/>
                    <a:p>
                      <a:endParaRPr lang="zh-CN" altLang="en-US"/>
                    </a:p>
                  </p:txBody>
                </p:sp>
              </p:grpSp>
            </p:grpSp>
            <p:grpSp>
              <p:nvGrpSpPr>
                <p:cNvPr id="13" name="Group 41"/>
                <p:cNvGrpSpPr>
                  <a:grpSpLocks/>
                </p:cNvGrpSpPr>
                <p:nvPr/>
              </p:nvGrpSpPr>
              <p:grpSpPr bwMode="auto">
                <a:xfrm>
                  <a:off x="363" y="2270"/>
                  <a:ext cx="96" cy="336"/>
                  <a:chOff x="939" y="2448"/>
                  <a:chExt cx="96" cy="336"/>
                </a:xfrm>
              </p:grpSpPr>
              <p:sp>
                <p:nvSpPr>
                  <p:cNvPr id="1975338" name="Rectangle 42"/>
                  <p:cNvSpPr>
                    <a:spLocks noChangeArrowheads="1"/>
                  </p:cNvSpPr>
                  <p:nvPr/>
                </p:nvSpPr>
                <p:spPr bwMode="auto">
                  <a:xfrm>
                    <a:off x="939"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39" name="Rectangle 43"/>
                  <p:cNvSpPr>
                    <a:spLocks noChangeArrowheads="1"/>
                  </p:cNvSpPr>
                  <p:nvPr/>
                </p:nvSpPr>
                <p:spPr bwMode="auto">
                  <a:xfrm>
                    <a:off x="939"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0" name="Rectangle 44"/>
                  <p:cNvSpPr>
                    <a:spLocks noChangeArrowheads="1"/>
                  </p:cNvSpPr>
                  <p:nvPr/>
                </p:nvSpPr>
                <p:spPr bwMode="auto">
                  <a:xfrm>
                    <a:off x="939"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1" name="Rectangle 45"/>
                  <p:cNvSpPr>
                    <a:spLocks noChangeArrowheads="1"/>
                  </p:cNvSpPr>
                  <p:nvPr/>
                </p:nvSpPr>
                <p:spPr bwMode="auto">
                  <a:xfrm>
                    <a:off x="939"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2" name="Rectangle 46"/>
                  <p:cNvSpPr>
                    <a:spLocks noChangeArrowheads="1"/>
                  </p:cNvSpPr>
                  <p:nvPr/>
                </p:nvSpPr>
                <p:spPr bwMode="auto">
                  <a:xfrm>
                    <a:off x="939"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3" name="Rectangle 47"/>
                  <p:cNvSpPr>
                    <a:spLocks noChangeArrowheads="1"/>
                  </p:cNvSpPr>
                  <p:nvPr/>
                </p:nvSpPr>
                <p:spPr bwMode="auto">
                  <a:xfrm>
                    <a:off x="939"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4" name="Rectangle 48"/>
                  <p:cNvSpPr>
                    <a:spLocks noChangeArrowheads="1"/>
                  </p:cNvSpPr>
                  <p:nvPr/>
                </p:nvSpPr>
                <p:spPr bwMode="auto">
                  <a:xfrm>
                    <a:off x="939"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5" name="Rectangle 49"/>
                  <p:cNvSpPr>
                    <a:spLocks noChangeArrowheads="1"/>
                  </p:cNvSpPr>
                  <p:nvPr/>
                </p:nvSpPr>
                <p:spPr bwMode="auto">
                  <a:xfrm>
                    <a:off x="939"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4" name="Group 50"/>
                <p:cNvGrpSpPr>
                  <a:grpSpLocks/>
                </p:cNvGrpSpPr>
                <p:nvPr/>
              </p:nvGrpSpPr>
              <p:grpSpPr bwMode="auto">
                <a:xfrm>
                  <a:off x="891" y="2270"/>
                  <a:ext cx="96" cy="336"/>
                  <a:chOff x="1467" y="2448"/>
                  <a:chExt cx="96" cy="336"/>
                </a:xfrm>
              </p:grpSpPr>
              <p:sp>
                <p:nvSpPr>
                  <p:cNvPr id="1975347" name="Rectangle 51"/>
                  <p:cNvSpPr>
                    <a:spLocks noChangeArrowheads="1"/>
                  </p:cNvSpPr>
                  <p:nvPr/>
                </p:nvSpPr>
                <p:spPr bwMode="auto">
                  <a:xfrm>
                    <a:off x="1467"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8" name="Rectangle 52"/>
                  <p:cNvSpPr>
                    <a:spLocks noChangeArrowheads="1"/>
                  </p:cNvSpPr>
                  <p:nvPr/>
                </p:nvSpPr>
                <p:spPr bwMode="auto">
                  <a:xfrm>
                    <a:off x="1467"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49" name="Rectangle 53"/>
                  <p:cNvSpPr>
                    <a:spLocks noChangeArrowheads="1"/>
                  </p:cNvSpPr>
                  <p:nvPr/>
                </p:nvSpPr>
                <p:spPr bwMode="auto">
                  <a:xfrm>
                    <a:off x="1467"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50" name="Rectangle 54"/>
                  <p:cNvSpPr>
                    <a:spLocks noChangeArrowheads="1"/>
                  </p:cNvSpPr>
                  <p:nvPr/>
                </p:nvSpPr>
                <p:spPr bwMode="auto">
                  <a:xfrm>
                    <a:off x="1467"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51" name="Rectangle 55"/>
                  <p:cNvSpPr>
                    <a:spLocks noChangeArrowheads="1"/>
                  </p:cNvSpPr>
                  <p:nvPr/>
                </p:nvSpPr>
                <p:spPr bwMode="auto">
                  <a:xfrm>
                    <a:off x="1467"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52" name="Rectangle 56"/>
                  <p:cNvSpPr>
                    <a:spLocks noChangeArrowheads="1"/>
                  </p:cNvSpPr>
                  <p:nvPr/>
                </p:nvSpPr>
                <p:spPr bwMode="auto">
                  <a:xfrm>
                    <a:off x="1467"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53" name="Rectangle 57"/>
                  <p:cNvSpPr>
                    <a:spLocks noChangeArrowheads="1"/>
                  </p:cNvSpPr>
                  <p:nvPr/>
                </p:nvSpPr>
                <p:spPr bwMode="auto">
                  <a:xfrm>
                    <a:off x="1467"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54" name="Rectangle 58"/>
                  <p:cNvSpPr>
                    <a:spLocks noChangeArrowheads="1"/>
                  </p:cNvSpPr>
                  <p:nvPr/>
                </p:nvSpPr>
                <p:spPr bwMode="auto">
                  <a:xfrm>
                    <a:off x="1467"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grpSp>
        <p:grpSp>
          <p:nvGrpSpPr>
            <p:cNvPr id="15" name="Group 59"/>
            <p:cNvGrpSpPr>
              <a:grpSpLocks/>
            </p:cNvGrpSpPr>
            <p:nvPr/>
          </p:nvGrpSpPr>
          <p:grpSpPr bwMode="auto">
            <a:xfrm>
              <a:off x="877" y="1456"/>
              <a:ext cx="2112" cy="816"/>
              <a:chOff x="917" y="1456"/>
              <a:chExt cx="2112" cy="816"/>
            </a:xfrm>
          </p:grpSpPr>
          <p:grpSp>
            <p:nvGrpSpPr>
              <p:cNvPr id="16" name="Group 60"/>
              <p:cNvGrpSpPr>
                <a:grpSpLocks/>
              </p:cNvGrpSpPr>
              <p:nvPr/>
            </p:nvGrpSpPr>
            <p:grpSpPr bwMode="auto">
              <a:xfrm>
                <a:off x="917" y="1456"/>
                <a:ext cx="672" cy="816"/>
                <a:chOff x="912" y="1584"/>
                <a:chExt cx="672" cy="816"/>
              </a:xfrm>
            </p:grpSpPr>
            <p:grpSp>
              <p:nvGrpSpPr>
                <p:cNvPr id="17" name="Group 61"/>
                <p:cNvGrpSpPr>
                  <a:grpSpLocks/>
                </p:cNvGrpSpPr>
                <p:nvPr/>
              </p:nvGrpSpPr>
              <p:grpSpPr bwMode="auto">
                <a:xfrm>
                  <a:off x="1104" y="1920"/>
                  <a:ext cx="288" cy="480"/>
                  <a:chOff x="1104" y="1920"/>
                  <a:chExt cx="288" cy="480"/>
                </a:xfrm>
              </p:grpSpPr>
              <p:sp>
                <p:nvSpPr>
                  <p:cNvPr id="1975358" name="Line 62"/>
                  <p:cNvSpPr>
                    <a:spLocks noChangeShapeType="1"/>
                  </p:cNvSpPr>
                  <p:nvPr/>
                </p:nvSpPr>
                <p:spPr bwMode="auto">
                  <a:xfrm>
                    <a:off x="1392" y="2208"/>
                    <a:ext cx="0" cy="192"/>
                  </a:xfrm>
                  <a:prstGeom prst="line">
                    <a:avLst/>
                  </a:prstGeom>
                  <a:noFill/>
                  <a:ln w="28575">
                    <a:solidFill>
                      <a:srgbClr val="CC0066"/>
                    </a:solidFill>
                    <a:round/>
                    <a:headEnd/>
                    <a:tailEnd/>
                  </a:ln>
                  <a:effectLst/>
                </p:spPr>
                <p:txBody>
                  <a:bodyPr/>
                  <a:lstStyle/>
                  <a:p>
                    <a:endParaRPr lang="zh-CN" altLang="en-US"/>
                  </a:p>
                </p:txBody>
              </p:sp>
              <p:sp>
                <p:nvSpPr>
                  <p:cNvPr id="1975359" name="Line 63"/>
                  <p:cNvSpPr>
                    <a:spLocks noChangeShapeType="1"/>
                  </p:cNvSpPr>
                  <p:nvPr/>
                </p:nvSpPr>
                <p:spPr bwMode="auto">
                  <a:xfrm>
                    <a:off x="1296" y="2112"/>
                    <a:ext cx="0" cy="288"/>
                  </a:xfrm>
                  <a:prstGeom prst="line">
                    <a:avLst/>
                  </a:prstGeom>
                  <a:noFill/>
                  <a:ln w="28575">
                    <a:solidFill>
                      <a:srgbClr val="CC0066"/>
                    </a:solidFill>
                    <a:round/>
                    <a:headEnd/>
                    <a:tailEnd/>
                  </a:ln>
                  <a:effectLst/>
                </p:spPr>
                <p:txBody>
                  <a:bodyPr/>
                  <a:lstStyle/>
                  <a:p>
                    <a:endParaRPr lang="zh-CN" altLang="en-US"/>
                  </a:p>
                </p:txBody>
              </p:sp>
              <p:sp>
                <p:nvSpPr>
                  <p:cNvPr id="1975360" name="Line 64"/>
                  <p:cNvSpPr>
                    <a:spLocks noChangeShapeType="1"/>
                  </p:cNvSpPr>
                  <p:nvPr/>
                </p:nvSpPr>
                <p:spPr bwMode="auto">
                  <a:xfrm>
                    <a:off x="1200" y="2016"/>
                    <a:ext cx="0" cy="384"/>
                  </a:xfrm>
                  <a:prstGeom prst="line">
                    <a:avLst/>
                  </a:prstGeom>
                  <a:noFill/>
                  <a:ln w="28575">
                    <a:solidFill>
                      <a:srgbClr val="CC0066"/>
                    </a:solidFill>
                    <a:round/>
                    <a:headEnd/>
                    <a:tailEnd/>
                  </a:ln>
                  <a:effectLst/>
                </p:spPr>
                <p:txBody>
                  <a:bodyPr/>
                  <a:lstStyle/>
                  <a:p>
                    <a:endParaRPr lang="zh-CN" altLang="en-US"/>
                  </a:p>
                </p:txBody>
              </p:sp>
              <p:sp>
                <p:nvSpPr>
                  <p:cNvPr id="1975361" name="Line 65"/>
                  <p:cNvSpPr>
                    <a:spLocks noChangeShapeType="1"/>
                  </p:cNvSpPr>
                  <p:nvPr/>
                </p:nvSpPr>
                <p:spPr bwMode="auto">
                  <a:xfrm>
                    <a:off x="1104" y="1920"/>
                    <a:ext cx="0" cy="480"/>
                  </a:xfrm>
                  <a:prstGeom prst="line">
                    <a:avLst/>
                  </a:prstGeom>
                  <a:noFill/>
                  <a:ln w="28575">
                    <a:solidFill>
                      <a:srgbClr val="CC0066"/>
                    </a:solidFill>
                    <a:round/>
                    <a:headEnd/>
                    <a:tailEnd/>
                  </a:ln>
                  <a:effectLst/>
                </p:spPr>
                <p:txBody>
                  <a:bodyPr/>
                  <a:lstStyle/>
                  <a:p>
                    <a:endParaRPr lang="zh-CN" altLang="en-US"/>
                  </a:p>
                </p:txBody>
              </p:sp>
            </p:grpSp>
            <p:grpSp>
              <p:nvGrpSpPr>
                <p:cNvPr id="18" name="Group 66"/>
                <p:cNvGrpSpPr>
                  <a:grpSpLocks/>
                </p:cNvGrpSpPr>
                <p:nvPr/>
              </p:nvGrpSpPr>
              <p:grpSpPr bwMode="auto">
                <a:xfrm>
                  <a:off x="912" y="1584"/>
                  <a:ext cx="672" cy="624"/>
                  <a:chOff x="720" y="1920"/>
                  <a:chExt cx="672" cy="624"/>
                </a:xfrm>
              </p:grpSpPr>
              <p:grpSp>
                <p:nvGrpSpPr>
                  <p:cNvPr id="19" name="Group 67"/>
                  <p:cNvGrpSpPr>
                    <a:grpSpLocks/>
                  </p:cNvGrpSpPr>
                  <p:nvPr/>
                </p:nvGrpSpPr>
                <p:grpSpPr bwMode="auto">
                  <a:xfrm>
                    <a:off x="720" y="1920"/>
                    <a:ext cx="384" cy="336"/>
                    <a:chOff x="720" y="1920"/>
                    <a:chExt cx="384" cy="336"/>
                  </a:xfrm>
                </p:grpSpPr>
                <p:sp>
                  <p:nvSpPr>
                    <p:cNvPr id="1975364" name="Rectangle 68"/>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365" name="Rectangle 69"/>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366" name="Line 70"/>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367" name="Line 71"/>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20" name="Group 72"/>
                    <p:cNvGrpSpPr>
                      <a:grpSpLocks/>
                    </p:cNvGrpSpPr>
                    <p:nvPr/>
                  </p:nvGrpSpPr>
                  <p:grpSpPr bwMode="auto">
                    <a:xfrm>
                      <a:off x="735" y="1975"/>
                      <a:ext cx="55" cy="226"/>
                      <a:chOff x="927" y="1887"/>
                      <a:chExt cx="55" cy="226"/>
                    </a:xfrm>
                  </p:grpSpPr>
                  <p:sp>
                    <p:nvSpPr>
                      <p:cNvPr id="1975369" name="Rectangle 73"/>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70" name="Rectangle 74"/>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71" name="Rectangle 75"/>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72" name="Rectangle 76"/>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21" name="Group 77"/>
                    <p:cNvGrpSpPr>
                      <a:grpSpLocks/>
                    </p:cNvGrpSpPr>
                    <p:nvPr/>
                  </p:nvGrpSpPr>
                  <p:grpSpPr bwMode="auto">
                    <a:xfrm>
                      <a:off x="1034" y="1975"/>
                      <a:ext cx="55" cy="226"/>
                      <a:chOff x="1241" y="1886"/>
                      <a:chExt cx="55" cy="226"/>
                    </a:xfrm>
                  </p:grpSpPr>
                  <p:sp>
                    <p:nvSpPr>
                      <p:cNvPr id="1975374" name="Rectangle 78"/>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75" name="Rectangle 79"/>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376" name="Rectangle 80"/>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377" name="Rectangle 81"/>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378" name="Line 82"/>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379" name="Line 83"/>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22" name="Group 84"/>
                  <p:cNvGrpSpPr>
                    <a:grpSpLocks/>
                  </p:cNvGrpSpPr>
                  <p:nvPr/>
                </p:nvGrpSpPr>
                <p:grpSpPr bwMode="auto">
                  <a:xfrm>
                    <a:off x="816" y="2016"/>
                    <a:ext cx="384" cy="336"/>
                    <a:chOff x="720" y="1920"/>
                    <a:chExt cx="384" cy="336"/>
                  </a:xfrm>
                </p:grpSpPr>
                <p:sp>
                  <p:nvSpPr>
                    <p:cNvPr id="1975381" name="Rectangle 85"/>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382" name="Rectangle 86"/>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383" name="Line 87"/>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384" name="Line 88"/>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23" name="Group 89"/>
                    <p:cNvGrpSpPr>
                      <a:grpSpLocks/>
                    </p:cNvGrpSpPr>
                    <p:nvPr/>
                  </p:nvGrpSpPr>
                  <p:grpSpPr bwMode="auto">
                    <a:xfrm>
                      <a:off x="735" y="1975"/>
                      <a:ext cx="55" cy="226"/>
                      <a:chOff x="927" y="1887"/>
                      <a:chExt cx="55" cy="226"/>
                    </a:xfrm>
                  </p:grpSpPr>
                  <p:sp>
                    <p:nvSpPr>
                      <p:cNvPr id="1975386" name="Rectangle 90"/>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87" name="Rectangle 91"/>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88" name="Rectangle 92"/>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89" name="Rectangle 93"/>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24" name="Group 94"/>
                    <p:cNvGrpSpPr>
                      <a:grpSpLocks/>
                    </p:cNvGrpSpPr>
                    <p:nvPr/>
                  </p:nvGrpSpPr>
                  <p:grpSpPr bwMode="auto">
                    <a:xfrm>
                      <a:off x="1034" y="1975"/>
                      <a:ext cx="55" cy="226"/>
                      <a:chOff x="1241" y="1886"/>
                      <a:chExt cx="55" cy="226"/>
                    </a:xfrm>
                  </p:grpSpPr>
                  <p:sp>
                    <p:nvSpPr>
                      <p:cNvPr id="1975391" name="Rectangle 95"/>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392" name="Rectangle 96"/>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393" name="Rectangle 97"/>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394" name="Rectangle 98"/>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395" name="Line 99"/>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396" name="Line 100"/>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25" name="Group 101"/>
                  <p:cNvGrpSpPr>
                    <a:grpSpLocks/>
                  </p:cNvGrpSpPr>
                  <p:nvPr/>
                </p:nvGrpSpPr>
                <p:grpSpPr bwMode="auto">
                  <a:xfrm>
                    <a:off x="912" y="2112"/>
                    <a:ext cx="384" cy="336"/>
                    <a:chOff x="720" y="1920"/>
                    <a:chExt cx="384" cy="336"/>
                  </a:xfrm>
                </p:grpSpPr>
                <p:sp>
                  <p:nvSpPr>
                    <p:cNvPr id="1975398" name="Rectangle 102"/>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399" name="Rectangle 103"/>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00" name="Line 104"/>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01" name="Line 105"/>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26" name="Group 106"/>
                    <p:cNvGrpSpPr>
                      <a:grpSpLocks/>
                    </p:cNvGrpSpPr>
                    <p:nvPr/>
                  </p:nvGrpSpPr>
                  <p:grpSpPr bwMode="auto">
                    <a:xfrm>
                      <a:off x="735" y="1975"/>
                      <a:ext cx="55" cy="226"/>
                      <a:chOff x="927" y="1887"/>
                      <a:chExt cx="55" cy="226"/>
                    </a:xfrm>
                  </p:grpSpPr>
                  <p:sp>
                    <p:nvSpPr>
                      <p:cNvPr id="1975403" name="Rectangle 107"/>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04" name="Rectangle 108"/>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05" name="Rectangle 109"/>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06" name="Rectangle 110"/>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27" name="Group 111"/>
                    <p:cNvGrpSpPr>
                      <a:grpSpLocks/>
                    </p:cNvGrpSpPr>
                    <p:nvPr/>
                  </p:nvGrpSpPr>
                  <p:grpSpPr bwMode="auto">
                    <a:xfrm>
                      <a:off x="1034" y="1975"/>
                      <a:ext cx="55" cy="226"/>
                      <a:chOff x="1241" y="1886"/>
                      <a:chExt cx="55" cy="226"/>
                    </a:xfrm>
                  </p:grpSpPr>
                  <p:sp>
                    <p:nvSpPr>
                      <p:cNvPr id="1975408" name="Rectangle 112"/>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09" name="Rectangle 113"/>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10" name="Rectangle 114"/>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11" name="Rectangle 115"/>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412" name="Line 116"/>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413" name="Line 117"/>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28" name="Group 118"/>
                  <p:cNvGrpSpPr>
                    <a:grpSpLocks/>
                  </p:cNvGrpSpPr>
                  <p:nvPr/>
                </p:nvGrpSpPr>
                <p:grpSpPr bwMode="auto">
                  <a:xfrm>
                    <a:off x="1008" y="2208"/>
                    <a:ext cx="384" cy="336"/>
                    <a:chOff x="720" y="1920"/>
                    <a:chExt cx="384" cy="336"/>
                  </a:xfrm>
                </p:grpSpPr>
                <p:sp>
                  <p:nvSpPr>
                    <p:cNvPr id="1975415" name="Rectangle 119"/>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416" name="Rectangle 120"/>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17" name="Line 121"/>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18" name="Line 122"/>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29" name="Group 123"/>
                    <p:cNvGrpSpPr>
                      <a:grpSpLocks/>
                    </p:cNvGrpSpPr>
                    <p:nvPr/>
                  </p:nvGrpSpPr>
                  <p:grpSpPr bwMode="auto">
                    <a:xfrm>
                      <a:off x="735" y="1975"/>
                      <a:ext cx="55" cy="226"/>
                      <a:chOff x="927" y="1887"/>
                      <a:chExt cx="55" cy="226"/>
                    </a:xfrm>
                  </p:grpSpPr>
                  <p:sp>
                    <p:nvSpPr>
                      <p:cNvPr id="1975420" name="Rectangle 124"/>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1" name="Rectangle 125"/>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2" name="Rectangle 126"/>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3" name="Rectangle 127"/>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30" name="Group 128"/>
                    <p:cNvGrpSpPr>
                      <a:grpSpLocks/>
                    </p:cNvGrpSpPr>
                    <p:nvPr/>
                  </p:nvGrpSpPr>
                  <p:grpSpPr bwMode="auto">
                    <a:xfrm>
                      <a:off x="1034" y="1975"/>
                      <a:ext cx="55" cy="226"/>
                      <a:chOff x="1241" y="1886"/>
                      <a:chExt cx="55" cy="226"/>
                    </a:xfrm>
                  </p:grpSpPr>
                  <p:sp>
                    <p:nvSpPr>
                      <p:cNvPr id="1975425" name="Rectangle 129"/>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6" name="Rectangle 130"/>
                      <p:cNvSpPr>
                        <a:spLocks noChangeArrowheads="1"/>
                      </p:cNvSpPr>
                      <p:nvPr/>
                    </p:nvSpPr>
                    <p:spPr bwMode="auto">
                      <a:xfrm>
                        <a:off x="1241" y="195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7" name="Rectangle 131"/>
                      <p:cNvSpPr>
                        <a:spLocks noChangeArrowheads="1"/>
                      </p:cNvSpPr>
                      <p:nvPr/>
                    </p:nvSpPr>
                    <p:spPr bwMode="auto">
                      <a:xfrm>
                        <a:off x="1241" y="202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28" name="Rectangle 132"/>
                      <p:cNvSpPr>
                        <a:spLocks noChangeArrowheads="1"/>
                      </p:cNvSpPr>
                      <p:nvPr/>
                    </p:nvSpPr>
                    <p:spPr bwMode="auto">
                      <a:xfrm>
                        <a:off x="1241" y="209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sp>
                  <p:nvSpPr>
                    <p:cNvPr id="1975429" name="Line 133"/>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430" name="Line 134"/>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grpSp>
          <p:grpSp>
            <p:nvGrpSpPr>
              <p:cNvPr id="31" name="Group 135"/>
              <p:cNvGrpSpPr>
                <a:grpSpLocks/>
              </p:cNvGrpSpPr>
              <p:nvPr/>
            </p:nvGrpSpPr>
            <p:grpSpPr bwMode="auto">
              <a:xfrm>
                <a:off x="1637" y="1456"/>
                <a:ext cx="672" cy="816"/>
                <a:chOff x="912" y="1584"/>
                <a:chExt cx="672" cy="816"/>
              </a:xfrm>
            </p:grpSpPr>
            <p:grpSp>
              <p:nvGrpSpPr>
                <p:cNvPr id="1975424" name="Group 136"/>
                <p:cNvGrpSpPr>
                  <a:grpSpLocks/>
                </p:cNvGrpSpPr>
                <p:nvPr/>
              </p:nvGrpSpPr>
              <p:grpSpPr bwMode="auto">
                <a:xfrm>
                  <a:off x="1104" y="1920"/>
                  <a:ext cx="288" cy="480"/>
                  <a:chOff x="1104" y="1920"/>
                  <a:chExt cx="288" cy="480"/>
                </a:xfrm>
              </p:grpSpPr>
              <p:sp>
                <p:nvSpPr>
                  <p:cNvPr id="1975433" name="Line 137"/>
                  <p:cNvSpPr>
                    <a:spLocks noChangeShapeType="1"/>
                  </p:cNvSpPr>
                  <p:nvPr/>
                </p:nvSpPr>
                <p:spPr bwMode="auto">
                  <a:xfrm>
                    <a:off x="1392" y="2208"/>
                    <a:ext cx="0" cy="192"/>
                  </a:xfrm>
                  <a:prstGeom prst="line">
                    <a:avLst/>
                  </a:prstGeom>
                  <a:noFill/>
                  <a:ln w="28575">
                    <a:solidFill>
                      <a:srgbClr val="CC0066"/>
                    </a:solidFill>
                    <a:round/>
                    <a:headEnd/>
                    <a:tailEnd/>
                  </a:ln>
                  <a:effectLst/>
                </p:spPr>
                <p:txBody>
                  <a:bodyPr/>
                  <a:lstStyle/>
                  <a:p>
                    <a:endParaRPr lang="zh-CN" altLang="en-US"/>
                  </a:p>
                </p:txBody>
              </p:sp>
              <p:sp>
                <p:nvSpPr>
                  <p:cNvPr id="1975434" name="Line 138"/>
                  <p:cNvSpPr>
                    <a:spLocks noChangeShapeType="1"/>
                  </p:cNvSpPr>
                  <p:nvPr/>
                </p:nvSpPr>
                <p:spPr bwMode="auto">
                  <a:xfrm>
                    <a:off x="1296" y="2112"/>
                    <a:ext cx="0" cy="288"/>
                  </a:xfrm>
                  <a:prstGeom prst="line">
                    <a:avLst/>
                  </a:prstGeom>
                  <a:noFill/>
                  <a:ln w="28575">
                    <a:solidFill>
                      <a:srgbClr val="CC0066"/>
                    </a:solidFill>
                    <a:round/>
                    <a:headEnd/>
                    <a:tailEnd/>
                  </a:ln>
                  <a:effectLst/>
                </p:spPr>
                <p:txBody>
                  <a:bodyPr/>
                  <a:lstStyle/>
                  <a:p>
                    <a:endParaRPr lang="zh-CN" altLang="en-US"/>
                  </a:p>
                </p:txBody>
              </p:sp>
              <p:sp>
                <p:nvSpPr>
                  <p:cNvPr id="1975435" name="Line 139"/>
                  <p:cNvSpPr>
                    <a:spLocks noChangeShapeType="1"/>
                  </p:cNvSpPr>
                  <p:nvPr/>
                </p:nvSpPr>
                <p:spPr bwMode="auto">
                  <a:xfrm>
                    <a:off x="1200" y="2016"/>
                    <a:ext cx="0" cy="384"/>
                  </a:xfrm>
                  <a:prstGeom prst="line">
                    <a:avLst/>
                  </a:prstGeom>
                  <a:noFill/>
                  <a:ln w="28575">
                    <a:solidFill>
                      <a:srgbClr val="CC0066"/>
                    </a:solidFill>
                    <a:round/>
                    <a:headEnd/>
                    <a:tailEnd/>
                  </a:ln>
                  <a:effectLst/>
                </p:spPr>
                <p:txBody>
                  <a:bodyPr/>
                  <a:lstStyle/>
                  <a:p>
                    <a:endParaRPr lang="zh-CN" altLang="en-US"/>
                  </a:p>
                </p:txBody>
              </p:sp>
              <p:sp>
                <p:nvSpPr>
                  <p:cNvPr id="1975436" name="Line 140"/>
                  <p:cNvSpPr>
                    <a:spLocks noChangeShapeType="1"/>
                  </p:cNvSpPr>
                  <p:nvPr/>
                </p:nvSpPr>
                <p:spPr bwMode="auto">
                  <a:xfrm>
                    <a:off x="1104" y="1920"/>
                    <a:ext cx="0" cy="480"/>
                  </a:xfrm>
                  <a:prstGeom prst="line">
                    <a:avLst/>
                  </a:prstGeom>
                  <a:noFill/>
                  <a:ln w="28575">
                    <a:solidFill>
                      <a:srgbClr val="CC0066"/>
                    </a:solidFill>
                    <a:round/>
                    <a:headEnd/>
                    <a:tailEnd/>
                  </a:ln>
                  <a:effectLst/>
                </p:spPr>
                <p:txBody>
                  <a:bodyPr/>
                  <a:lstStyle/>
                  <a:p>
                    <a:endParaRPr lang="zh-CN" altLang="en-US"/>
                  </a:p>
                </p:txBody>
              </p:sp>
            </p:grpSp>
            <p:grpSp>
              <p:nvGrpSpPr>
                <p:cNvPr id="1975431" name="Group 141"/>
                <p:cNvGrpSpPr>
                  <a:grpSpLocks/>
                </p:cNvGrpSpPr>
                <p:nvPr/>
              </p:nvGrpSpPr>
              <p:grpSpPr bwMode="auto">
                <a:xfrm>
                  <a:off x="912" y="1584"/>
                  <a:ext cx="672" cy="624"/>
                  <a:chOff x="720" y="1920"/>
                  <a:chExt cx="672" cy="624"/>
                </a:xfrm>
              </p:grpSpPr>
              <p:grpSp>
                <p:nvGrpSpPr>
                  <p:cNvPr id="1975432" name="Group 142"/>
                  <p:cNvGrpSpPr>
                    <a:grpSpLocks/>
                  </p:cNvGrpSpPr>
                  <p:nvPr/>
                </p:nvGrpSpPr>
                <p:grpSpPr bwMode="auto">
                  <a:xfrm>
                    <a:off x="720" y="1920"/>
                    <a:ext cx="384" cy="336"/>
                    <a:chOff x="720" y="1920"/>
                    <a:chExt cx="384" cy="336"/>
                  </a:xfrm>
                </p:grpSpPr>
                <p:sp>
                  <p:nvSpPr>
                    <p:cNvPr id="1975439" name="Rectangle 143"/>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440" name="Rectangle 144"/>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41" name="Line 145"/>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42" name="Line 146"/>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437" name="Group 147"/>
                    <p:cNvGrpSpPr>
                      <a:grpSpLocks/>
                    </p:cNvGrpSpPr>
                    <p:nvPr/>
                  </p:nvGrpSpPr>
                  <p:grpSpPr bwMode="auto">
                    <a:xfrm>
                      <a:off x="735" y="1975"/>
                      <a:ext cx="55" cy="226"/>
                      <a:chOff x="927" y="1887"/>
                      <a:chExt cx="55" cy="226"/>
                    </a:xfrm>
                  </p:grpSpPr>
                  <p:sp>
                    <p:nvSpPr>
                      <p:cNvPr id="1975444" name="Rectangle 148"/>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45" name="Rectangle 149"/>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46" name="Rectangle 150"/>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47" name="Rectangle 151"/>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438" name="Group 152"/>
                    <p:cNvGrpSpPr>
                      <a:grpSpLocks/>
                    </p:cNvGrpSpPr>
                    <p:nvPr/>
                  </p:nvGrpSpPr>
                  <p:grpSpPr bwMode="auto">
                    <a:xfrm>
                      <a:off x="1034" y="1975"/>
                      <a:ext cx="55" cy="226"/>
                      <a:chOff x="1241" y="1886"/>
                      <a:chExt cx="55" cy="226"/>
                    </a:xfrm>
                  </p:grpSpPr>
                  <p:sp>
                    <p:nvSpPr>
                      <p:cNvPr id="1975449" name="Rectangle 153"/>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50" name="Rectangle 154"/>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51" name="Rectangle 155"/>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52" name="Rectangle 156"/>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453" name="Line 157"/>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454" name="Line 158"/>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443" name="Group 159"/>
                  <p:cNvGrpSpPr>
                    <a:grpSpLocks/>
                  </p:cNvGrpSpPr>
                  <p:nvPr/>
                </p:nvGrpSpPr>
                <p:grpSpPr bwMode="auto">
                  <a:xfrm>
                    <a:off x="816" y="2016"/>
                    <a:ext cx="384" cy="336"/>
                    <a:chOff x="720" y="1920"/>
                    <a:chExt cx="384" cy="336"/>
                  </a:xfrm>
                </p:grpSpPr>
                <p:sp>
                  <p:nvSpPr>
                    <p:cNvPr id="1975456" name="Rectangle 160"/>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457" name="Rectangle 161"/>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58" name="Line 162"/>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59" name="Line 163"/>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448" name="Group 164"/>
                    <p:cNvGrpSpPr>
                      <a:grpSpLocks/>
                    </p:cNvGrpSpPr>
                    <p:nvPr/>
                  </p:nvGrpSpPr>
                  <p:grpSpPr bwMode="auto">
                    <a:xfrm>
                      <a:off x="735" y="1975"/>
                      <a:ext cx="55" cy="226"/>
                      <a:chOff x="927" y="1887"/>
                      <a:chExt cx="55" cy="226"/>
                    </a:xfrm>
                  </p:grpSpPr>
                  <p:sp>
                    <p:nvSpPr>
                      <p:cNvPr id="1975461" name="Rectangle 165"/>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62" name="Rectangle 166"/>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63" name="Rectangle 167"/>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64" name="Rectangle 168"/>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455" name="Group 169"/>
                    <p:cNvGrpSpPr>
                      <a:grpSpLocks/>
                    </p:cNvGrpSpPr>
                    <p:nvPr/>
                  </p:nvGrpSpPr>
                  <p:grpSpPr bwMode="auto">
                    <a:xfrm>
                      <a:off x="1034" y="1975"/>
                      <a:ext cx="55" cy="226"/>
                      <a:chOff x="1241" y="1886"/>
                      <a:chExt cx="55" cy="226"/>
                    </a:xfrm>
                  </p:grpSpPr>
                  <p:sp>
                    <p:nvSpPr>
                      <p:cNvPr id="1975466" name="Rectangle 170"/>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67" name="Rectangle 171"/>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68" name="Rectangle 172"/>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69" name="Rectangle 173"/>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470" name="Line 174"/>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471" name="Line 175"/>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460" name="Group 176"/>
                  <p:cNvGrpSpPr>
                    <a:grpSpLocks/>
                  </p:cNvGrpSpPr>
                  <p:nvPr/>
                </p:nvGrpSpPr>
                <p:grpSpPr bwMode="auto">
                  <a:xfrm>
                    <a:off x="912" y="2112"/>
                    <a:ext cx="384" cy="336"/>
                    <a:chOff x="720" y="1920"/>
                    <a:chExt cx="384" cy="336"/>
                  </a:xfrm>
                </p:grpSpPr>
                <p:sp>
                  <p:nvSpPr>
                    <p:cNvPr id="1975473" name="Rectangle 177"/>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474" name="Rectangle 178"/>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75" name="Line 179"/>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76" name="Line 180"/>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465" name="Group 181"/>
                    <p:cNvGrpSpPr>
                      <a:grpSpLocks/>
                    </p:cNvGrpSpPr>
                    <p:nvPr/>
                  </p:nvGrpSpPr>
                  <p:grpSpPr bwMode="auto">
                    <a:xfrm>
                      <a:off x="735" y="1975"/>
                      <a:ext cx="55" cy="226"/>
                      <a:chOff x="927" y="1887"/>
                      <a:chExt cx="55" cy="226"/>
                    </a:xfrm>
                  </p:grpSpPr>
                  <p:sp>
                    <p:nvSpPr>
                      <p:cNvPr id="1975478" name="Rectangle 182"/>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79" name="Rectangle 183"/>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80" name="Rectangle 184"/>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81" name="Rectangle 185"/>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472" name="Group 186"/>
                    <p:cNvGrpSpPr>
                      <a:grpSpLocks/>
                    </p:cNvGrpSpPr>
                    <p:nvPr/>
                  </p:nvGrpSpPr>
                  <p:grpSpPr bwMode="auto">
                    <a:xfrm>
                      <a:off x="1034" y="1975"/>
                      <a:ext cx="55" cy="226"/>
                      <a:chOff x="1241" y="1886"/>
                      <a:chExt cx="55" cy="226"/>
                    </a:xfrm>
                  </p:grpSpPr>
                  <p:sp>
                    <p:nvSpPr>
                      <p:cNvPr id="1975483" name="Rectangle 187"/>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84" name="Rectangle 188"/>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85" name="Rectangle 189"/>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486" name="Rectangle 190"/>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487" name="Line 191"/>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488" name="Line 192"/>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477" name="Group 193"/>
                  <p:cNvGrpSpPr>
                    <a:grpSpLocks/>
                  </p:cNvGrpSpPr>
                  <p:nvPr/>
                </p:nvGrpSpPr>
                <p:grpSpPr bwMode="auto">
                  <a:xfrm>
                    <a:off x="1008" y="2208"/>
                    <a:ext cx="384" cy="336"/>
                    <a:chOff x="720" y="1920"/>
                    <a:chExt cx="384" cy="336"/>
                  </a:xfrm>
                </p:grpSpPr>
                <p:sp>
                  <p:nvSpPr>
                    <p:cNvPr id="1975490" name="Rectangle 194"/>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491" name="Rectangle 195"/>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492" name="Line 196"/>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493" name="Line 197"/>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482" name="Group 198"/>
                    <p:cNvGrpSpPr>
                      <a:grpSpLocks/>
                    </p:cNvGrpSpPr>
                    <p:nvPr/>
                  </p:nvGrpSpPr>
                  <p:grpSpPr bwMode="auto">
                    <a:xfrm>
                      <a:off x="735" y="1975"/>
                      <a:ext cx="55" cy="226"/>
                      <a:chOff x="927" y="1887"/>
                      <a:chExt cx="55" cy="226"/>
                    </a:xfrm>
                  </p:grpSpPr>
                  <p:sp>
                    <p:nvSpPr>
                      <p:cNvPr id="1975495" name="Rectangle 199"/>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96" name="Rectangle 200"/>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97" name="Rectangle 201"/>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498" name="Rectangle 202"/>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489" name="Group 203"/>
                    <p:cNvGrpSpPr>
                      <a:grpSpLocks/>
                    </p:cNvGrpSpPr>
                    <p:nvPr/>
                  </p:nvGrpSpPr>
                  <p:grpSpPr bwMode="auto">
                    <a:xfrm>
                      <a:off x="1034" y="1975"/>
                      <a:ext cx="55" cy="226"/>
                      <a:chOff x="1241" y="1886"/>
                      <a:chExt cx="55" cy="226"/>
                    </a:xfrm>
                  </p:grpSpPr>
                  <p:sp>
                    <p:nvSpPr>
                      <p:cNvPr id="1975500" name="Rectangle 204"/>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01" name="Rectangle 205"/>
                      <p:cNvSpPr>
                        <a:spLocks noChangeArrowheads="1"/>
                      </p:cNvSpPr>
                      <p:nvPr/>
                    </p:nvSpPr>
                    <p:spPr bwMode="auto">
                      <a:xfrm>
                        <a:off x="1241" y="195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02" name="Rectangle 206"/>
                      <p:cNvSpPr>
                        <a:spLocks noChangeArrowheads="1"/>
                      </p:cNvSpPr>
                      <p:nvPr/>
                    </p:nvSpPr>
                    <p:spPr bwMode="auto">
                      <a:xfrm>
                        <a:off x="1241" y="202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03" name="Rectangle 207"/>
                      <p:cNvSpPr>
                        <a:spLocks noChangeArrowheads="1"/>
                      </p:cNvSpPr>
                      <p:nvPr/>
                    </p:nvSpPr>
                    <p:spPr bwMode="auto">
                      <a:xfrm>
                        <a:off x="1241" y="209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sp>
                  <p:nvSpPr>
                    <p:cNvPr id="1975504" name="Line 208"/>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505" name="Line 209"/>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grpSp>
          <p:grpSp>
            <p:nvGrpSpPr>
              <p:cNvPr id="1975494" name="Group 210"/>
              <p:cNvGrpSpPr>
                <a:grpSpLocks/>
              </p:cNvGrpSpPr>
              <p:nvPr/>
            </p:nvGrpSpPr>
            <p:grpSpPr bwMode="auto">
              <a:xfrm>
                <a:off x="2357" y="1456"/>
                <a:ext cx="672" cy="816"/>
                <a:chOff x="2357" y="1456"/>
                <a:chExt cx="672" cy="816"/>
              </a:xfrm>
            </p:grpSpPr>
            <p:grpSp>
              <p:nvGrpSpPr>
                <p:cNvPr id="1975499" name="Group 211"/>
                <p:cNvGrpSpPr>
                  <a:grpSpLocks/>
                </p:cNvGrpSpPr>
                <p:nvPr/>
              </p:nvGrpSpPr>
              <p:grpSpPr bwMode="auto">
                <a:xfrm>
                  <a:off x="2549" y="1792"/>
                  <a:ext cx="288" cy="480"/>
                  <a:chOff x="2549" y="1792"/>
                  <a:chExt cx="288" cy="480"/>
                </a:xfrm>
              </p:grpSpPr>
              <p:sp>
                <p:nvSpPr>
                  <p:cNvPr id="1975508" name="Line 212"/>
                  <p:cNvSpPr>
                    <a:spLocks noChangeShapeType="1"/>
                  </p:cNvSpPr>
                  <p:nvPr/>
                </p:nvSpPr>
                <p:spPr bwMode="auto">
                  <a:xfrm>
                    <a:off x="2837" y="2080"/>
                    <a:ext cx="0" cy="192"/>
                  </a:xfrm>
                  <a:prstGeom prst="line">
                    <a:avLst/>
                  </a:prstGeom>
                  <a:noFill/>
                  <a:ln w="28575">
                    <a:solidFill>
                      <a:srgbClr val="CC0066"/>
                    </a:solidFill>
                    <a:round/>
                    <a:headEnd/>
                    <a:tailEnd/>
                  </a:ln>
                  <a:effectLst/>
                </p:spPr>
                <p:txBody>
                  <a:bodyPr/>
                  <a:lstStyle/>
                  <a:p>
                    <a:endParaRPr lang="zh-CN" altLang="en-US"/>
                  </a:p>
                </p:txBody>
              </p:sp>
              <p:sp>
                <p:nvSpPr>
                  <p:cNvPr id="1975509" name="Line 213"/>
                  <p:cNvSpPr>
                    <a:spLocks noChangeShapeType="1"/>
                  </p:cNvSpPr>
                  <p:nvPr/>
                </p:nvSpPr>
                <p:spPr bwMode="auto">
                  <a:xfrm>
                    <a:off x="2741" y="1984"/>
                    <a:ext cx="0" cy="288"/>
                  </a:xfrm>
                  <a:prstGeom prst="line">
                    <a:avLst/>
                  </a:prstGeom>
                  <a:noFill/>
                  <a:ln w="28575">
                    <a:solidFill>
                      <a:srgbClr val="CC0066"/>
                    </a:solidFill>
                    <a:round/>
                    <a:headEnd/>
                    <a:tailEnd/>
                  </a:ln>
                  <a:effectLst/>
                </p:spPr>
                <p:txBody>
                  <a:bodyPr/>
                  <a:lstStyle/>
                  <a:p>
                    <a:endParaRPr lang="zh-CN" altLang="en-US"/>
                  </a:p>
                </p:txBody>
              </p:sp>
              <p:sp>
                <p:nvSpPr>
                  <p:cNvPr id="1975510" name="Line 214"/>
                  <p:cNvSpPr>
                    <a:spLocks noChangeShapeType="1"/>
                  </p:cNvSpPr>
                  <p:nvPr/>
                </p:nvSpPr>
                <p:spPr bwMode="auto">
                  <a:xfrm>
                    <a:off x="2645" y="1888"/>
                    <a:ext cx="0" cy="384"/>
                  </a:xfrm>
                  <a:prstGeom prst="line">
                    <a:avLst/>
                  </a:prstGeom>
                  <a:noFill/>
                  <a:ln w="28575">
                    <a:solidFill>
                      <a:srgbClr val="CC0066"/>
                    </a:solidFill>
                    <a:round/>
                    <a:headEnd/>
                    <a:tailEnd/>
                  </a:ln>
                  <a:effectLst/>
                </p:spPr>
                <p:txBody>
                  <a:bodyPr/>
                  <a:lstStyle/>
                  <a:p>
                    <a:endParaRPr lang="zh-CN" altLang="en-US"/>
                  </a:p>
                </p:txBody>
              </p:sp>
              <p:sp>
                <p:nvSpPr>
                  <p:cNvPr id="1975511" name="Line 215"/>
                  <p:cNvSpPr>
                    <a:spLocks noChangeShapeType="1"/>
                  </p:cNvSpPr>
                  <p:nvPr/>
                </p:nvSpPr>
                <p:spPr bwMode="auto">
                  <a:xfrm>
                    <a:off x="2549" y="1792"/>
                    <a:ext cx="0" cy="480"/>
                  </a:xfrm>
                  <a:prstGeom prst="line">
                    <a:avLst/>
                  </a:prstGeom>
                  <a:noFill/>
                  <a:ln w="28575">
                    <a:solidFill>
                      <a:srgbClr val="CC0066"/>
                    </a:solidFill>
                    <a:round/>
                    <a:headEnd/>
                    <a:tailEnd/>
                  </a:ln>
                  <a:effectLst/>
                </p:spPr>
                <p:txBody>
                  <a:bodyPr/>
                  <a:lstStyle/>
                  <a:p>
                    <a:endParaRPr lang="zh-CN" altLang="en-US"/>
                  </a:p>
                </p:txBody>
              </p:sp>
            </p:grpSp>
            <p:grpSp>
              <p:nvGrpSpPr>
                <p:cNvPr id="1975506" name="Group 216"/>
                <p:cNvGrpSpPr>
                  <a:grpSpLocks/>
                </p:cNvGrpSpPr>
                <p:nvPr/>
              </p:nvGrpSpPr>
              <p:grpSpPr bwMode="auto">
                <a:xfrm>
                  <a:off x="2357" y="1456"/>
                  <a:ext cx="672" cy="624"/>
                  <a:chOff x="2357" y="1456"/>
                  <a:chExt cx="672" cy="624"/>
                </a:xfrm>
              </p:grpSpPr>
              <p:grpSp>
                <p:nvGrpSpPr>
                  <p:cNvPr id="1975507" name="Group 217"/>
                  <p:cNvGrpSpPr>
                    <a:grpSpLocks/>
                  </p:cNvGrpSpPr>
                  <p:nvPr/>
                </p:nvGrpSpPr>
                <p:grpSpPr bwMode="auto">
                  <a:xfrm>
                    <a:off x="2357" y="1456"/>
                    <a:ext cx="384" cy="336"/>
                    <a:chOff x="720" y="1920"/>
                    <a:chExt cx="384" cy="336"/>
                  </a:xfrm>
                </p:grpSpPr>
                <p:sp>
                  <p:nvSpPr>
                    <p:cNvPr id="1975514" name="Rectangle 218"/>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515" name="Rectangle 219"/>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516" name="Line 220"/>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517" name="Line 221"/>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512" name="Group 222"/>
                    <p:cNvGrpSpPr>
                      <a:grpSpLocks/>
                    </p:cNvGrpSpPr>
                    <p:nvPr/>
                  </p:nvGrpSpPr>
                  <p:grpSpPr bwMode="auto">
                    <a:xfrm>
                      <a:off x="735" y="1975"/>
                      <a:ext cx="55" cy="226"/>
                      <a:chOff x="927" y="1887"/>
                      <a:chExt cx="55" cy="226"/>
                    </a:xfrm>
                  </p:grpSpPr>
                  <p:sp>
                    <p:nvSpPr>
                      <p:cNvPr id="1975519" name="Rectangle 223"/>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20" name="Rectangle 224"/>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21" name="Rectangle 225"/>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22" name="Rectangle 226"/>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513" name="Group 227"/>
                    <p:cNvGrpSpPr>
                      <a:grpSpLocks/>
                    </p:cNvGrpSpPr>
                    <p:nvPr/>
                  </p:nvGrpSpPr>
                  <p:grpSpPr bwMode="auto">
                    <a:xfrm>
                      <a:off x="1034" y="1975"/>
                      <a:ext cx="55" cy="226"/>
                      <a:chOff x="1241" y="1886"/>
                      <a:chExt cx="55" cy="226"/>
                    </a:xfrm>
                  </p:grpSpPr>
                  <p:sp>
                    <p:nvSpPr>
                      <p:cNvPr id="1975524" name="Rectangle 228"/>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25" name="Rectangle 229"/>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26" name="Rectangle 230"/>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27" name="Rectangle 231"/>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528" name="Line 232"/>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529" name="Line 233"/>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518" name="Group 234"/>
                  <p:cNvGrpSpPr>
                    <a:grpSpLocks/>
                  </p:cNvGrpSpPr>
                  <p:nvPr/>
                </p:nvGrpSpPr>
                <p:grpSpPr bwMode="auto">
                  <a:xfrm>
                    <a:off x="2453" y="1552"/>
                    <a:ext cx="384" cy="336"/>
                    <a:chOff x="720" y="1920"/>
                    <a:chExt cx="384" cy="336"/>
                  </a:xfrm>
                </p:grpSpPr>
                <p:sp>
                  <p:nvSpPr>
                    <p:cNvPr id="1975531" name="Rectangle 235"/>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532" name="Rectangle 236"/>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533" name="Line 237"/>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534" name="Line 238"/>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523" name="Group 239"/>
                    <p:cNvGrpSpPr>
                      <a:grpSpLocks/>
                    </p:cNvGrpSpPr>
                    <p:nvPr/>
                  </p:nvGrpSpPr>
                  <p:grpSpPr bwMode="auto">
                    <a:xfrm>
                      <a:off x="735" y="1975"/>
                      <a:ext cx="55" cy="226"/>
                      <a:chOff x="927" y="1887"/>
                      <a:chExt cx="55" cy="226"/>
                    </a:xfrm>
                  </p:grpSpPr>
                  <p:sp>
                    <p:nvSpPr>
                      <p:cNvPr id="1975536" name="Rectangle 240"/>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37" name="Rectangle 241"/>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38" name="Rectangle 242"/>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39" name="Rectangle 243"/>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530" name="Group 244"/>
                    <p:cNvGrpSpPr>
                      <a:grpSpLocks/>
                    </p:cNvGrpSpPr>
                    <p:nvPr/>
                  </p:nvGrpSpPr>
                  <p:grpSpPr bwMode="auto">
                    <a:xfrm>
                      <a:off x="1034" y="1975"/>
                      <a:ext cx="55" cy="226"/>
                      <a:chOff x="1241" y="1886"/>
                      <a:chExt cx="55" cy="226"/>
                    </a:xfrm>
                  </p:grpSpPr>
                  <p:sp>
                    <p:nvSpPr>
                      <p:cNvPr id="1975541" name="Rectangle 245"/>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42" name="Rectangle 246"/>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43" name="Rectangle 247"/>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44" name="Rectangle 248"/>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545" name="Line 249"/>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546" name="Line 250"/>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535" name="Group 251"/>
                  <p:cNvGrpSpPr>
                    <a:grpSpLocks/>
                  </p:cNvGrpSpPr>
                  <p:nvPr/>
                </p:nvGrpSpPr>
                <p:grpSpPr bwMode="auto">
                  <a:xfrm>
                    <a:off x="2549" y="1648"/>
                    <a:ext cx="384" cy="336"/>
                    <a:chOff x="720" y="1920"/>
                    <a:chExt cx="384" cy="336"/>
                  </a:xfrm>
                </p:grpSpPr>
                <p:sp>
                  <p:nvSpPr>
                    <p:cNvPr id="1975548" name="Rectangle 252"/>
                    <p:cNvSpPr>
                      <a:spLocks noChangeArrowheads="1"/>
                    </p:cNvSpPr>
                    <p:nvPr/>
                  </p:nvSpPr>
                  <p:spPr bwMode="auto">
                    <a:xfrm>
                      <a:off x="720" y="1920"/>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549" name="Rectangle 253"/>
                    <p:cNvSpPr>
                      <a:spLocks noChangeArrowheads="1"/>
                    </p:cNvSpPr>
                    <p:nvPr/>
                  </p:nvSpPr>
                  <p:spPr bwMode="auto">
                    <a:xfrm>
                      <a:off x="802" y="1985"/>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550" name="Line 254"/>
                    <p:cNvSpPr>
                      <a:spLocks noChangeShapeType="1"/>
                    </p:cNvSpPr>
                    <p:nvPr/>
                  </p:nvSpPr>
                  <p:spPr bwMode="auto">
                    <a:xfrm>
                      <a:off x="912" y="1985"/>
                      <a:ext cx="0" cy="206"/>
                    </a:xfrm>
                    <a:prstGeom prst="line">
                      <a:avLst/>
                    </a:prstGeom>
                    <a:noFill/>
                    <a:ln w="12700">
                      <a:solidFill>
                        <a:schemeClr val="tx1"/>
                      </a:solidFill>
                      <a:round/>
                      <a:headEnd/>
                      <a:tailEnd/>
                    </a:ln>
                    <a:effectLst/>
                  </p:spPr>
                  <p:txBody>
                    <a:bodyPr/>
                    <a:lstStyle/>
                    <a:p>
                      <a:endParaRPr lang="zh-CN" altLang="en-US"/>
                    </a:p>
                  </p:txBody>
                </p:sp>
                <p:sp>
                  <p:nvSpPr>
                    <p:cNvPr id="1975551" name="Line 255"/>
                    <p:cNvSpPr>
                      <a:spLocks noChangeShapeType="1"/>
                    </p:cNvSpPr>
                    <p:nvPr/>
                  </p:nvSpPr>
                  <p:spPr bwMode="auto">
                    <a:xfrm>
                      <a:off x="802" y="2088"/>
                      <a:ext cx="220" cy="0"/>
                    </a:xfrm>
                    <a:prstGeom prst="line">
                      <a:avLst/>
                    </a:prstGeom>
                    <a:noFill/>
                    <a:ln w="12700">
                      <a:solidFill>
                        <a:schemeClr val="tx1"/>
                      </a:solidFill>
                      <a:round/>
                      <a:headEnd/>
                      <a:tailEnd/>
                    </a:ln>
                    <a:effectLst/>
                  </p:spPr>
                  <p:txBody>
                    <a:bodyPr/>
                    <a:lstStyle/>
                    <a:p>
                      <a:endParaRPr lang="zh-CN" altLang="en-US"/>
                    </a:p>
                  </p:txBody>
                </p:sp>
                <p:grpSp>
                  <p:nvGrpSpPr>
                    <p:cNvPr id="1975540" name="Group 256"/>
                    <p:cNvGrpSpPr>
                      <a:grpSpLocks/>
                    </p:cNvGrpSpPr>
                    <p:nvPr/>
                  </p:nvGrpSpPr>
                  <p:grpSpPr bwMode="auto">
                    <a:xfrm>
                      <a:off x="735" y="1975"/>
                      <a:ext cx="55" cy="226"/>
                      <a:chOff x="927" y="1887"/>
                      <a:chExt cx="55" cy="226"/>
                    </a:xfrm>
                  </p:grpSpPr>
                  <p:sp>
                    <p:nvSpPr>
                      <p:cNvPr id="1975553" name="Rectangle 257"/>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54" name="Rectangle 258"/>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55" name="Rectangle 259"/>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56" name="Rectangle 260"/>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547" name="Group 261"/>
                    <p:cNvGrpSpPr>
                      <a:grpSpLocks/>
                    </p:cNvGrpSpPr>
                    <p:nvPr/>
                  </p:nvGrpSpPr>
                  <p:grpSpPr bwMode="auto">
                    <a:xfrm>
                      <a:off x="1034" y="1975"/>
                      <a:ext cx="55" cy="226"/>
                      <a:chOff x="1241" y="1886"/>
                      <a:chExt cx="55" cy="226"/>
                    </a:xfrm>
                  </p:grpSpPr>
                  <p:sp>
                    <p:nvSpPr>
                      <p:cNvPr id="1975558" name="Rectangle 262"/>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59" name="Rectangle 263"/>
                      <p:cNvSpPr>
                        <a:spLocks noChangeArrowheads="1"/>
                      </p:cNvSpPr>
                      <p:nvPr/>
                    </p:nvSpPr>
                    <p:spPr bwMode="auto">
                      <a:xfrm>
                        <a:off x="1241" y="1957"/>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60" name="Rectangle 264"/>
                      <p:cNvSpPr>
                        <a:spLocks noChangeArrowheads="1"/>
                      </p:cNvSpPr>
                      <p:nvPr/>
                    </p:nvSpPr>
                    <p:spPr bwMode="auto">
                      <a:xfrm>
                        <a:off x="1241" y="2028"/>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sp>
                    <p:nvSpPr>
                      <p:cNvPr id="1975561" name="Rectangle 265"/>
                      <p:cNvSpPr>
                        <a:spLocks noChangeArrowheads="1"/>
                      </p:cNvSpPr>
                      <p:nvPr/>
                    </p:nvSpPr>
                    <p:spPr bwMode="auto">
                      <a:xfrm>
                        <a:off x="1241" y="2099"/>
                        <a:ext cx="55" cy="13"/>
                      </a:xfrm>
                      <a:prstGeom prst="rect">
                        <a:avLst/>
                      </a:prstGeom>
                      <a:solidFill>
                        <a:schemeClr val="accent2"/>
                      </a:solidFill>
                      <a:ln w="9525">
                        <a:solidFill>
                          <a:schemeClr val="tx1"/>
                        </a:solidFill>
                        <a:miter lim="800000"/>
                        <a:headEnd/>
                        <a:tailEnd/>
                      </a:ln>
                      <a:effectLst/>
                    </p:spPr>
                    <p:txBody>
                      <a:bodyPr wrap="none" anchor="ctr"/>
                      <a:lstStyle/>
                      <a:p>
                        <a:endParaRPr lang="zh-CN" altLang="en-US"/>
                      </a:p>
                    </p:txBody>
                  </p:sp>
                </p:grpSp>
                <p:sp>
                  <p:nvSpPr>
                    <p:cNvPr id="1975562" name="Line 266"/>
                    <p:cNvSpPr>
                      <a:spLocks noChangeShapeType="1"/>
                    </p:cNvSpPr>
                    <p:nvPr/>
                  </p:nvSpPr>
                  <p:spPr bwMode="auto">
                    <a:xfrm>
                      <a:off x="802" y="2139"/>
                      <a:ext cx="220" cy="0"/>
                    </a:xfrm>
                    <a:prstGeom prst="line">
                      <a:avLst/>
                    </a:prstGeom>
                    <a:noFill/>
                    <a:ln w="12700">
                      <a:solidFill>
                        <a:schemeClr val="tx1"/>
                      </a:solidFill>
                      <a:round/>
                      <a:headEnd/>
                      <a:tailEnd/>
                    </a:ln>
                    <a:effectLst/>
                  </p:spPr>
                  <p:txBody>
                    <a:bodyPr/>
                    <a:lstStyle/>
                    <a:p>
                      <a:endParaRPr lang="zh-CN" altLang="en-US"/>
                    </a:p>
                  </p:txBody>
                </p:sp>
                <p:sp>
                  <p:nvSpPr>
                    <p:cNvPr id="1975563" name="Line 267"/>
                    <p:cNvSpPr>
                      <a:spLocks noChangeShapeType="1"/>
                    </p:cNvSpPr>
                    <p:nvPr/>
                  </p:nvSpPr>
                  <p:spPr bwMode="auto">
                    <a:xfrm>
                      <a:off x="802" y="2040"/>
                      <a:ext cx="220" cy="0"/>
                    </a:xfrm>
                    <a:prstGeom prst="line">
                      <a:avLst/>
                    </a:prstGeom>
                    <a:noFill/>
                    <a:ln w="12700">
                      <a:solidFill>
                        <a:schemeClr val="tx1"/>
                      </a:solidFill>
                      <a:round/>
                      <a:headEnd/>
                      <a:tailEnd/>
                    </a:ln>
                    <a:effectLst/>
                  </p:spPr>
                  <p:txBody>
                    <a:bodyPr/>
                    <a:lstStyle/>
                    <a:p>
                      <a:endParaRPr lang="zh-CN" altLang="en-US"/>
                    </a:p>
                  </p:txBody>
                </p:sp>
              </p:grpSp>
              <p:grpSp>
                <p:nvGrpSpPr>
                  <p:cNvPr id="1975552" name="Group 268"/>
                  <p:cNvGrpSpPr>
                    <a:grpSpLocks/>
                  </p:cNvGrpSpPr>
                  <p:nvPr/>
                </p:nvGrpSpPr>
                <p:grpSpPr bwMode="auto">
                  <a:xfrm>
                    <a:off x="2645" y="1744"/>
                    <a:ext cx="384" cy="336"/>
                    <a:chOff x="2645" y="1744"/>
                    <a:chExt cx="384" cy="336"/>
                  </a:xfrm>
                </p:grpSpPr>
                <p:sp>
                  <p:nvSpPr>
                    <p:cNvPr id="1975565" name="Rectangle 269"/>
                    <p:cNvSpPr>
                      <a:spLocks noChangeArrowheads="1"/>
                    </p:cNvSpPr>
                    <p:nvPr/>
                  </p:nvSpPr>
                  <p:spPr bwMode="auto">
                    <a:xfrm>
                      <a:off x="2645" y="1744"/>
                      <a:ext cx="384" cy="336"/>
                    </a:xfrm>
                    <a:prstGeom prst="rect">
                      <a:avLst/>
                    </a:prstGeom>
                    <a:solidFill>
                      <a:srgbClr val="FFCCFF"/>
                    </a:solidFill>
                    <a:ln w="12700">
                      <a:solidFill>
                        <a:schemeClr val="tx1"/>
                      </a:solidFill>
                      <a:miter lim="800000"/>
                      <a:headEnd/>
                      <a:tailEnd/>
                    </a:ln>
                    <a:effectLst/>
                  </p:spPr>
                  <p:txBody>
                    <a:bodyPr wrap="none" anchor="ctr"/>
                    <a:lstStyle/>
                    <a:p>
                      <a:endParaRPr lang="zh-CN" altLang="en-US"/>
                    </a:p>
                  </p:txBody>
                </p:sp>
                <p:sp>
                  <p:nvSpPr>
                    <p:cNvPr id="1975566" name="Rectangle 270"/>
                    <p:cNvSpPr>
                      <a:spLocks noChangeArrowheads="1"/>
                    </p:cNvSpPr>
                    <p:nvPr/>
                  </p:nvSpPr>
                  <p:spPr bwMode="auto">
                    <a:xfrm>
                      <a:off x="2727" y="1809"/>
                      <a:ext cx="220" cy="206"/>
                    </a:xfrm>
                    <a:prstGeom prst="rect">
                      <a:avLst/>
                    </a:prstGeom>
                    <a:solidFill>
                      <a:srgbClr val="FF3399"/>
                    </a:solidFill>
                    <a:ln w="12700">
                      <a:solidFill>
                        <a:schemeClr val="tx1"/>
                      </a:solidFill>
                      <a:miter lim="800000"/>
                      <a:headEnd/>
                      <a:tailEnd/>
                    </a:ln>
                    <a:effectLst/>
                  </p:spPr>
                  <p:txBody>
                    <a:bodyPr wrap="none" anchor="ctr"/>
                    <a:lstStyle/>
                    <a:p>
                      <a:endParaRPr lang="zh-CN" altLang="en-US"/>
                    </a:p>
                  </p:txBody>
                </p:sp>
                <p:sp>
                  <p:nvSpPr>
                    <p:cNvPr id="1975567" name="Line 271"/>
                    <p:cNvSpPr>
                      <a:spLocks noChangeShapeType="1"/>
                    </p:cNvSpPr>
                    <p:nvPr/>
                  </p:nvSpPr>
                  <p:spPr bwMode="auto">
                    <a:xfrm>
                      <a:off x="2837" y="1809"/>
                      <a:ext cx="0" cy="206"/>
                    </a:xfrm>
                    <a:prstGeom prst="line">
                      <a:avLst/>
                    </a:prstGeom>
                    <a:noFill/>
                    <a:ln w="12700">
                      <a:solidFill>
                        <a:schemeClr val="tx1"/>
                      </a:solidFill>
                      <a:round/>
                      <a:headEnd/>
                      <a:tailEnd/>
                    </a:ln>
                    <a:effectLst/>
                  </p:spPr>
                  <p:txBody>
                    <a:bodyPr/>
                    <a:lstStyle/>
                    <a:p>
                      <a:endParaRPr lang="zh-CN" altLang="en-US"/>
                    </a:p>
                  </p:txBody>
                </p:sp>
                <p:sp>
                  <p:nvSpPr>
                    <p:cNvPr id="1975568" name="Line 272"/>
                    <p:cNvSpPr>
                      <a:spLocks noChangeShapeType="1"/>
                    </p:cNvSpPr>
                    <p:nvPr/>
                  </p:nvSpPr>
                  <p:spPr bwMode="auto">
                    <a:xfrm>
                      <a:off x="2727" y="1912"/>
                      <a:ext cx="220" cy="0"/>
                    </a:xfrm>
                    <a:prstGeom prst="line">
                      <a:avLst/>
                    </a:prstGeom>
                    <a:noFill/>
                    <a:ln w="12700">
                      <a:solidFill>
                        <a:schemeClr val="tx1"/>
                      </a:solidFill>
                      <a:round/>
                      <a:headEnd/>
                      <a:tailEnd/>
                    </a:ln>
                    <a:effectLst/>
                  </p:spPr>
                  <p:txBody>
                    <a:bodyPr/>
                    <a:lstStyle/>
                    <a:p>
                      <a:endParaRPr lang="zh-CN" altLang="en-US"/>
                    </a:p>
                  </p:txBody>
                </p:sp>
                <p:grpSp>
                  <p:nvGrpSpPr>
                    <p:cNvPr id="1975557" name="Group 273"/>
                    <p:cNvGrpSpPr>
                      <a:grpSpLocks/>
                    </p:cNvGrpSpPr>
                    <p:nvPr/>
                  </p:nvGrpSpPr>
                  <p:grpSpPr bwMode="auto">
                    <a:xfrm>
                      <a:off x="2660" y="1799"/>
                      <a:ext cx="55" cy="226"/>
                      <a:chOff x="927" y="1887"/>
                      <a:chExt cx="55" cy="226"/>
                    </a:xfrm>
                  </p:grpSpPr>
                  <p:sp>
                    <p:nvSpPr>
                      <p:cNvPr id="1975570" name="Rectangle 274"/>
                      <p:cNvSpPr>
                        <a:spLocks noChangeArrowheads="1"/>
                      </p:cNvSpPr>
                      <p:nvPr/>
                    </p:nvSpPr>
                    <p:spPr bwMode="auto">
                      <a:xfrm>
                        <a:off x="927" y="188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1" name="Rectangle 275"/>
                      <p:cNvSpPr>
                        <a:spLocks noChangeArrowheads="1"/>
                      </p:cNvSpPr>
                      <p:nvPr/>
                    </p:nvSpPr>
                    <p:spPr bwMode="auto">
                      <a:xfrm>
                        <a:off x="927" y="195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2" name="Rectangle 276"/>
                      <p:cNvSpPr>
                        <a:spLocks noChangeArrowheads="1"/>
                      </p:cNvSpPr>
                      <p:nvPr/>
                    </p:nvSpPr>
                    <p:spPr bwMode="auto">
                      <a:xfrm>
                        <a:off x="927" y="202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3" name="Rectangle 277"/>
                      <p:cNvSpPr>
                        <a:spLocks noChangeArrowheads="1"/>
                      </p:cNvSpPr>
                      <p:nvPr/>
                    </p:nvSpPr>
                    <p:spPr bwMode="auto">
                      <a:xfrm>
                        <a:off x="927" y="2100"/>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564" name="Group 278"/>
                    <p:cNvGrpSpPr>
                      <a:grpSpLocks/>
                    </p:cNvGrpSpPr>
                    <p:nvPr/>
                  </p:nvGrpSpPr>
                  <p:grpSpPr bwMode="auto">
                    <a:xfrm>
                      <a:off x="2959" y="1799"/>
                      <a:ext cx="55" cy="226"/>
                      <a:chOff x="1241" y="1886"/>
                      <a:chExt cx="55" cy="226"/>
                    </a:xfrm>
                  </p:grpSpPr>
                  <p:sp>
                    <p:nvSpPr>
                      <p:cNvPr id="1975575" name="Rectangle 279"/>
                      <p:cNvSpPr>
                        <a:spLocks noChangeArrowheads="1"/>
                      </p:cNvSpPr>
                      <p:nvPr/>
                    </p:nvSpPr>
                    <p:spPr bwMode="auto">
                      <a:xfrm>
                        <a:off x="1241" y="1886"/>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6" name="Rectangle 280"/>
                      <p:cNvSpPr>
                        <a:spLocks noChangeArrowheads="1"/>
                      </p:cNvSpPr>
                      <p:nvPr/>
                    </p:nvSpPr>
                    <p:spPr bwMode="auto">
                      <a:xfrm>
                        <a:off x="1241" y="1957"/>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7" name="Rectangle 281"/>
                      <p:cNvSpPr>
                        <a:spLocks noChangeArrowheads="1"/>
                      </p:cNvSpPr>
                      <p:nvPr/>
                    </p:nvSpPr>
                    <p:spPr bwMode="auto">
                      <a:xfrm>
                        <a:off x="1241" y="2028"/>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78" name="Rectangle 282"/>
                      <p:cNvSpPr>
                        <a:spLocks noChangeArrowheads="1"/>
                      </p:cNvSpPr>
                      <p:nvPr/>
                    </p:nvSpPr>
                    <p:spPr bwMode="auto">
                      <a:xfrm>
                        <a:off x="1241" y="2099"/>
                        <a:ext cx="55" cy="13"/>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sp>
                  <p:nvSpPr>
                    <p:cNvPr id="1975579" name="Line 283"/>
                    <p:cNvSpPr>
                      <a:spLocks noChangeShapeType="1"/>
                    </p:cNvSpPr>
                    <p:nvPr/>
                  </p:nvSpPr>
                  <p:spPr bwMode="auto">
                    <a:xfrm>
                      <a:off x="2727" y="1963"/>
                      <a:ext cx="220" cy="0"/>
                    </a:xfrm>
                    <a:prstGeom prst="line">
                      <a:avLst/>
                    </a:prstGeom>
                    <a:noFill/>
                    <a:ln w="12700">
                      <a:solidFill>
                        <a:schemeClr val="tx1"/>
                      </a:solidFill>
                      <a:round/>
                      <a:headEnd/>
                      <a:tailEnd/>
                    </a:ln>
                    <a:effectLst/>
                  </p:spPr>
                  <p:txBody>
                    <a:bodyPr/>
                    <a:lstStyle/>
                    <a:p>
                      <a:endParaRPr lang="zh-CN" altLang="en-US"/>
                    </a:p>
                  </p:txBody>
                </p:sp>
                <p:sp>
                  <p:nvSpPr>
                    <p:cNvPr id="1975580" name="Line 284"/>
                    <p:cNvSpPr>
                      <a:spLocks noChangeShapeType="1"/>
                    </p:cNvSpPr>
                    <p:nvPr/>
                  </p:nvSpPr>
                  <p:spPr bwMode="auto">
                    <a:xfrm>
                      <a:off x="2727" y="1864"/>
                      <a:ext cx="220" cy="0"/>
                    </a:xfrm>
                    <a:prstGeom prst="line">
                      <a:avLst/>
                    </a:prstGeom>
                    <a:noFill/>
                    <a:ln w="12700">
                      <a:solidFill>
                        <a:schemeClr val="tx1"/>
                      </a:solidFill>
                      <a:round/>
                      <a:headEnd/>
                      <a:tailEnd/>
                    </a:ln>
                    <a:effectLst/>
                  </p:spPr>
                  <p:txBody>
                    <a:bodyPr/>
                    <a:lstStyle/>
                    <a:p>
                      <a:endParaRPr lang="zh-CN" altLang="en-US"/>
                    </a:p>
                  </p:txBody>
                </p:sp>
              </p:grpSp>
            </p:grpSp>
          </p:grpSp>
        </p:grpSp>
        <p:grpSp>
          <p:nvGrpSpPr>
            <p:cNvPr id="1975569" name="Group 285"/>
            <p:cNvGrpSpPr>
              <a:grpSpLocks/>
            </p:cNvGrpSpPr>
            <p:nvPr/>
          </p:nvGrpSpPr>
          <p:grpSpPr bwMode="auto">
            <a:xfrm>
              <a:off x="2314" y="2272"/>
              <a:ext cx="672" cy="835"/>
              <a:chOff x="2354" y="2368"/>
              <a:chExt cx="672" cy="835"/>
            </a:xfrm>
          </p:grpSpPr>
          <p:sp>
            <p:nvSpPr>
              <p:cNvPr id="1975582" name="Line 286"/>
              <p:cNvSpPr>
                <a:spLocks noChangeShapeType="1"/>
              </p:cNvSpPr>
              <p:nvPr/>
            </p:nvSpPr>
            <p:spPr bwMode="auto">
              <a:xfrm>
                <a:off x="2693" y="2800"/>
                <a:ext cx="0" cy="403"/>
              </a:xfrm>
              <a:prstGeom prst="line">
                <a:avLst/>
              </a:prstGeom>
              <a:noFill/>
              <a:ln w="38100">
                <a:solidFill>
                  <a:schemeClr val="tx1"/>
                </a:solidFill>
                <a:round/>
                <a:headEnd/>
                <a:tailEnd/>
              </a:ln>
              <a:effectLst/>
            </p:spPr>
            <p:txBody>
              <a:bodyPr/>
              <a:lstStyle/>
              <a:p>
                <a:endParaRPr lang="zh-CN" altLang="en-US"/>
              </a:p>
            </p:txBody>
          </p:sp>
          <p:grpSp>
            <p:nvGrpSpPr>
              <p:cNvPr id="1975574" name="Group 287"/>
              <p:cNvGrpSpPr>
                <a:grpSpLocks/>
              </p:cNvGrpSpPr>
              <p:nvPr/>
            </p:nvGrpSpPr>
            <p:grpSpPr bwMode="auto">
              <a:xfrm>
                <a:off x="2354" y="2368"/>
                <a:ext cx="672" cy="432"/>
                <a:chOff x="336" y="2222"/>
                <a:chExt cx="672" cy="432"/>
              </a:xfrm>
            </p:grpSpPr>
            <p:sp>
              <p:nvSpPr>
                <p:cNvPr id="1975584" name="Rectangle 288"/>
                <p:cNvSpPr>
                  <a:spLocks noChangeArrowheads="1"/>
                </p:cNvSpPr>
                <p:nvPr/>
              </p:nvSpPr>
              <p:spPr bwMode="auto">
                <a:xfrm>
                  <a:off x="336" y="2222"/>
                  <a:ext cx="672" cy="432"/>
                </a:xfrm>
                <a:prstGeom prst="rect">
                  <a:avLst/>
                </a:prstGeom>
                <a:solidFill>
                  <a:srgbClr val="B2DEDD"/>
                </a:solidFill>
                <a:ln w="12700">
                  <a:solidFill>
                    <a:schemeClr val="tx1"/>
                  </a:solidFill>
                  <a:miter lim="800000"/>
                  <a:headEnd/>
                  <a:tailEnd/>
                </a:ln>
                <a:effectLst/>
              </p:spPr>
              <p:txBody>
                <a:bodyPr wrap="none" anchor="ctr"/>
                <a:lstStyle/>
                <a:p>
                  <a:endParaRPr lang="zh-CN" altLang="en-US"/>
                </a:p>
              </p:txBody>
            </p:sp>
            <p:grpSp>
              <p:nvGrpSpPr>
                <p:cNvPr id="1975581" name="Group 289"/>
                <p:cNvGrpSpPr>
                  <a:grpSpLocks/>
                </p:cNvGrpSpPr>
                <p:nvPr/>
              </p:nvGrpSpPr>
              <p:grpSpPr bwMode="auto">
                <a:xfrm>
                  <a:off x="480" y="2306"/>
                  <a:ext cx="384" cy="264"/>
                  <a:chOff x="480" y="2306"/>
                  <a:chExt cx="384" cy="264"/>
                </a:xfrm>
              </p:grpSpPr>
              <p:sp>
                <p:nvSpPr>
                  <p:cNvPr id="1975586" name="Rectangle 290"/>
                  <p:cNvSpPr>
                    <a:spLocks noChangeArrowheads="1"/>
                  </p:cNvSpPr>
                  <p:nvPr/>
                </p:nvSpPr>
                <p:spPr bwMode="auto">
                  <a:xfrm>
                    <a:off x="480" y="2306"/>
                    <a:ext cx="384" cy="264"/>
                  </a:xfrm>
                  <a:prstGeom prst="rect">
                    <a:avLst/>
                  </a:prstGeom>
                  <a:solidFill>
                    <a:srgbClr val="006699"/>
                  </a:solidFill>
                  <a:ln w="12700">
                    <a:solidFill>
                      <a:schemeClr val="tx1"/>
                    </a:solidFill>
                    <a:miter lim="800000"/>
                    <a:headEnd/>
                    <a:tailEnd/>
                  </a:ln>
                  <a:effectLst/>
                </p:spPr>
                <p:txBody>
                  <a:bodyPr wrap="none" anchor="ctr"/>
                  <a:lstStyle/>
                  <a:p>
                    <a:endParaRPr lang="zh-CN" altLang="en-US"/>
                  </a:p>
                </p:txBody>
              </p:sp>
              <p:grpSp>
                <p:nvGrpSpPr>
                  <p:cNvPr id="1975583" name="Group 291"/>
                  <p:cNvGrpSpPr>
                    <a:grpSpLocks/>
                  </p:cNvGrpSpPr>
                  <p:nvPr/>
                </p:nvGrpSpPr>
                <p:grpSpPr bwMode="auto">
                  <a:xfrm>
                    <a:off x="480" y="2306"/>
                    <a:ext cx="384" cy="264"/>
                    <a:chOff x="480" y="2306"/>
                    <a:chExt cx="384" cy="264"/>
                  </a:xfrm>
                </p:grpSpPr>
                <p:sp>
                  <p:nvSpPr>
                    <p:cNvPr id="1975588" name="Line 292"/>
                    <p:cNvSpPr>
                      <a:spLocks noChangeShapeType="1"/>
                    </p:cNvSpPr>
                    <p:nvPr/>
                  </p:nvSpPr>
                  <p:spPr bwMode="auto">
                    <a:xfrm>
                      <a:off x="672" y="2306"/>
                      <a:ext cx="0" cy="264"/>
                    </a:xfrm>
                    <a:prstGeom prst="line">
                      <a:avLst/>
                    </a:prstGeom>
                    <a:noFill/>
                    <a:ln w="12700">
                      <a:solidFill>
                        <a:schemeClr val="tx1"/>
                      </a:solidFill>
                      <a:round/>
                      <a:headEnd/>
                      <a:tailEnd/>
                    </a:ln>
                    <a:effectLst/>
                  </p:spPr>
                  <p:txBody>
                    <a:bodyPr/>
                    <a:lstStyle/>
                    <a:p>
                      <a:endParaRPr lang="zh-CN" altLang="en-US"/>
                    </a:p>
                  </p:txBody>
                </p:sp>
                <p:sp>
                  <p:nvSpPr>
                    <p:cNvPr id="1975589" name="Line 293"/>
                    <p:cNvSpPr>
                      <a:spLocks noChangeShapeType="1"/>
                    </p:cNvSpPr>
                    <p:nvPr/>
                  </p:nvSpPr>
                  <p:spPr bwMode="auto">
                    <a:xfrm>
                      <a:off x="480" y="2438"/>
                      <a:ext cx="384" cy="0"/>
                    </a:xfrm>
                    <a:prstGeom prst="line">
                      <a:avLst/>
                    </a:prstGeom>
                    <a:noFill/>
                    <a:ln w="12700">
                      <a:solidFill>
                        <a:schemeClr val="tx1"/>
                      </a:solidFill>
                      <a:prstDash val="lgDash"/>
                      <a:round/>
                      <a:headEnd/>
                      <a:tailEnd/>
                    </a:ln>
                    <a:effectLst/>
                  </p:spPr>
                  <p:txBody>
                    <a:bodyPr/>
                    <a:lstStyle/>
                    <a:p>
                      <a:endParaRPr lang="zh-CN" altLang="en-US"/>
                    </a:p>
                  </p:txBody>
                </p:sp>
              </p:grpSp>
            </p:grpSp>
            <p:grpSp>
              <p:nvGrpSpPr>
                <p:cNvPr id="1975585" name="Group 294"/>
                <p:cNvGrpSpPr>
                  <a:grpSpLocks/>
                </p:cNvGrpSpPr>
                <p:nvPr/>
              </p:nvGrpSpPr>
              <p:grpSpPr bwMode="auto">
                <a:xfrm>
                  <a:off x="363" y="2270"/>
                  <a:ext cx="96" cy="336"/>
                  <a:chOff x="939" y="2448"/>
                  <a:chExt cx="96" cy="336"/>
                </a:xfrm>
              </p:grpSpPr>
              <p:sp>
                <p:nvSpPr>
                  <p:cNvPr id="1975591" name="Rectangle 295"/>
                  <p:cNvSpPr>
                    <a:spLocks noChangeArrowheads="1"/>
                  </p:cNvSpPr>
                  <p:nvPr/>
                </p:nvSpPr>
                <p:spPr bwMode="auto">
                  <a:xfrm>
                    <a:off x="939"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2" name="Rectangle 296"/>
                  <p:cNvSpPr>
                    <a:spLocks noChangeArrowheads="1"/>
                  </p:cNvSpPr>
                  <p:nvPr/>
                </p:nvSpPr>
                <p:spPr bwMode="auto">
                  <a:xfrm>
                    <a:off x="939"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3" name="Rectangle 297"/>
                  <p:cNvSpPr>
                    <a:spLocks noChangeArrowheads="1"/>
                  </p:cNvSpPr>
                  <p:nvPr/>
                </p:nvSpPr>
                <p:spPr bwMode="auto">
                  <a:xfrm>
                    <a:off x="939"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4" name="Rectangle 298"/>
                  <p:cNvSpPr>
                    <a:spLocks noChangeArrowheads="1"/>
                  </p:cNvSpPr>
                  <p:nvPr/>
                </p:nvSpPr>
                <p:spPr bwMode="auto">
                  <a:xfrm>
                    <a:off x="939"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5" name="Rectangle 299"/>
                  <p:cNvSpPr>
                    <a:spLocks noChangeArrowheads="1"/>
                  </p:cNvSpPr>
                  <p:nvPr/>
                </p:nvSpPr>
                <p:spPr bwMode="auto">
                  <a:xfrm>
                    <a:off x="939"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6" name="Rectangle 300"/>
                  <p:cNvSpPr>
                    <a:spLocks noChangeArrowheads="1"/>
                  </p:cNvSpPr>
                  <p:nvPr/>
                </p:nvSpPr>
                <p:spPr bwMode="auto">
                  <a:xfrm>
                    <a:off x="939"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7" name="Rectangle 301"/>
                  <p:cNvSpPr>
                    <a:spLocks noChangeArrowheads="1"/>
                  </p:cNvSpPr>
                  <p:nvPr/>
                </p:nvSpPr>
                <p:spPr bwMode="auto">
                  <a:xfrm>
                    <a:off x="939"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598" name="Rectangle 302"/>
                  <p:cNvSpPr>
                    <a:spLocks noChangeArrowheads="1"/>
                  </p:cNvSpPr>
                  <p:nvPr/>
                </p:nvSpPr>
                <p:spPr bwMode="auto">
                  <a:xfrm>
                    <a:off x="939"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587" name="Group 303"/>
                <p:cNvGrpSpPr>
                  <a:grpSpLocks/>
                </p:cNvGrpSpPr>
                <p:nvPr/>
              </p:nvGrpSpPr>
              <p:grpSpPr bwMode="auto">
                <a:xfrm>
                  <a:off x="891" y="2270"/>
                  <a:ext cx="96" cy="336"/>
                  <a:chOff x="1467" y="2448"/>
                  <a:chExt cx="96" cy="336"/>
                </a:xfrm>
              </p:grpSpPr>
              <p:sp>
                <p:nvSpPr>
                  <p:cNvPr id="1975600" name="Rectangle 304"/>
                  <p:cNvSpPr>
                    <a:spLocks noChangeArrowheads="1"/>
                  </p:cNvSpPr>
                  <p:nvPr/>
                </p:nvSpPr>
                <p:spPr bwMode="auto">
                  <a:xfrm>
                    <a:off x="1467"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1" name="Rectangle 305"/>
                  <p:cNvSpPr>
                    <a:spLocks noChangeArrowheads="1"/>
                  </p:cNvSpPr>
                  <p:nvPr/>
                </p:nvSpPr>
                <p:spPr bwMode="auto">
                  <a:xfrm>
                    <a:off x="1467"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2" name="Rectangle 306"/>
                  <p:cNvSpPr>
                    <a:spLocks noChangeArrowheads="1"/>
                  </p:cNvSpPr>
                  <p:nvPr/>
                </p:nvSpPr>
                <p:spPr bwMode="auto">
                  <a:xfrm>
                    <a:off x="1467"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3" name="Rectangle 307"/>
                  <p:cNvSpPr>
                    <a:spLocks noChangeArrowheads="1"/>
                  </p:cNvSpPr>
                  <p:nvPr/>
                </p:nvSpPr>
                <p:spPr bwMode="auto">
                  <a:xfrm>
                    <a:off x="1467"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4" name="Rectangle 308"/>
                  <p:cNvSpPr>
                    <a:spLocks noChangeArrowheads="1"/>
                  </p:cNvSpPr>
                  <p:nvPr/>
                </p:nvSpPr>
                <p:spPr bwMode="auto">
                  <a:xfrm>
                    <a:off x="1467"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5" name="Rectangle 309"/>
                  <p:cNvSpPr>
                    <a:spLocks noChangeArrowheads="1"/>
                  </p:cNvSpPr>
                  <p:nvPr/>
                </p:nvSpPr>
                <p:spPr bwMode="auto">
                  <a:xfrm>
                    <a:off x="1467"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6" name="Rectangle 310"/>
                  <p:cNvSpPr>
                    <a:spLocks noChangeArrowheads="1"/>
                  </p:cNvSpPr>
                  <p:nvPr/>
                </p:nvSpPr>
                <p:spPr bwMode="auto">
                  <a:xfrm>
                    <a:off x="1467"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07" name="Rectangle 311"/>
                  <p:cNvSpPr>
                    <a:spLocks noChangeArrowheads="1"/>
                  </p:cNvSpPr>
                  <p:nvPr/>
                </p:nvSpPr>
                <p:spPr bwMode="auto">
                  <a:xfrm>
                    <a:off x="1467"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grpSp>
        <p:grpSp>
          <p:nvGrpSpPr>
            <p:cNvPr id="1975590" name="Group 312"/>
            <p:cNvGrpSpPr>
              <a:grpSpLocks/>
            </p:cNvGrpSpPr>
            <p:nvPr/>
          </p:nvGrpSpPr>
          <p:grpSpPr bwMode="auto">
            <a:xfrm>
              <a:off x="4286" y="1523"/>
              <a:ext cx="672" cy="1572"/>
              <a:chOff x="4286" y="1523"/>
              <a:chExt cx="672" cy="1572"/>
            </a:xfrm>
          </p:grpSpPr>
          <p:sp>
            <p:nvSpPr>
              <p:cNvPr id="1975609" name="Text Box 313"/>
              <p:cNvSpPr txBox="1">
                <a:spLocks noChangeArrowheads="1"/>
              </p:cNvSpPr>
              <p:nvPr/>
            </p:nvSpPr>
            <p:spPr bwMode="auto">
              <a:xfrm>
                <a:off x="4325" y="1523"/>
                <a:ext cx="596" cy="476"/>
              </a:xfrm>
              <a:prstGeom prst="rect">
                <a:avLst/>
              </a:prstGeom>
              <a:noFill/>
              <a:ln w="9525">
                <a:noFill/>
                <a:miter lim="800000"/>
                <a:headEnd/>
                <a:tailEnd/>
              </a:ln>
              <a:effectLst/>
            </p:spPr>
            <p:txBody>
              <a:bodyPr wrap="none">
                <a:spAutoFit/>
              </a:bodyPr>
              <a:lstStyle/>
              <a:p>
                <a:pPr eaLnBrk="1" hangingPunct="1">
                  <a:lnSpc>
                    <a:spcPct val="85000"/>
                  </a:lnSpc>
                </a:pPr>
                <a:r>
                  <a:rPr lang="en-US" altLang="zh-CN" sz="800">
                    <a:solidFill>
                      <a:schemeClr val="tx1"/>
                    </a:solidFill>
                    <a:ea typeface="MS PGothic" pitchFamily="34" charset="-128"/>
                    <a:cs typeface="Arial" pitchFamily="34" charset="0"/>
                  </a:rPr>
                  <a:t>I/O</a:t>
                </a:r>
                <a:br>
                  <a:rPr lang="en-US" altLang="zh-CN" sz="800">
                    <a:solidFill>
                      <a:schemeClr val="tx1"/>
                    </a:solidFill>
                    <a:ea typeface="MS PGothic" pitchFamily="34" charset="-128"/>
                    <a:cs typeface="Arial" pitchFamily="34" charset="0"/>
                  </a:rPr>
                </a:br>
                <a:r>
                  <a:rPr lang="en-US" altLang="zh-CN" sz="800">
                    <a:solidFill>
                      <a:schemeClr val="tx1"/>
                    </a:solidFill>
                    <a:ea typeface="MS PGothic" pitchFamily="34" charset="-128"/>
                    <a:cs typeface="Arial" pitchFamily="34" charset="0"/>
                  </a:rPr>
                  <a:t>gateway</a:t>
                </a:r>
                <a:br>
                  <a:rPr lang="en-US" altLang="zh-CN" sz="800">
                    <a:solidFill>
                      <a:schemeClr val="tx1"/>
                    </a:solidFill>
                    <a:ea typeface="MS PGothic" pitchFamily="34" charset="-128"/>
                    <a:cs typeface="Arial" pitchFamily="34" charset="0"/>
                  </a:rPr>
                </a:br>
                <a:r>
                  <a:rPr lang="en-US" altLang="zh-CN" sz="800">
                    <a:solidFill>
                      <a:schemeClr val="tx1"/>
                    </a:solidFill>
                    <a:ea typeface="MS PGothic" pitchFamily="34" charset="-128"/>
                    <a:cs typeface="Arial" pitchFamily="34" charset="0"/>
                  </a:rPr>
                  <a:t>nodes</a:t>
                </a:r>
              </a:p>
            </p:txBody>
          </p:sp>
          <p:grpSp>
            <p:nvGrpSpPr>
              <p:cNvPr id="1975599" name="Group 314"/>
              <p:cNvGrpSpPr>
                <a:grpSpLocks/>
              </p:cNvGrpSpPr>
              <p:nvPr/>
            </p:nvGrpSpPr>
            <p:grpSpPr bwMode="auto">
              <a:xfrm>
                <a:off x="4286" y="1853"/>
                <a:ext cx="672" cy="1242"/>
                <a:chOff x="4326" y="1853"/>
                <a:chExt cx="672" cy="1242"/>
              </a:xfrm>
            </p:grpSpPr>
            <p:sp>
              <p:nvSpPr>
                <p:cNvPr id="1975611" name="Line 315"/>
                <p:cNvSpPr>
                  <a:spLocks noChangeShapeType="1"/>
                </p:cNvSpPr>
                <p:nvPr/>
              </p:nvSpPr>
              <p:spPr bwMode="auto">
                <a:xfrm>
                  <a:off x="4661" y="2619"/>
                  <a:ext cx="0" cy="476"/>
                </a:xfrm>
                <a:prstGeom prst="line">
                  <a:avLst/>
                </a:prstGeom>
                <a:noFill/>
                <a:ln w="38100">
                  <a:solidFill>
                    <a:schemeClr val="tx1"/>
                  </a:solidFill>
                  <a:round/>
                  <a:headEnd/>
                  <a:tailEnd/>
                </a:ln>
                <a:effectLst/>
              </p:spPr>
              <p:txBody>
                <a:bodyPr/>
                <a:lstStyle/>
                <a:p>
                  <a:endParaRPr lang="zh-CN" altLang="en-US"/>
                </a:p>
              </p:txBody>
            </p:sp>
            <p:grpSp>
              <p:nvGrpSpPr>
                <p:cNvPr id="1975608" name="Group 316"/>
                <p:cNvGrpSpPr>
                  <a:grpSpLocks/>
                </p:cNvGrpSpPr>
                <p:nvPr/>
              </p:nvGrpSpPr>
              <p:grpSpPr bwMode="auto">
                <a:xfrm>
                  <a:off x="4589" y="1853"/>
                  <a:ext cx="144" cy="337"/>
                  <a:chOff x="3984" y="1602"/>
                  <a:chExt cx="144" cy="624"/>
                </a:xfrm>
              </p:grpSpPr>
              <p:sp>
                <p:nvSpPr>
                  <p:cNvPr id="1975613" name="Line 317"/>
                  <p:cNvSpPr>
                    <a:spLocks noChangeShapeType="1"/>
                  </p:cNvSpPr>
                  <p:nvPr/>
                </p:nvSpPr>
                <p:spPr bwMode="auto">
                  <a:xfrm>
                    <a:off x="3984" y="1602"/>
                    <a:ext cx="0" cy="624"/>
                  </a:xfrm>
                  <a:prstGeom prst="line">
                    <a:avLst/>
                  </a:prstGeom>
                  <a:noFill/>
                  <a:ln w="38100">
                    <a:solidFill>
                      <a:srgbClr val="CC6600"/>
                    </a:solidFill>
                    <a:round/>
                    <a:headEnd/>
                    <a:tailEnd/>
                  </a:ln>
                  <a:effectLst/>
                </p:spPr>
                <p:txBody>
                  <a:bodyPr/>
                  <a:lstStyle/>
                  <a:p>
                    <a:endParaRPr lang="zh-CN" altLang="en-US"/>
                  </a:p>
                </p:txBody>
              </p:sp>
              <p:sp>
                <p:nvSpPr>
                  <p:cNvPr id="1975614" name="Line 318"/>
                  <p:cNvSpPr>
                    <a:spLocks noChangeShapeType="1"/>
                  </p:cNvSpPr>
                  <p:nvPr/>
                </p:nvSpPr>
                <p:spPr bwMode="auto">
                  <a:xfrm>
                    <a:off x="4128" y="1602"/>
                    <a:ext cx="0" cy="624"/>
                  </a:xfrm>
                  <a:prstGeom prst="line">
                    <a:avLst/>
                  </a:prstGeom>
                  <a:noFill/>
                  <a:ln w="38100">
                    <a:solidFill>
                      <a:srgbClr val="CC6600"/>
                    </a:solidFill>
                    <a:round/>
                    <a:headEnd/>
                    <a:tailEnd/>
                  </a:ln>
                  <a:effectLst/>
                </p:spPr>
                <p:txBody>
                  <a:bodyPr/>
                  <a:lstStyle/>
                  <a:p>
                    <a:endParaRPr lang="zh-CN" altLang="en-US"/>
                  </a:p>
                </p:txBody>
              </p:sp>
            </p:grpSp>
            <p:grpSp>
              <p:nvGrpSpPr>
                <p:cNvPr id="1975610" name="Group 319"/>
                <p:cNvGrpSpPr>
                  <a:grpSpLocks/>
                </p:cNvGrpSpPr>
                <p:nvPr/>
              </p:nvGrpSpPr>
              <p:grpSpPr bwMode="auto">
                <a:xfrm>
                  <a:off x="4326" y="2187"/>
                  <a:ext cx="672" cy="432"/>
                  <a:chOff x="4326" y="2272"/>
                  <a:chExt cx="672" cy="432"/>
                </a:xfrm>
              </p:grpSpPr>
              <p:sp>
                <p:nvSpPr>
                  <p:cNvPr id="1975616" name="Rectangle 320"/>
                  <p:cNvSpPr>
                    <a:spLocks noChangeArrowheads="1"/>
                  </p:cNvSpPr>
                  <p:nvPr/>
                </p:nvSpPr>
                <p:spPr bwMode="auto">
                  <a:xfrm>
                    <a:off x="4326" y="2272"/>
                    <a:ext cx="672" cy="432"/>
                  </a:xfrm>
                  <a:prstGeom prst="rect">
                    <a:avLst/>
                  </a:prstGeom>
                  <a:solidFill>
                    <a:srgbClr val="CCCCFF"/>
                  </a:solidFill>
                  <a:ln w="12700">
                    <a:solidFill>
                      <a:schemeClr val="tx1"/>
                    </a:solidFill>
                    <a:miter lim="800000"/>
                    <a:headEnd/>
                    <a:tailEnd/>
                  </a:ln>
                  <a:effectLst/>
                </p:spPr>
                <p:txBody>
                  <a:bodyPr wrap="none" anchor="ctr"/>
                  <a:lstStyle/>
                  <a:p>
                    <a:endParaRPr lang="zh-CN" altLang="en-US"/>
                  </a:p>
                </p:txBody>
              </p:sp>
              <p:grpSp>
                <p:nvGrpSpPr>
                  <p:cNvPr id="1975612" name="Group 321"/>
                  <p:cNvGrpSpPr>
                    <a:grpSpLocks/>
                  </p:cNvGrpSpPr>
                  <p:nvPr/>
                </p:nvGrpSpPr>
                <p:grpSpPr bwMode="auto">
                  <a:xfrm>
                    <a:off x="4470" y="2356"/>
                    <a:ext cx="384" cy="264"/>
                    <a:chOff x="480" y="2306"/>
                    <a:chExt cx="384" cy="264"/>
                  </a:xfrm>
                </p:grpSpPr>
                <p:sp>
                  <p:nvSpPr>
                    <p:cNvPr id="1975618" name="Rectangle 322"/>
                    <p:cNvSpPr>
                      <a:spLocks noChangeArrowheads="1"/>
                    </p:cNvSpPr>
                    <p:nvPr/>
                  </p:nvSpPr>
                  <p:spPr bwMode="auto">
                    <a:xfrm>
                      <a:off x="480" y="2306"/>
                      <a:ext cx="384" cy="264"/>
                    </a:xfrm>
                    <a:prstGeom prst="rect">
                      <a:avLst/>
                    </a:prstGeom>
                    <a:solidFill>
                      <a:srgbClr val="006699"/>
                    </a:solidFill>
                    <a:ln w="12700">
                      <a:solidFill>
                        <a:schemeClr val="tx1"/>
                      </a:solidFill>
                      <a:miter lim="800000"/>
                      <a:headEnd/>
                      <a:tailEnd/>
                    </a:ln>
                    <a:effectLst/>
                  </p:spPr>
                  <p:txBody>
                    <a:bodyPr wrap="none" anchor="ctr"/>
                    <a:lstStyle/>
                    <a:p>
                      <a:endParaRPr lang="zh-CN" altLang="en-US"/>
                    </a:p>
                  </p:txBody>
                </p:sp>
                <p:grpSp>
                  <p:nvGrpSpPr>
                    <p:cNvPr id="1975615" name="Group 323"/>
                    <p:cNvGrpSpPr>
                      <a:grpSpLocks/>
                    </p:cNvGrpSpPr>
                    <p:nvPr/>
                  </p:nvGrpSpPr>
                  <p:grpSpPr bwMode="auto">
                    <a:xfrm>
                      <a:off x="480" y="2306"/>
                      <a:ext cx="384" cy="264"/>
                      <a:chOff x="480" y="2306"/>
                      <a:chExt cx="384" cy="264"/>
                    </a:xfrm>
                  </p:grpSpPr>
                  <p:sp>
                    <p:nvSpPr>
                      <p:cNvPr id="1975620" name="Line 324"/>
                      <p:cNvSpPr>
                        <a:spLocks noChangeShapeType="1"/>
                      </p:cNvSpPr>
                      <p:nvPr/>
                    </p:nvSpPr>
                    <p:spPr bwMode="auto">
                      <a:xfrm>
                        <a:off x="672" y="2306"/>
                        <a:ext cx="0" cy="264"/>
                      </a:xfrm>
                      <a:prstGeom prst="line">
                        <a:avLst/>
                      </a:prstGeom>
                      <a:noFill/>
                      <a:ln w="12700">
                        <a:solidFill>
                          <a:schemeClr val="tx1"/>
                        </a:solidFill>
                        <a:round/>
                        <a:headEnd/>
                        <a:tailEnd/>
                      </a:ln>
                      <a:effectLst/>
                    </p:spPr>
                    <p:txBody>
                      <a:bodyPr/>
                      <a:lstStyle/>
                      <a:p>
                        <a:endParaRPr lang="zh-CN" altLang="en-US"/>
                      </a:p>
                    </p:txBody>
                  </p:sp>
                  <p:sp>
                    <p:nvSpPr>
                      <p:cNvPr id="1975621" name="Line 325"/>
                      <p:cNvSpPr>
                        <a:spLocks noChangeShapeType="1"/>
                      </p:cNvSpPr>
                      <p:nvPr/>
                    </p:nvSpPr>
                    <p:spPr bwMode="auto">
                      <a:xfrm>
                        <a:off x="480" y="2438"/>
                        <a:ext cx="384" cy="0"/>
                      </a:xfrm>
                      <a:prstGeom prst="line">
                        <a:avLst/>
                      </a:prstGeom>
                      <a:noFill/>
                      <a:ln w="12700">
                        <a:solidFill>
                          <a:schemeClr val="tx1"/>
                        </a:solidFill>
                        <a:prstDash val="lgDash"/>
                        <a:round/>
                        <a:headEnd/>
                        <a:tailEnd/>
                      </a:ln>
                      <a:effectLst/>
                    </p:spPr>
                    <p:txBody>
                      <a:bodyPr/>
                      <a:lstStyle/>
                      <a:p>
                        <a:endParaRPr lang="zh-CN" altLang="en-US"/>
                      </a:p>
                    </p:txBody>
                  </p:sp>
                </p:grpSp>
              </p:grpSp>
              <p:grpSp>
                <p:nvGrpSpPr>
                  <p:cNvPr id="1975617" name="Group 326"/>
                  <p:cNvGrpSpPr>
                    <a:grpSpLocks/>
                  </p:cNvGrpSpPr>
                  <p:nvPr/>
                </p:nvGrpSpPr>
                <p:grpSpPr bwMode="auto">
                  <a:xfrm>
                    <a:off x="4353" y="2320"/>
                    <a:ext cx="96" cy="336"/>
                    <a:chOff x="939" y="2448"/>
                    <a:chExt cx="96" cy="336"/>
                  </a:xfrm>
                </p:grpSpPr>
                <p:sp>
                  <p:nvSpPr>
                    <p:cNvPr id="1975623" name="Rectangle 327"/>
                    <p:cNvSpPr>
                      <a:spLocks noChangeArrowheads="1"/>
                    </p:cNvSpPr>
                    <p:nvPr/>
                  </p:nvSpPr>
                  <p:spPr bwMode="auto">
                    <a:xfrm>
                      <a:off x="939"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4" name="Rectangle 328"/>
                    <p:cNvSpPr>
                      <a:spLocks noChangeArrowheads="1"/>
                    </p:cNvSpPr>
                    <p:nvPr/>
                  </p:nvSpPr>
                  <p:spPr bwMode="auto">
                    <a:xfrm>
                      <a:off x="939"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5" name="Rectangle 329"/>
                    <p:cNvSpPr>
                      <a:spLocks noChangeArrowheads="1"/>
                    </p:cNvSpPr>
                    <p:nvPr/>
                  </p:nvSpPr>
                  <p:spPr bwMode="auto">
                    <a:xfrm>
                      <a:off x="939"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6" name="Rectangle 330"/>
                    <p:cNvSpPr>
                      <a:spLocks noChangeArrowheads="1"/>
                    </p:cNvSpPr>
                    <p:nvPr/>
                  </p:nvSpPr>
                  <p:spPr bwMode="auto">
                    <a:xfrm>
                      <a:off x="939"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7" name="Rectangle 331"/>
                    <p:cNvSpPr>
                      <a:spLocks noChangeArrowheads="1"/>
                    </p:cNvSpPr>
                    <p:nvPr/>
                  </p:nvSpPr>
                  <p:spPr bwMode="auto">
                    <a:xfrm>
                      <a:off x="939"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8" name="Rectangle 332"/>
                    <p:cNvSpPr>
                      <a:spLocks noChangeArrowheads="1"/>
                    </p:cNvSpPr>
                    <p:nvPr/>
                  </p:nvSpPr>
                  <p:spPr bwMode="auto">
                    <a:xfrm>
                      <a:off x="939"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29" name="Rectangle 333"/>
                    <p:cNvSpPr>
                      <a:spLocks noChangeArrowheads="1"/>
                    </p:cNvSpPr>
                    <p:nvPr/>
                  </p:nvSpPr>
                  <p:spPr bwMode="auto">
                    <a:xfrm>
                      <a:off x="939"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0" name="Rectangle 334"/>
                    <p:cNvSpPr>
                      <a:spLocks noChangeArrowheads="1"/>
                    </p:cNvSpPr>
                    <p:nvPr/>
                  </p:nvSpPr>
                  <p:spPr bwMode="auto">
                    <a:xfrm>
                      <a:off x="939"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nvGrpSpPr>
                  <p:cNvPr id="1975619" name="Group 335"/>
                  <p:cNvGrpSpPr>
                    <a:grpSpLocks/>
                  </p:cNvGrpSpPr>
                  <p:nvPr/>
                </p:nvGrpSpPr>
                <p:grpSpPr bwMode="auto">
                  <a:xfrm>
                    <a:off x="4881" y="2320"/>
                    <a:ext cx="96" cy="336"/>
                    <a:chOff x="1467" y="2448"/>
                    <a:chExt cx="96" cy="336"/>
                  </a:xfrm>
                </p:grpSpPr>
                <p:sp>
                  <p:nvSpPr>
                    <p:cNvPr id="1975632" name="Rectangle 336"/>
                    <p:cNvSpPr>
                      <a:spLocks noChangeArrowheads="1"/>
                    </p:cNvSpPr>
                    <p:nvPr/>
                  </p:nvSpPr>
                  <p:spPr bwMode="auto">
                    <a:xfrm>
                      <a:off x="1467" y="2448"/>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3" name="Rectangle 337"/>
                    <p:cNvSpPr>
                      <a:spLocks noChangeArrowheads="1"/>
                    </p:cNvSpPr>
                    <p:nvPr/>
                  </p:nvSpPr>
                  <p:spPr bwMode="auto">
                    <a:xfrm>
                      <a:off x="1467" y="2539"/>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4" name="Rectangle 338"/>
                    <p:cNvSpPr>
                      <a:spLocks noChangeArrowheads="1"/>
                    </p:cNvSpPr>
                    <p:nvPr/>
                  </p:nvSpPr>
                  <p:spPr bwMode="auto">
                    <a:xfrm>
                      <a:off x="1467" y="2630"/>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5" name="Rectangle 339"/>
                    <p:cNvSpPr>
                      <a:spLocks noChangeArrowheads="1"/>
                    </p:cNvSpPr>
                    <p:nvPr/>
                  </p:nvSpPr>
                  <p:spPr bwMode="auto">
                    <a:xfrm>
                      <a:off x="1467" y="2721"/>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6" name="Rectangle 340"/>
                    <p:cNvSpPr>
                      <a:spLocks noChangeArrowheads="1"/>
                    </p:cNvSpPr>
                    <p:nvPr/>
                  </p:nvSpPr>
                  <p:spPr bwMode="auto">
                    <a:xfrm>
                      <a:off x="1467" y="2493"/>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7" name="Rectangle 341"/>
                    <p:cNvSpPr>
                      <a:spLocks noChangeArrowheads="1"/>
                    </p:cNvSpPr>
                    <p:nvPr/>
                  </p:nvSpPr>
                  <p:spPr bwMode="auto">
                    <a:xfrm>
                      <a:off x="1467" y="2584"/>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8" name="Rectangle 342"/>
                    <p:cNvSpPr>
                      <a:spLocks noChangeArrowheads="1"/>
                    </p:cNvSpPr>
                    <p:nvPr/>
                  </p:nvSpPr>
                  <p:spPr bwMode="auto">
                    <a:xfrm>
                      <a:off x="1467" y="2675"/>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sp>
                  <p:nvSpPr>
                    <p:cNvPr id="1975639" name="Rectangle 343"/>
                    <p:cNvSpPr>
                      <a:spLocks noChangeArrowheads="1"/>
                    </p:cNvSpPr>
                    <p:nvPr/>
                  </p:nvSpPr>
                  <p:spPr bwMode="auto">
                    <a:xfrm>
                      <a:off x="1467" y="2767"/>
                      <a:ext cx="96" cy="17"/>
                    </a:xfrm>
                    <a:prstGeom prst="rect">
                      <a:avLst/>
                    </a:prstGeom>
                    <a:solidFill>
                      <a:srgbClr val="000099"/>
                    </a:solidFill>
                    <a:ln w="9525">
                      <a:solidFill>
                        <a:schemeClr val="tx1"/>
                      </a:solidFill>
                      <a:miter lim="800000"/>
                      <a:headEnd/>
                      <a:tailEnd/>
                    </a:ln>
                    <a:effectLst/>
                  </p:spPr>
                  <p:txBody>
                    <a:bodyPr wrap="none" anchor="ctr"/>
                    <a:lstStyle/>
                    <a:p>
                      <a:endParaRPr lang="zh-CN" altLang="en-US"/>
                    </a:p>
                  </p:txBody>
                </p:sp>
              </p:grpSp>
            </p:grpSp>
          </p:grpSp>
        </p:grpSp>
        <p:sp>
          <p:nvSpPr>
            <p:cNvPr id="1975640" name="Rectangle 344"/>
            <p:cNvSpPr>
              <a:spLocks noChangeArrowheads="1"/>
            </p:cNvSpPr>
            <p:nvPr/>
          </p:nvSpPr>
          <p:spPr bwMode="auto">
            <a:xfrm>
              <a:off x="925" y="3088"/>
              <a:ext cx="3936" cy="238"/>
            </a:xfrm>
            <a:prstGeom prst="rect">
              <a:avLst/>
            </a:prstGeom>
            <a:solidFill>
              <a:srgbClr val="CCFFCC"/>
            </a:solidFill>
            <a:ln w="19050">
              <a:solidFill>
                <a:schemeClr val="tx1"/>
              </a:solidFill>
              <a:miter lim="800000"/>
              <a:headEnd/>
              <a:tailEnd/>
            </a:ln>
            <a:effectLst/>
          </p:spPr>
          <p:txBody>
            <a:bodyPr wrap="none" anchor="ctr"/>
            <a:lstStyle/>
            <a:p>
              <a:pPr eaLnBrk="1" hangingPunct="1">
                <a:lnSpc>
                  <a:spcPct val="85000"/>
                </a:lnSpc>
              </a:pPr>
              <a:r>
                <a:rPr lang="en-US" altLang="zh-CN">
                  <a:solidFill>
                    <a:schemeClr val="tx1"/>
                  </a:solidFill>
                  <a:ea typeface="MS PGothic" pitchFamily="34" charset="-128"/>
                  <a:cs typeface="Arial" pitchFamily="34" charset="0"/>
                </a:rPr>
                <a:t>“</a:t>
              </a:r>
              <a:r>
                <a:rPr lang="en-US" altLang="zh-CN" sz="900">
                  <a:solidFill>
                    <a:schemeClr val="tx1"/>
                  </a:solidFill>
                  <a:ea typeface="MS PGothic" pitchFamily="34" charset="-128"/>
                  <a:cs typeface="Arial" pitchFamily="34" charset="0"/>
                </a:rPr>
                <a:t>Scalable Unit” Cluster Interconnect Switch/Fabric</a:t>
              </a:r>
            </a:p>
          </p:txBody>
        </p:sp>
      </p:grpSp>
      <p:sp>
        <p:nvSpPr>
          <p:cNvPr id="1975641" name="Text Box 345"/>
          <p:cNvSpPr txBox="1">
            <a:spLocks noChangeArrowheads="1"/>
          </p:cNvSpPr>
          <p:nvPr/>
        </p:nvSpPr>
        <p:spPr bwMode="auto">
          <a:xfrm>
            <a:off x="4939239" y="4305300"/>
            <a:ext cx="3797835" cy="342145"/>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sz="1600">
                <a:solidFill>
                  <a:srgbClr val="0000FF"/>
                </a:solidFill>
                <a:ea typeface="MS PGothic" pitchFamily="34" charset="-128"/>
                <a:cs typeface="Arial" pitchFamily="34" charset="0"/>
              </a:rPr>
              <a:t>Road Runner: Cell-accelerated Opteron</a:t>
            </a:r>
          </a:p>
        </p:txBody>
      </p:sp>
      <p:pic>
        <p:nvPicPr>
          <p:cNvPr id="1975642" name="Picture 346"/>
          <p:cNvPicPr>
            <a:picLocks noChangeAspect="1" noChangeArrowheads="1"/>
          </p:cNvPicPr>
          <p:nvPr/>
        </p:nvPicPr>
        <p:blipFill>
          <a:blip r:embed="rId3" cstate="print"/>
          <a:srcRect/>
          <a:stretch>
            <a:fillRect/>
          </a:stretch>
        </p:blipFill>
        <p:spPr bwMode="auto">
          <a:xfrm>
            <a:off x="762000" y="1752600"/>
            <a:ext cx="3213100" cy="2301875"/>
          </a:xfrm>
          <a:prstGeom prst="rect">
            <a:avLst/>
          </a:prstGeom>
          <a:noFill/>
          <a:ln w="38100">
            <a:noFill/>
            <a:miter lim="800000"/>
            <a:headEnd/>
            <a:tailEnd/>
          </a:ln>
          <a:effectLst/>
        </p:spPr>
      </p:pic>
      <p:sp>
        <p:nvSpPr>
          <p:cNvPr id="1975643" name="Text Box 347"/>
          <p:cNvSpPr txBox="1">
            <a:spLocks noChangeArrowheads="1"/>
          </p:cNvSpPr>
          <p:nvPr/>
        </p:nvSpPr>
        <p:spPr bwMode="auto">
          <a:xfrm>
            <a:off x="-7903" y="4305300"/>
            <a:ext cx="4405245" cy="342145"/>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sz="1600">
                <a:solidFill>
                  <a:srgbClr val="0000FF"/>
                </a:solidFill>
                <a:ea typeface="MS PGothic" pitchFamily="34" charset="-128"/>
                <a:cs typeface="Arial" pitchFamily="34" charset="0"/>
              </a:rPr>
              <a:t>Cray XT5h: FPGA/Vector-accelerated Opteron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5641"/>
                                        </p:tgtEl>
                                        <p:attrNameLst>
                                          <p:attrName>style.visibility</p:attrName>
                                        </p:attrNameLst>
                                      </p:cBhvr>
                                      <p:to>
                                        <p:strVal val="visible"/>
                                      </p:to>
                                    </p:set>
                                    <p:animEffect transition="in" filter="blinds(horizontal)">
                                      <p:cBhvr>
                                        <p:cTn id="7" dur="500"/>
                                        <p:tgtEl>
                                          <p:spTgt spid="197564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75643"/>
                                        </p:tgtEl>
                                        <p:attrNameLst>
                                          <p:attrName>style.visibility</p:attrName>
                                        </p:attrNameLst>
                                      </p:cBhvr>
                                      <p:to>
                                        <p:strVal val="visible"/>
                                      </p:to>
                                    </p:set>
                                    <p:animEffect transition="in" filter="blinds(horizontal)">
                                      <p:cBhvr>
                                        <p:cTn id="12" dur="500"/>
                                        <p:tgtEl>
                                          <p:spTgt spid="1975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5641" grpId="0" animBg="1"/>
      <p:bldP spid="197564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77346" name="Picture 2"/>
          <p:cNvPicPr>
            <a:picLocks noChangeAspect="1" noChangeArrowheads="1"/>
          </p:cNvPicPr>
          <p:nvPr/>
        </p:nvPicPr>
        <p:blipFill>
          <a:blip r:embed="rId3" cstate="print"/>
          <a:srcRect/>
          <a:stretch>
            <a:fillRect/>
          </a:stretch>
        </p:blipFill>
        <p:spPr bwMode="auto">
          <a:xfrm>
            <a:off x="762000" y="4495800"/>
            <a:ext cx="2438400" cy="2135188"/>
          </a:xfrm>
          <a:prstGeom prst="rect">
            <a:avLst/>
          </a:prstGeom>
          <a:noFill/>
          <a:ln w="38100">
            <a:noFill/>
            <a:miter lim="800000"/>
            <a:headEnd/>
            <a:tailEnd/>
          </a:ln>
          <a:effectLst/>
        </p:spPr>
      </p:pic>
      <p:sp>
        <p:nvSpPr>
          <p:cNvPr id="1977347" name="Rectangle 3"/>
          <p:cNvSpPr>
            <a:spLocks noChangeArrowheads="1"/>
          </p:cNvSpPr>
          <p:nvPr/>
        </p:nvSpPr>
        <p:spPr bwMode="auto">
          <a:xfrm>
            <a:off x="152400" y="228600"/>
            <a:ext cx="8245475" cy="498475"/>
          </a:xfrm>
          <a:prstGeom prst="rect">
            <a:avLst/>
          </a:prstGeom>
          <a:noFill/>
          <a:ln w="9525" algn="ctr">
            <a:noFill/>
            <a:miter lim="800000"/>
            <a:headEnd/>
            <a:tailEnd/>
          </a:ln>
          <a:effectLst/>
        </p:spPr>
        <p:txBody>
          <a:bodyPr/>
          <a:lstStyle/>
          <a:p>
            <a:r>
              <a:rPr lang="en-US" altLang="zh-CN" sz="2800" b="1">
                <a:solidFill>
                  <a:schemeClr val="accent2"/>
                </a:solidFill>
                <a:ea typeface="宋体" pitchFamily="2" charset="-122"/>
              </a:rPr>
              <a:t>Example accelerator technologies</a:t>
            </a:r>
          </a:p>
        </p:txBody>
      </p:sp>
      <p:sp>
        <p:nvSpPr>
          <p:cNvPr id="1977348" name="Text Box 4"/>
          <p:cNvSpPr txBox="1">
            <a:spLocks noChangeArrowheads="1"/>
          </p:cNvSpPr>
          <p:nvPr/>
        </p:nvSpPr>
        <p:spPr bwMode="auto">
          <a:xfrm>
            <a:off x="4211960" y="6453336"/>
            <a:ext cx="4932040" cy="404663"/>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altLang="zh-CN" dirty="0">
                <a:solidFill>
                  <a:srgbClr val="0000FF"/>
                </a:solidFill>
                <a:ea typeface="MS PGothic" pitchFamily="34" charset="-128"/>
                <a:cs typeface="Arial" pitchFamily="34" charset="0"/>
              </a:rPr>
              <a:t>Multi-core</a:t>
            </a:r>
            <a:r>
              <a:rPr lang="en-US" altLang="zh-CN" sz="1800" dirty="0">
                <a:solidFill>
                  <a:srgbClr val="009900"/>
                </a:solidFill>
                <a:ea typeface="MS PGothic" pitchFamily="34" charset="-128"/>
                <a:cs typeface="Arial" pitchFamily="34" charset="0"/>
              </a:rPr>
              <a:t> </a:t>
            </a:r>
            <a:r>
              <a:rPr lang="en-US" altLang="zh-CN" dirty="0">
                <a:solidFill>
                  <a:srgbClr val="0000FF"/>
                </a:solidFill>
                <a:ea typeface="MS PGothic" pitchFamily="34" charset="-128"/>
                <a:cs typeface="Arial" pitchFamily="34" charset="0"/>
              </a:rPr>
              <a:t>w/ accelerators </a:t>
            </a:r>
            <a:r>
              <a:rPr lang="en-US" altLang="zh-CN" i="1" dirty="0">
                <a:solidFill>
                  <a:srgbClr val="0000FF"/>
                </a:solidFill>
                <a:ea typeface="MS PGothic" pitchFamily="34" charset="-128"/>
                <a:cs typeface="Arial" pitchFamily="34" charset="0"/>
              </a:rPr>
              <a:t>(Intel IXP 2850)</a:t>
            </a:r>
            <a:endParaRPr lang="en-US" altLang="zh-CN" dirty="0">
              <a:solidFill>
                <a:srgbClr val="0000FF"/>
              </a:solidFill>
              <a:ea typeface="MS PGothic" pitchFamily="34" charset="-128"/>
              <a:cs typeface="Arial" pitchFamily="34" charset="0"/>
            </a:endParaRPr>
          </a:p>
        </p:txBody>
      </p:sp>
      <p:pic>
        <p:nvPicPr>
          <p:cNvPr id="1977349" name="Picture 5"/>
          <p:cNvPicPr>
            <a:picLocks noChangeAspect="1" noChangeArrowheads="1"/>
          </p:cNvPicPr>
          <p:nvPr/>
        </p:nvPicPr>
        <p:blipFill>
          <a:blip r:embed="rId4" cstate="print"/>
          <a:srcRect/>
          <a:stretch>
            <a:fillRect/>
          </a:stretch>
        </p:blipFill>
        <p:spPr bwMode="auto">
          <a:xfrm>
            <a:off x="4968875" y="4635500"/>
            <a:ext cx="3030538" cy="1785938"/>
          </a:xfrm>
          <a:prstGeom prst="rect">
            <a:avLst/>
          </a:prstGeom>
          <a:noFill/>
          <a:ln w="9525" algn="ctr">
            <a:noFill/>
            <a:miter lim="800000"/>
            <a:headEnd/>
            <a:tailEnd/>
          </a:ln>
          <a:effectLst/>
        </p:spPr>
      </p:pic>
      <p:grpSp>
        <p:nvGrpSpPr>
          <p:cNvPr id="2" name="Group 6"/>
          <p:cNvGrpSpPr>
            <a:grpSpLocks/>
          </p:cNvGrpSpPr>
          <p:nvPr/>
        </p:nvGrpSpPr>
        <p:grpSpPr bwMode="auto">
          <a:xfrm>
            <a:off x="3975100" y="727075"/>
            <a:ext cx="5105400" cy="3325813"/>
            <a:chOff x="216" y="792"/>
            <a:chExt cx="3261" cy="2457"/>
          </a:xfrm>
        </p:grpSpPr>
        <p:pic>
          <p:nvPicPr>
            <p:cNvPr id="1977351" name="Picture 7" descr="cell-processor"/>
            <p:cNvPicPr>
              <a:picLocks noChangeAspect="1" noChangeArrowheads="1"/>
            </p:cNvPicPr>
            <p:nvPr/>
          </p:nvPicPr>
          <p:blipFill>
            <a:blip r:embed="rId5" cstate="print"/>
            <a:srcRect/>
            <a:stretch>
              <a:fillRect/>
            </a:stretch>
          </p:blipFill>
          <p:spPr bwMode="auto">
            <a:xfrm>
              <a:off x="216" y="792"/>
              <a:ext cx="3261" cy="2457"/>
            </a:xfrm>
            <a:prstGeom prst="rect">
              <a:avLst/>
            </a:prstGeom>
            <a:noFill/>
            <a:ln>
              <a:noFill/>
            </a:ln>
            <a:effectLst/>
          </p:spPr>
        </p:pic>
        <p:sp>
          <p:nvSpPr>
            <p:cNvPr id="1977352" name="Text Box 8"/>
            <p:cNvSpPr txBox="1">
              <a:spLocks noChangeArrowheads="1"/>
            </p:cNvSpPr>
            <p:nvPr/>
          </p:nvSpPr>
          <p:spPr bwMode="auto">
            <a:xfrm>
              <a:off x="430" y="838"/>
              <a:ext cx="394"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1</a:t>
              </a:r>
            </a:p>
          </p:txBody>
        </p:sp>
        <p:sp>
          <p:nvSpPr>
            <p:cNvPr id="1977353" name="Text Box 9"/>
            <p:cNvSpPr txBox="1">
              <a:spLocks noChangeArrowheads="1"/>
            </p:cNvSpPr>
            <p:nvPr/>
          </p:nvSpPr>
          <p:spPr bwMode="auto">
            <a:xfrm>
              <a:off x="765" y="838"/>
              <a:ext cx="478" cy="180"/>
            </a:xfrm>
            <a:prstGeom prst="rect">
              <a:avLst/>
            </a:prstGeom>
            <a:solidFill>
              <a:schemeClr val="bg1"/>
            </a:solidFill>
            <a:ln w="9525" algn="ctr">
              <a:noFill/>
              <a:miter lim="800000"/>
              <a:headEnd/>
              <a:tailEnd/>
            </a:ln>
            <a:effectLst/>
          </p:spPr>
          <p:txBody>
            <a:bodyPr>
              <a:spAutoFit/>
            </a:bodyPr>
            <a:lstStyle/>
            <a:p>
              <a:r>
                <a:rPr lang="en-US" altLang="zh-CN" sz="1000" b="1">
                  <a:solidFill>
                    <a:srgbClr val="000000"/>
                  </a:solidFill>
                  <a:ea typeface="宋体" pitchFamily="2" charset="-122"/>
                  <a:cs typeface="Arial" pitchFamily="34" charset="0"/>
                </a:rPr>
                <a:t>Place 2</a:t>
              </a:r>
            </a:p>
          </p:txBody>
        </p:sp>
        <p:sp>
          <p:nvSpPr>
            <p:cNvPr id="1977354" name="Text Box 10"/>
            <p:cNvSpPr txBox="1">
              <a:spLocks noChangeArrowheads="1"/>
            </p:cNvSpPr>
            <p:nvPr/>
          </p:nvSpPr>
          <p:spPr bwMode="auto">
            <a:xfrm>
              <a:off x="1166" y="838"/>
              <a:ext cx="395"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3</a:t>
              </a:r>
            </a:p>
          </p:txBody>
        </p:sp>
        <p:sp>
          <p:nvSpPr>
            <p:cNvPr id="1977355" name="Text Box 11"/>
            <p:cNvSpPr txBox="1">
              <a:spLocks noChangeArrowheads="1"/>
            </p:cNvSpPr>
            <p:nvPr/>
          </p:nvSpPr>
          <p:spPr bwMode="auto">
            <a:xfrm>
              <a:off x="1491" y="838"/>
              <a:ext cx="394"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4</a:t>
              </a:r>
            </a:p>
          </p:txBody>
        </p:sp>
        <p:sp>
          <p:nvSpPr>
            <p:cNvPr id="1977356" name="Text Box 12"/>
            <p:cNvSpPr txBox="1">
              <a:spLocks noChangeArrowheads="1"/>
            </p:cNvSpPr>
            <p:nvPr/>
          </p:nvSpPr>
          <p:spPr bwMode="auto">
            <a:xfrm>
              <a:off x="1855" y="838"/>
              <a:ext cx="394"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5</a:t>
              </a:r>
            </a:p>
          </p:txBody>
        </p:sp>
        <p:sp>
          <p:nvSpPr>
            <p:cNvPr id="1977357" name="Text Box 13"/>
            <p:cNvSpPr txBox="1">
              <a:spLocks noChangeArrowheads="1"/>
            </p:cNvSpPr>
            <p:nvPr/>
          </p:nvSpPr>
          <p:spPr bwMode="auto">
            <a:xfrm>
              <a:off x="2200" y="838"/>
              <a:ext cx="395"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6</a:t>
              </a:r>
            </a:p>
          </p:txBody>
        </p:sp>
        <p:sp>
          <p:nvSpPr>
            <p:cNvPr id="1977358" name="Text Box 14"/>
            <p:cNvSpPr txBox="1">
              <a:spLocks noChangeArrowheads="1"/>
            </p:cNvSpPr>
            <p:nvPr/>
          </p:nvSpPr>
          <p:spPr bwMode="auto">
            <a:xfrm>
              <a:off x="2541" y="838"/>
              <a:ext cx="395"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7</a:t>
              </a:r>
            </a:p>
          </p:txBody>
        </p:sp>
        <p:sp>
          <p:nvSpPr>
            <p:cNvPr id="1977359" name="Text Box 15"/>
            <p:cNvSpPr txBox="1">
              <a:spLocks noChangeArrowheads="1"/>
            </p:cNvSpPr>
            <p:nvPr/>
          </p:nvSpPr>
          <p:spPr bwMode="auto">
            <a:xfrm>
              <a:off x="2904" y="838"/>
              <a:ext cx="395" cy="180"/>
            </a:xfrm>
            <a:prstGeom prst="rect">
              <a:avLst/>
            </a:prstGeom>
            <a:solidFill>
              <a:schemeClr val="bg1"/>
            </a:solidFill>
            <a:ln w="9525" algn="ctr">
              <a:noFill/>
              <a:miter lim="800000"/>
              <a:headEnd/>
              <a:tailEnd/>
            </a:ln>
            <a:effectLst/>
          </p:spPr>
          <p:txBody>
            <a:bodyPr wrap="none">
              <a:spAutoFit/>
            </a:bodyPr>
            <a:lstStyle/>
            <a:p>
              <a:r>
                <a:rPr lang="en-US" altLang="zh-CN" sz="1000" b="1">
                  <a:solidFill>
                    <a:srgbClr val="000000"/>
                  </a:solidFill>
                  <a:ea typeface="宋体" pitchFamily="2" charset="-122"/>
                  <a:cs typeface="Arial" pitchFamily="34" charset="0"/>
                </a:rPr>
                <a:t>Place 8</a:t>
              </a:r>
            </a:p>
          </p:txBody>
        </p:sp>
        <p:sp>
          <p:nvSpPr>
            <p:cNvPr id="1977360" name="Text Box 16"/>
            <p:cNvSpPr txBox="1">
              <a:spLocks noChangeArrowheads="1"/>
            </p:cNvSpPr>
            <p:nvPr/>
          </p:nvSpPr>
          <p:spPr bwMode="auto">
            <a:xfrm>
              <a:off x="1504" y="2865"/>
              <a:ext cx="425" cy="193"/>
            </a:xfrm>
            <a:prstGeom prst="rect">
              <a:avLst/>
            </a:prstGeom>
            <a:solidFill>
              <a:schemeClr val="bg1"/>
            </a:solidFill>
            <a:ln w="9525" algn="ctr">
              <a:noFill/>
              <a:miter lim="800000"/>
              <a:headEnd/>
              <a:tailEnd/>
            </a:ln>
            <a:effectLst/>
          </p:spPr>
          <p:txBody>
            <a:bodyPr wrap="none">
              <a:spAutoFit/>
            </a:bodyPr>
            <a:lstStyle/>
            <a:p>
              <a:r>
                <a:rPr lang="en-US" altLang="zh-CN" sz="1100" b="1">
                  <a:solidFill>
                    <a:srgbClr val="000000"/>
                  </a:solidFill>
                  <a:ea typeface="宋体" pitchFamily="2" charset="-122"/>
                  <a:cs typeface="Arial" pitchFamily="34" charset="0"/>
                </a:rPr>
                <a:t>Place 0</a:t>
              </a:r>
            </a:p>
          </p:txBody>
        </p:sp>
      </p:grpSp>
      <p:pic>
        <p:nvPicPr>
          <p:cNvPr id="1977361" name="Picture 17"/>
          <p:cNvPicPr>
            <a:picLocks noChangeAspect="1" noChangeArrowheads="1"/>
          </p:cNvPicPr>
          <p:nvPr/>
        </p:nvPicPr>
        <p:blipFill>
          <a:blip r:embed="rId6" cstate="print"/>
          <a:srcRect/>
          <a:stretch>
            <a:fillRect/>
          </a:stretch>
        </p:blipFill>
        <p:spPr bwMode="auto">
          <a:xfrm>
            <a:off x="152400" y="762000"/>
            <a:ext cx="3657600" cy="3554413"/>
          </a:xfrm>
          <a:prstGeom prst="rect">
            <a:avLst/>
          </a:prstGeom>
          <a:noFill/>
          <a:ln w="9525" algn="ctr">
            <a:noFill/>
            <a:miter lim="800000"/>
            <a:headEnd/>
            <a:tailEnd/>
          </a:ln>
          <a:effectLst/>
        </p:spPr>
      </p:pic>
      <p:sp>
        <p:nvSpPr>
          <p:cNvPr id="1977362" name="Text Box 18"/>
          <p:cNvSpPr txBox="1">
            <a:spLocks noChangeArrowheads="1"/>
          </p:cNvSpPr>
          <p:nvPr/>
        </p:nvSpPr>
        <p:spPr bwMode="auto">
          <a:xfrm>
            <a:off x="152400" y="4267200"/>
            <a:ext cx="4495800" cy="287338"/>
          </a:xfrm>
          <a:prstGeom prst="rect">
            <a:avLst/>
          </a:prstGeom>
          <a:noFill/>
          <a:ln w="9525" algn="ctr">
            <a:noFill/>
            <a:miter lim="800000"/>
            <a:headEnd/>
            <a:tailEnd/>
          </a:ln>
          <a:effectLst/>
        </p:spPr>
        <p:txBody>
          <a:bodyPr>
            <a:spAutoFit/>
          </a:bodyPr>
          <a:lstStyle/>
          <a:p>
            <a:pPr marL="228600" indent="-228600" algn="l" eaLnBrk="1" hangingPunct="1">
              <a:lnSpc>
                <a:spcPct val="80000"/>
              </a:lnSpc>
              <a:spcBef>
                <a:spcPct val="50000"/>
              </a:spcBef>
              <a:buClr>
                <a:srgbClr val="6666FF"/>
              </a:buClr>
              <a:buFont typeface="Wingdings" pitchFamily="2" charset="2"/>
              <a:buNone/>
            </a:pPr>
            <a:r>
              <a:rPr lang="en-US" altLang="zh-CN" sz="1600" b="1" i="1">
                <a:solidFill>
                  <a:srgbClr val="009900"/>
                </a:solidFill>
                <a:ea typeface="宋体" pitchFamily="2" charset="-122"/>
                <a:cs typeface="Arial" pitchFamily="34" charset="0"/>
              </a:rPr>
              <a:t>From NVidia CUDA Programming Guide</a:t>
            </a:r>
          </a:p>
        </p:txBody>
      </p:sp>
      <p:sp>
        <p:nvSpPr>
          <p:cNvPr id="1977363" name="Text Box 19"/>
          <p:cNvSpPr txBox="1">
            <a:spLocks noChangeArrowheads="1"/>
          </p:cNvSpPr>
          <p:nvPr/>
        </p:nvSpPr>
        <p:spPr bwMode="auto">
          <a:xfrm>
            <a:off x="6051550" y="4191000"/>
            <a:ext cx="2480890" cy="430887"/>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square">
            <a:spAutoFit/>
          </a:bodyPr>
          <a:lstStyle/>
          <a:p>
            <a:r>
              <a:rPr lang="en-US" altLang="zh-CN" dirty="0">
                <a:solidFill>
                  <a:srgbClr val="0000FF"/>
                </a:solidFill>
                <a:ea typeface="MS PGothic" pitchFamily="34" charset="-128"/>
                <a:cs typeface="Arial" pitchFamily="34" charset="0"/>
              </a:rPr>
              <a:t>Cell Processor</a:t>
            </a:r>
          </a:p>
        </p:txBody>
      </p:sp>
      <p:sp>
        <p:nvSpPr>
          <p:cNvPr id="1977364" name="Text Box 20"/>
          <p:cNvSpPr txBox="1">
            <a:spLocks noChangeArrowheads="1"/>
          </p:cNvSpPr>
          <p:nvPr/>
        </p:nvSpPr>
        <p:spPr bwMode="auto">
          <a:xfrm>
            <a:off x="2905125" y="3449638"/>
            <a:ext cx="523875" cy="284162"/>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a:solidFill>
                  <a:srgbClr val="0000FF"/>
                </a:solidFill>
                <a:ea typeface="MS PGothic" pitchFamily="34" charset="-128"/>
                <a:cs typeface="Arial" pitchFamily="34" charset="0"/>
              </a:rPr>
              <a:t>GPU</a:t>
            </a:r>
          </a:p>
        </p:txBody>
      </p:sp>
      <p:sp>
        <p:nvSpPr>
          <p:cNvPr id="1977365" name="Text Box 21"/>
          <p:cNvSpPr txBox="1">
            <a:spLocks noChangeArrowheads="1"/>
          </p:cNvSpPr>
          <p:nvPr/>
        </p:nvSpPr>
        <p:spPr bwMode="auto">
          <a:xfrm>
            <a:off x="1752600" y="6540500"/>
            <a:ext cx="609600" cy="284163"/>
          </a:xfrm>
          <a:prstGeom prst="rect">
            <a:avLst/>
          </a:prstGeom>
          <a:solidFill>
            <a:srgbClr val="FFFF99"/>
          </a:solidFill>
          <a:ln w="9525" algn="ctr">
            <a:solidFill>
              <a:srgbClr val="FF0000"/>
            </a:solidFill>
            <a:miter lim="800000"/>
            <a:headEnd/>
            <a:tailEnd/>
          </a:ln>
          <a:effectLst>
            <a:outerShdw dist="107763" dir="2700000" algn="ctr" rotWithShape="0">
              <a:schemeClr val="bg2">
                <a:alpha val="50000"/>
              </a:schemeClr>
            </a:outerShdw>
          </a:effectLst>
        </p:spPr>
        <p:txBody>
          <a:bodyPr wrap="none">
            <a:spAutoFit/>
          </a:bodyPr>
          <a:lstStyle/>
          <a:p>
            <a:r>
              <a:rPr lang="en-US" altLang="zh-CN">
                <a:solidFill>
                  <a:srgbClr val="0000FF"/>
                </a:solidFill>
                <a:ea typeface="MS PGothic" pitchFamily="34" charset="-128"/>
                <a:cs typeface="Arial" pitchFamily="34" charset="0"/>
              </a:rPr>
              <a:t>FPGA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77363"/>
                                        </p:tgtEl>
                                        <p:attrNameLst>
                                          <p:attrName>style.visibility</p:attrName>
                                        </p:attrNameLst>
                                      </p:cBhvr>
                                      <p:to>
                                        <p:strVal val="visible"/>
                                      </p:to>
                                    </p:set>
                                    <p:animEffect transition="in" filter="blinds(horizontal)">
                                      <p:cBhvr>
                                        <p:cTn id="10" dur="500"/>
                                        <p:tgtEl>
                                          <p:spTgt spid="1977363"/>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77365"/>
                                        </p:tgtEl>
                                        <p:attrNameLst>
                                          <p:attrName>style.visibility</p:attrName>
                                        </p:attrNameLst>
                                      </p:cBhvr>
                                      <p:to>
                                        <p:strVal val="visible"/>
                                      </p:to>
                                    </p:set>
                                    <p:animEffect transition="in" filter="blinds(horizontal)">
                                      <p:cBhvr>
                                        <p:cTn id="15" dur="500"/>
                                        <p:tgtEl>
                                          <p:spTgt spid="1977365"/>
                                        </p:tgtEl>
                                      </p:cBhvr>
                                    </p:animEffect>
                                  </p:childTnLst>
                                </p:cTn>
                              </p:par>
                              <p:par>
                                <p:cTn id="16" presetID="3" presetClass="entr" presetSubtype="10" fill="hold" nodeType="withEffect">
                                  <p:stCondLst>
                                    <p:cond delay="0"/>
                                  </p:stCondLst>
                                  <p:childTnLst>
                                    <p:set>
                                      <p:cBhvr>
                                        <p:cTn id="17" dur="1" fill="hold">
                                          <p:stCondLst>
                                            <p:cond delay="0"/>
                                          </p:stCondLst>
                                        </p:cTn>
                                        <p:tgtEl>
                                          <p:spTgt spid="1977346"/>
                                        </p:tgtEl>
                                        <p:attrNameLst>
                                          <p:attrName>style.visibility</p:attrName>
                                        </p:attrNameLst>
                                      </p:cBhvr>
                                      <p:to>
                                        <p:strVal val="visible"/>
                                      </p:to>
                                    </p:set>
                                    <p:animEffect transition="in" filter="blinds(horizontal)">
                                      <p:cBhvr>
                                        <p:cTn id="18" dur="500"/>
                                        <p:tgtEl>
                                          <p:spTgt spid="197734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977348"/>
                                        </p:tgtEl>
                                        <p:attrNameLst>
                                          <p:attrName>style.visibility</p:attrName>
                                        </p:attrNameLst>
                                      </p:cBhvr>
                                      <p:to>
                                        <p:strVal val="visible"/>
                                      </p:to>
                                    </p:set>
                                    <p:animEffect transition="in" filter="blinds(horizontal)">
                                      <p:cBhvr>
                                        <p:cTn id="23" dur="500"/>
                                        <p:tgtEl>
                                          <p:spTgt spid="1977348"/>
                                        </p:tgtEl>
                                      </p:cBhvr>
                                    </p:animEffect>
                                  </p:childTnLst>
                                </p:cTn>
                              </p:par>
                              <p:par>
                                <p:cTn id="24" presetID="3" presetClass="entr" presetSubtype="10" fill="hold" nodeType="withEffect">
                                  <p:stCondLst>
                                    <p:cond delay="0"/>
                                  </p:stCondLst>
                                  <p:childTnLst>
                                    <p:set>
                                      <p:cBhvr>
                                        <p:cTn id="25" dur="1" fill="hold">
                                          <p:stCondLst>
                                            <p:cond delay="0"/>
                                          </p:stCondLst>
                                        </p:cTn>
                                        <p:tgtEl>
                                          <p:spTgt spid="1977349"/>
                                        </p:tgtEl>
                                        <p:attrNameLst>
                                          <p:attrName>style.visibility</p:attrName>
                                        </p:attrNameLst>
                                      </p:cBhvr>
                                      <p:to>
                                        <p:strVal val="visible"/>
                                      </p:to>
                                    </p:set>
                                    <p:animEffect transition="in" filter="blinds(horizontal)">
                                      <p:cBhvr>
                                        <p:cTn id="26" dur="500"/>
                                        <p:tgtEl>
                                          <p:spTgt spid="1977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7348" grpId="0" animBg="1"/>
      <p:bldP spid="1977363" grpId="0" animBg="1"/>
      <p:bldP spid="1977365"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9394" name="Rectangle 2"/>
          <p:cNvSpPr>
            <a:spLocks noGrp="1" noChangeArrowheads="1"/>
          </p:cNvSpPr>
          <p:nvPr>
            <p:ph type="title"/>
          </p:nvPr>
        </p:nvSpPr>
        <p:spPr>
          <a:xfrm>
            <a:off x="504825" y="414561"/>
            <a:ext cx="7942263" cy="638175"/>
          </a:xfrm>
        </p:spPr>
        <p:txBody>
          <a:bodyPr/>
          <a:lstStyle/>
          <a:p>
            <a:pPr algn="l"/>
            <a:r>
              <a:rPr lang="en-US" altLang="zh-CN" sz="3200" b="0" dirty="0">
                <a:latin typeface="Comic Sans MS" pitchFamily="66" charset="0"/>
                <a:ea typeface="宋体" pitchFamily="2" charset="-122"/>
              </a:rPr>
              <a:t>The current architectural landscape</a:t>
            </a:r>
          </a:p>
        </p:txBody>
      </p:sp>
      <p:sp>
        <p:nvSpPr>
          <p:cNvPr id="1979395" name="Rectangle 3"/>
          <p:cNvSpPr>
            <a:spLocks noGrp="1" noChangeArrowheads="1"/>
          </p:cNvSpPr>
          <p:nvPr>
            <p:ph type="body" sz="half" idx="1"/>
          </p:nvPr>
        </p:nvSpPr>
        <p:spPr>
          <a:xfrm>
            <a:off x="177800" y="1172740"/>
            <a:ext cx="4298950" cy="5208588"/>
          </a:xfrm>
        </p:spPr>
        <p:txBody>
          <a:bodyPr/>
          <a:lstStyle/>
          <a:p>
            <a:pPr marL="228600" indent="-228600" algn="l"/>
            <a:r>
              <a:rPr lang="en-US" altLang="zh-CN" sz="1800" dirty="0">
                <a:latin typeface="Comic Sans MS" pitchFamily="66" charset="0"/>
                <a:ea typeface="宋体" pitchFamily="2" charset="-122"/>
              </a:rPr>
              <a:t>Substantial architectural innovation is anticipated over the next ten years.</a:t>
            </a:r>
          </a:p>
          <a:p>
            <a:pPr marL="465138" lvl="1" indent="-234950" algn="l"/>
            <a:r>
              <a:rPr lang="en-US" altLang="zh-CN" sz="1800" b="0" dirty="0">
                <a:latin typeface="Comic Sans MS" pitchFamily="66" charset="0"/>
                <a:ea typeface="宋体" pitchFamily="2" charset="-122"/>
              </a:rPr>
              <a:t>Hardware situation remains murky, but programmers need stable interfaces to develop applications</a:t>
            </a:r>
          </a:p>
          <a:p>
            <a:pPr marL="228600" indent="-228600" algn="l"/>
            <a:r>
              <a:rPr lang="en-US" altLang="zh-CN" sz="1800" dirty="0" err="1">
                <a:latin typeface="Comic Sans MS" pitchFamily="66" charset="0"/>
                <a:ea typeface="宋体" pitchFamily="2" charset="-122"/>
              </a:rPr>
              <a:t>Heterogenous</a:t>
            </a:r>
            <a:r>
              <a:rPr lang="en-US" altLang="zh-CN" sz="1800" dirty="0">
                <a:latin typeface="Comic Sans MS" pitchFamily="66" charset="0"/>
                <a:ea typeface="宋体" pitchFamily="2" charset="-122"/>
              </a:rPr>
              <a:t> accelerator-based systems will exist, raising serious programmability challenges.</a:t>
            </a:r>
          </a:p>
          <a:p>
            <a:pPr marL="465138" lvl="1" indent="-234950" algn="l"/>
            <a:r>
              <a:rPr lang="en-US" altLang="zh-CN" sz="1800" b="0" dirty="0">
                <a:latin typeface="Comic Sans MS" pitchFamily="66" charset="0"/>
                <a:ea typeface="宋体" pitchFamily="2" charset="-122"/>
              </a:rPr>
              <a:t>Programmers must choreograph interactions between </a:t>
            </a:r>
            <a:r>
              <a:rPr lang="en-US" altLang="zh-CN" sz="1800" b="0" dirty="0" err="1">
                <a:latin typeface="Comic Sans MS" pitchFamily="66" charset="0"/>
                <a:ea typeface="宋体" pitchFamily="2" charset="-122"/>
              </a:rPr>
              <a:t>heterogenous</a:t>
            </a:r>
            <a:r>
              <a:rPr lang="en-US" altLang="zh-CN" sz="1800" b="0" dirty="0">
                <a:latin typeface="Comic Sans MS" pitchFamily="66" charset="0"/>
                <a:ea typeface="宋体" pitchFamily="2" charset="-122"/>
              </a:rPr>
              <a:t> processors, memory subsystems.</a:t>
            </a:r>
          </a:p>
        </p:txBody>
      </p:sp>
      <p:sp>
        <p:nvSpPr>
          <p:cNvPr id="1979396" name="Rectangle 4"/>
          <p:cNvSpPr>
            <a:spLocks noGrp="1" noChangeArrowheads="1"/>
          </p:cNvSpPr>
          <p:nvPr>
            <p:ph type="body" sz="half" idx="2"/>
          </p:nvPr>
        </p:nvSpPr>
        <p:spPr>
          <a:xfrm>
            <a:off x="4641850" y="1194519"/>
            <a:ext cx="4298950" cy="5330825"/>
          </a:xfrm>
        </p:spPr>
        <p:txBody>
          <a:bodyPr/>
          <a:lstStyle/>
          <a:p>
            <a:pPr marL="228600" indent="-228600" algn="l"/>
            <a:r>
              <a:rPr lang="en-US" altLang="zh-CN" sz="1800" dirty="0" err="1">
                <a:latin typeface="Comic Sans MS" pitchFamily="66" charset="0"/>
                <a:ea typeface="宋体" pitchFamily="2" charset="-122"/>
              </a:rPr>
              <a:t>Multicore</a:t>
            </a:r>
            <a:r>
              <a:rPr lang="en-US" altLang="zh-CN" sz="1800" dirty="0">
                <a:latin typeface="Comic Sans MS" pitchFamily="66" charset="0"/>
                <a:ea typeface="宋体" pitchFamily="2" charset="-122"/>
              </a:rPr>
              <a:t> systems will dramatically raise the number of cores available to applications.</a:t>
            </a:r>
          </a:p>
          <a:p>
            <a:pPr marL="465138" lvl="1" indent="-234950" algn="l"/>
            <a:r>
              <a:rPr lang="en-US" altLang="zh-CN" sz="1800" b="0" dirty="0">
                <a:latin typeface="Comic Sans MS" pitchFamily="66" charset="0"/>
                <a:ea typeface="宋体" pitchFamily="2" charset="-122"/>
              </a:rPr>
              <a:t>Programmers must understand concurrent structure of their applications.</a:t>
            </a:r>
            <a:endParaRPr lang="en-US" altLang="zh-CN" sz="1800" b="0" dirty="0">
              <a:solidFill>
                <a:srgbClr val="FF0000"/>
              </a:solidFill>
              <a:latin typeface="Comic Sans MS" pitchFamily="66" charset="0"/>
              <a:ea typeface="宋体" pitchFamily="2" charset="-122"/>
            </a:endParaRPr>
          </a:p>
          <a:p>
            <a:pPr marL="228600" indent="-228600" algn="l"/>
            <a:r>
              <a:rPr lang="en-US" altLang="zh-CN" sz="1800" dirty="0">
                <a:latin typeface="Comic Sans MS" pitchFamily="66" charset="0"/>
                <a:ea typeface="宋体" pitchFamily="2" charset="-122"/>
              </a:rPr>
              <a:t>Applications seeking to leverage these architectures will need to go beyond data-parallel, globally synchronizing MPI model.</a:t>
            </a:r>
          </a:p>
          <a:p>
            <a:pPr marL="228600" indent="-228600" algn="l"/>
            <a:endParaRPr lang="en-US" altLang="zh-CN" sz="2000" dirty="0">
              <a:latin typeface="Comic Sans MS" pitchFamily="66" charset="0"/>
              <a:ea typeface="宋体" pitchFamily="2" charset="-122"/>
            </a:endParaRPr>
          </a:p>
          <a:p>
            <a:pPr marL="228600" indent="-228600" algn="l"/>
            <a:r>
              <a:rPr lang="en-US" altLang="zh-CN" sz="2000" dirty="0">
                <a:solidFill>
                  <a:srgbClr val="FF0000"/>
                </a:solidFill>
                <a:latin typeface="Comic Sans MS" pitchFamily="66" charset="0"/>
                <a:ea typeface="宋体" pitchFamily="2" charset="-122"/>
              </a:rPr>
              <a:t>These changes, while most profound for HPC now, will change the face of commercial computing over 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9394"/>
                                        </p:tgtEl>
                                        <p:attrNameLst>
                                          <p:attrName>style.visibility</p:attrName>
                                        </p:attrNameLst>
                                      </p:cBhvr>
                                      <p:to>
                                        <p:strVal val="visible"/>
                                      </p:to>
                                    </p:set>
                                    <p:animEffect transition="in" filter="blinds(horizontal)">
                                      <p:cBhvr>
                                        <p:cTn id="7" dur="500"/>
                                        <p:tgtEl>
                                          <p:spTgt spid="197939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79395">
                                            <p:txEl>
                                              <p:pRg st="0" end="0"/>
                                            </p:txEl>
                                          </p:spTgt>
                                        </p:tgtEl>
                                        <p:attrNameLst>
                                          <p:attrName>style.visibility</p:attrName>
                                        </p:attrNameLst>
                                      </p:cBhvr>
                                      <p:to>
                                        <p:strVal val="visible"/>
                                      </p:to>
                                    </p:set>
                                    <p:animEffect transition="in" filter="blinds(horizontal)">
                                      <p:cBhvr>
                                        <p:cTn id="10" dur="500"/>
                                        <p:tgtEl>
                                          <p:spTgt spid="1979395">
                                            <p:txEl>
                                              <p:pRg st="0" end="0"/>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79395">
                                            <p:txEl>
                                              <p:pRg st="1" end="1"/>
                                            </p:txEl>
                                          </p:spTgt>
                                        </p:tgtEl>
                                        <p:attrNameLst>
                                          <p:attrName>style.visibility</p:attrName>
                                        </p:attrNameLst>
                                      </p:cBhvr>
                                      <p:to>
                                        <p:strVal val="visible"/>
                                      </p:to>
                                    </p:set>
                                    <p:animEffect transition="in" filter="blinds(horizontal)">
                                      <p:cBhvr>
                                        <p:cTn id="13" dur="500"/>
                                        <p:tgtEl>
                                          <p:spTgt spid="197939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79395">
                                            <p:txEl>
                                              <p:pRg st="2" end="2"/>
                                            </p:txEl>
                                          </p:spTgt>
                                        </p:tgtEl>
                                        <p:attrNameLst>
                                          <p:attrName>style.visibility</p:attrName>
                                        </p:attrNameLst>
                                      </p:cBhvr>
                                      <p:to>
                                        <p:strVal val="visible"/>
                                      </p:to>
                                    </p:set>
                                    <p:animEffect transition="in" filter="blinds(horizontal)">
                                      <p:cBhvr>
                                        <p:cTn id="18" dur="500"/>
                                        <p:tgtEl>
                                          <p:spTgt spid="1979395">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79395">
                                            <p:txEl>
                                              <p:pRg st="3" end="3"/>
                                            </p:txEl>
                                          </p:spTgt>
                                        </p:tgtEl>
                                        <p:attrNameLst>
                                          <p:attrName>style.visibility</p:attrName>
                                        </p:attrNameLst>
                                      </p:cBhvr>
                                      <p:to>
                                        <p:strVal val="visible"/>
                                      </p:to>
                                    </p:set>
                                    <p:animEffect transition="in" filter="blinds(horizontal)">
                                      <p:cBhvr>
                                        <p:cTn id="21" dur="500"/>
                                        <p:tgtEl>
                                          <p:spTgt spid="1979395">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79396">
                                            <p:txEl>
                                              <p:pRg st="0" end="0"/>
                                            </p:txEl>
                                          </p:spTgt>
                                        </p:tgtEl>
                                        <p:attrNameLst>
                                          <p:attrName>style.visibility</p:attrName>
                                        </p:attrNameLst>
                                      </p:cBhvr>
                                      <p:to>
                                        <p:strVal val="visible"/>
                                      </p:to>
                                    </p:set>
                                    <p:animEffect transition="in" filter="blinds(horizontal)">
                                      <p:cBhvr>
                                        <p:cTn id="26" dur="500"/>
                                        <p:tgtEl>
                                          <p:spTgt spid="1979396">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979396">
                                            <p:txEl>
                                              <p:pRg st="1" end="1"/>
                                            </p:txEl>
                                          </p:spTgt>
                                        </p:tgtEl>
                                        <p:attrNameLst>
                                          <p:attrName>style.visibility</p:attrName>
                                        </p:attrNameLst>
                                      </p:cBhvr>
                                      <p:to>
                                        <p:strVal val="visible"/>
                                      </p:to>
                                    </p:set>
                                    <p:animEffect transition="in" filter="blinds(horizontal)">
                                      <p:cBhvr>
                                        <p:cTn id="31" dur="500"/>
                                        <p:tgtEl>
                                          <p:spTgt spid="1979396">
                                            <p:txEl>
                                              <p:pRg st="1" end="1"/>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979396">
                                            <p:txEl>
                                              <p:pRg st="2" end="2"/>
                                            </p:txEl>
                                          </p:spTgt>
                                        </p:tgtEl>
                                        <p:attrNameLst>
                                          <p:attrName>style.visibility</p:attrName>
                                        </p:attrNameLst>
                                      </p:cBhvr>
                                      <p:to>
                                        <p:strVal val="visible"/>
                                      </p:to>
                                    </p:set>
                                    <p:animEffect transition="in" filter="blinds(horizontal)">
                                      <p:cBhvr>
                                        <p:cTn id="36" dur="500"/>
                                        <p:tgtEl>
                                          <p:spTgt spid="1979396">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979396">
                                            <p:txEl>
                                              <p:pRg st="4" end="4"/>
                                            </p:txEl>
                                          </p:spTgt>
                                        </p:tgtEl>
                                        <p:attrNameLst>
                                          <p:attrName>style.visibility</p:attrName>
                                        </p:attrNameLst>
                                      </p:cBhvr>
                                      <p:to>
                                        <p:strVal val="visible"/>
                                      </p:to>
                                    </p:set>
                                    <p:animEffect transition="in" filter="blinds(horizontal)">
                                      <p:cBhvr>
                                        <p:cTn id="41" dur="500"/>
                                        <p:tgtEl>
                                          <p:spTgt spid="19793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9394" grpId="0"/>
      <p:bldP spid="1979395" grpId="0" build="p"/>
      <p:bldP spid="1979396"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7189467-68D0-4CEF-957D-B53FA1306DE1}"/>
              </a:ext>
            </a:extLst>
          </p:cNvPr>
          <p:cNvSpPr>
            <a:spLocks noGrp="1"/>
          </p:cNvSpPr>
          <p:nvPr>
            <p:ph type="title"/>
          </p:nvPr>
        </p:nvSpPr>
        <p:spPr/>
        <p:txBody>
          <a:bodyPr/>
          <a:lstStyle/>
          <a:p>
            <a:r>
              <a:rPr lang="en-US" altLang="zh-CN" sz="2800" b="0" dirty="0"/>
              <a:t>Sunway </a:t>
            </a:r>
            <a:r>
              <a:rPr lang="en-US" altLang="zh-CN" sz="2800" b="0" dirty="0" err="1"/>
              <a:t>TaihuLight</a:t>
            </a:r>
            <a:r>
              <a:rPr lang="en-US" altLang="zh-CN" sz="2800" b="0" dirty="0"/>
              <a:t> - Sunway MPP, Sunway SW26010 260C 1.45GHz, Sunway </a:t>
            </a:r>
            <a:endParaRPr lang="zh-CN" altLang="en-US" sz="2800" dirty="0"/>
          </a:p>
        </p:txBody>
      </p:sp>
      <p:pic>
        <p:nvPicPr>
          <p:cNvPr id="4" name="内容占位符 3">
            <a:extLst>
              <a:ext uri="{FF2B5EF4-FFF2-40B4-BE49-F238E27FC236}">
                <a16:creationId xmlns:a16="http://schemas.microsoft.com/office/drawing/2014/main" xmlns="" id="{F6D48E03-7A76-4BF8-B003-1982ECFEF65F}"/>
              </a:ext>
            </a:extLst>
          </p:cNvPr>
          <p:cNvPicPr>
            <a:picLocks noGrp="1" noChangeAspect="1"/>
          </p:cNvPicPr>
          <p:nvPr>
            <p:ph idx="1"/>
          </p:nvPr>
        </p:nvPicPr>
        <p:blipFill>
          <a:blip r:embed="rId2"/>
          <a:stretch>
            <a:fillRect/>
          </a:stretch>
        </p:blipFill>
        <p:spPr>
          <a:xfrm>
            <a:off x="1449631" y="1412875"/>
            <a:ext cx="6100275" cy="4752975"/>
          </a:xfrm>
          <a:prstGeom prst="rect">
            <a:avLst/>
          </a:prstGeom>
        </p:spPr>
      </p:pic>
    </p:spTree>
    <p:extLst>
      <p:ext uri="{BB962C8B-B14F-4D97-AF65-F5344CB8AC3E}">
        <p14:creationId xmlns:p14="http://schemas.microsoft.com/office/powerpoint/2010/main" val="423361546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0963" name="Rectangle 3"/>
          <p:cNvSpPr>
            <a:spLocks noGrp="1" noChangeArrowheads="1"/>
          </p:cNvSpPr>
          <p:nvPr>
            <p:ph type="body" idx="1"/>
          </p:nvPr>
        </p:nvSpPr>
        <p:spPr>
          <a:xfrm>
            <a:off x="685800" y="990600"/>
            <a:ext cx="7993063" cy="5584825"/>
          </a:xfrm>
        </p:spPr>
        <p:txBody>
          <a:bodyPr/>
          <a:lstStyle/>
          <a:p>
            <a:pPr>
              <a:lnSpc>
                <a:spcPct val="150000"/>
              </a:lnSpc>
            </a:pPr>
            <a:r>
              <a:rPr lang="en-US" altLang="zh-CN" dirty="0">
                <a:ea typeface="宋体" pitchFamily="2" charset="-122"/>
              </a:rPr>
              <a:t>What is a programming model?</a:t>
            </a:r>
          </a:p>
          <a:p>
            <a:pPr lvl="1">
              <a:lnSpc>
                <a:spcPct val="150000"/>
              </a:lnSpc>
            </a:pPr>
            <a:r>
              <a:rPr lang="en-US" altLang="zh-CN" sz="1800" dirty="0">
                <a:ea typeface="宋体" pitchFamily="2" charset="-122"/>
              </a:rPr>
              <a:t>The logical interface between architecture and applications </a:t>
            </a:r>
          </a:p>
          <a:p>
            <a:pPr>
              <a:lnSpc>
                <a:spcPct val="150000"/>
              </a:lnSpc>
            </a:pPr>
            <a:r>
              <a:rPr lang="en-US" altLang="zh-CN" dirty="0">
                <a:ea typeface="宋体" pitchFamily="2" charset="-122"/>
              </a:rPr>
              <a:t>Why Programming Models?</a:t>
            </a:r>
          </a:p>
          <a:p>
            <a:pPr lvl="1">
              <a:lnSpc>
                <a:spcPct val="150000"/>
              </a:lnSpc>
            </a:pPr>
            <a:r>
              <a:rPr lang="en-US" altLang="zh-CN" sz="1800" dirty="0">
                <a:ea typeface="宋体" pitchFamily="2" charset="-122"/>
              </a:rPr>
              <a:t>Decouple applications and architectures</a:t>
            </a:r>
          </a:p>
          <a:p>
            <a:pPr lvl="2">
              <a:lnSpc>
                <a:spcPct val="150000"/>
              </a:lnSpc>
            </a:pPr>
            <a:r>
              <a:rPr lang="en-US" altLang="zh-CN" sz="1600" dirty="0">
                <a:ea typeface="宋体" pitchFamily="2" charset="-122"/>
              </a:rPr>
              <a:t>Write applications that run effectively across architectures</a:t>
            </a:r>
          </a:p>
          <a:p>
            <a:pPr lvl="2">
              <a:lnSpc>
                <a:spcPct val="150000"/>
              </a:lnSpc>
            </a:pPr>
            <a:r>
              <a:rPr lang="en-US" altLang="zh-CN" sz="1600" dirty="0">
                <a:ea typeface="宋体" pitchFamily="2" charset="-122"/>
              </a:rPr>
              <a:t>Design new architectures that can effectively support legacy applications</a:t>
            </a:r>
          </a:p>
          <a:p>
            <a:pPr>
              <a:lnSpc>
                <a:spcPct val="150000"/>
              </a:lnSpc>
            </a:pPr>
            <a:r>
              <a:rPr lang="en-US" altLang="zh-CN" dirty="0">
                <a:ea typeface="宋体" pitchFamily="2" charset="-122"/>
              </a:rPr>
              <a:t>Programming Model Design Considerations</a:t>
            </a:r>
          </a:p>
          <a:p>
            <a:pPr lvl="1">
              <a:lnSpc>
                <a:spcPct val="150000"/>
              </a:lnSpc>
            </a:pPr>
            <a:r>
              <a:rPr lang="en-US" altLang="zh-CN" sz="1800" dirty="0">
                <a:ea typeface="宋体" pitchFamily="2" charset="-122"/>
              </a:rPr>
              <a:t>Expose modern architectural features to exploit machine power and improve performance</a:t>
            </a:r>
          </a:p>
          <a:p>
            <a:pPr lvl="1">
              <a:lnSpc>
                <a:spcPct val="150000"/>
              </a:lnSpc>
            </a:pPr>
            <a:r>
              <a:rPr lang="en-US" altLang="zh-CN" sz="1800" dirty="0">
                <a:ea typeface="宋体" pitchFamily="2" charset="-122"/>
              </a:rPr>
              <a:t>Maintain Ease of Use</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60963">
                                            <p:txEl>
                                              <p:pRg st="0" end="0"/>
                                            </p:txEl>
                                          </p:spTgt>
                                        </p:tgtEl>
                                        <p:attrNameLst>
                                          <p:attrName>style.visibility</p:attrName>
                                        </p:attrNameLst>
                                      </p:cBhvr>
                                      <p:to>
                                        <p:strVal val="visible"/>
                                      </p:to>
                                    </p:set>
                                    <p:animEffect transition="in" filter="blinds(horizontal)">
                                      <p:cBhvr>
                                        <p:cTn id="7" dur="500"/>
                                        <p:tgtEl>
                                          <p:spTgt spid="196096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60963">
                                            <p:txEl>
                                              <p:pRg st="1" end="1"/>
                                            </p:txEl>
                                          </p:spTgt>
                                        </p:tgtEl>
                                        <p:attrNameLst>
                                          <p:attrName>style.visibility</p:attrName>
                                        </p:attrNameLst>
                                      </p:cBhvr>
                                      <p:to>
                                        <p:strVal val="visible"/>
                                      </p:to>
                                    </p:set>
                                    <p:animEffect transition="in" filter="blinds(horizontal)">
                                      <p:cBhvr>
                                        <p:cTn id="10" dur="500"/>
                                        <p:tgtEl>
                                          <p:spTgt spid="196096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60963">
                                            <p:txEl>
                                              <p:pRg st="2" end="2"/>
                                            </p:txEl>
                                          </p:spTgt>
                                        </p:tgtEl>
                                        <p:attrNameLst>
                                          <p:attrName>style.visibility</p:attrName>
                                        </p:attrNameLst>
                                      </p:cBhvr>
                                      <p:to>
                                        <p:strVal val="visible"/>
                                      </p:to>
                                    </p:set>
                                    <p:animEffect transition="in" filter="blinds(horizontal)">
                                      <p:cBhvr>
                                        <p:cTn id="15" dur="500"/>
                                        <p:tgtEl>
                                          <p:spTgt spid="196096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960963">
                                            <p:txEl>
                                              <p:pRg st="3" end="3"/>
                                            </p:txEl>
                                          </p:spTgt>
                                        </p:tgtEl>
                                        <p:attrNameLst>
                                          <p:attrName>style.visibility</p:attrName>
                                        </p:attrNameLst>
                                      </p:cBhvr>
                                      <p:to>
                                        <p:strVal val="visible"/>
                                      </p:to>
                                    </p:set>
                                    <p:animEffect transition="in" filter="blinds(horizontal)">
                                      <p:cBhvr>
                                        <p:cTn id="18" dur="500"/>
                                        <p:tgtEl>
                                          <p:spTgt spid="196096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60963">
                                            <p:txEl>
                                              <p:pRg st="4" end="4"/>
                                            </p:txEl>
                                          </p:spTgt>
                                        </p:tgtEl>
                                        <p:attrNameLst>
                                          <p:attrName>style.visibility</p:attrName>
                                        </p:attrNameLst>
                                      </p:cBhvr>
                                      <p:to>
                                        <p:strVal val="visible"/>
                                      </p:to>
                                    </p:set>
                                    <p:animEffect transition="in" filter="blinds(horizontal)">
                                      <p:cBhvr>
                                        <p:cTn id="21" dur="500"/>
                                        <p:tgtEl>
                                          <p:spTgt spid="1960963">
                                            <p:txEl>
                                              <p:pRg st="4" end="4"/>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60963">
                                            <p:txEl>
                                              <p:pRg st="5" end="5"/>
                                            </p:txEl>
                                          </p:spTgt>
                                        </p:tgtEl>
                                        <p:attrNameLst>
                                          <p:attrName>style.visibility</p:attrName>
                                        </p:attrNameLst>
                                      </p:cBhvr>
                                      <p:to>
                                        <p:strVal val="visible"/>
                                      </p:to>
                                    </p:set>
                                    <p:animEffect transition="in" filter="blinds(horizontal)">
                                      <p:cBhvr>
                                        <p:cTn id="24" dur="500"/>
                                        <p:tgtEl>
                                          <p:spTgt spid="196096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60963">
                                            <p:txEl>
                                              <p:pRg st="6" end="6"/>
                                            </p:txEl>
                                          </p:spTgt>
                                        </p:tgtEl>
                                        <p:attrNameLst>
                                          <p:attrName>style.visibility</p:attrName>
                                        </p:attrNameLst>
                                      </p:cBhvr>
                                      <p:to>
                                        <p:strVal val="visible"/>
                                      </p:to>
                                    </p:set>
                                    <p:animEffect transition="in" filter="blinds(horizontal)">
                                      <p:cBhvr>
                                        <p:cTn id="29" dur="500"/>
                                        <p:tgtEl>
                                          <p:spTgt spid="1960963">
                                            <p:txEl>
                                              <p:pRg st="6" end="6"/>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60963">
                                            <p:txEl>
                                              <p:pRg st="7" end="7"/>
                                            </p:txEl>
                                          </p:spTgt>
                                        </p:tgtEl>
                                        <p:attrNameLst>
                                          <p:attrName>style.visibility</p:attrName>
                                        </p:attrNameLst>
                                      </p:cBhvr>
                                      <p:to>
                                        <p:strVal val="visible"/>
                                      </p:to>
                                    </p:set>
                                    <p:animEffect transition="in" filter="blinds(horizontal)">
                                      <p:cBhvr>
                                        <p:cTn id="32" dur="500"/>
                                        <p:tgtEl>
                                          <p:spTgt spid="1960963">
                                            <p:txEl>
                                              <p:pRg st="7" end="7"/>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60963">
                                            <p:txEl>
                                              <p:pRg st="8" end="8"/>
                                            </p:txEl>
                                          </p:spTgt>
                                        </p:tgtEl>
                                        <p:attrNameLst>
                                          <p:attrName>style.visibility</p:attrName>
                                        </p:attrNameLst>
                                      </p:cBhvr>
                                      <p:to>
                                        <p:strVal val="visible"/>
                                      </p:to>
                                    </p:set>
                                    <p:animEffect transition="in" filter="blinds(horizontal)">
                                      <p:cBhvr>
                                        <p:cTn id="35" dur="500"/>
                                        <p:tgtEl>
                                          <p:spTgt spid="196096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0963" grpId="0" build="p"/>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3010" name="Rectangle 2"/>
          <p:cNvSpPr>
            <a:spLocks noGrp="1" noChangeArrowheads="1"/>
          </p:cNvSpPr>
          <p:nvPr>
            <p:ph type="title"/>
          </p:nvPr>
        </p:nvSpPr>
        <p:spPr>
          <a:xfrm>
            <a:off x="990600" y="260350"/>
            <a:ext cx="7685856" cy="1187450"/>
          </a:xfrm>
        </p:spPr>
        <p:txBody>
          <a:bodyPr/>
          <a:lstStyle/>
          <a:p>
            <a:pPr algn="l"/>
            <a:r>
              <a:rPr lang="en-US" altLang="zh-CN" sz="2800" dirty="0">
                <a:ea typeface="宋体" pitchFamily="2" charset="-122"/>
              </a:rPr>
              <a:t>Examples of Parallel Programming Models</a:t>
            </a:r>
          </a:p>
        </p:txBody>
      </p:sp>
      <p:sp>
        <p:nvSpPr>
          <p:cNvPr id="1963011" name="Rectangle 3"/>
          <p:cNvSpPr>
            <a:spLocks noGrp="1" noChangeArrowheads="1"/>
          </p:cNvSpPr>
          <p:nvPr>
            <p:ph type="body" idx="1"/>
          </p:nvPr>
        </p:nvSpPr>
        <p:spPr>
          <a:xfrm>
            <a:off x="899592" y="2246313"/>
            <a:ext cx="8041208" cy="1549400"/>
          </a:xfrm>
        </p:spPr>
        <p:txBody>
          <a:bodyPr/>
          <a:lstStyle/>
          <a:p>
            <a:r>
              <a:rPr lang="en-US" altLang="zh-CN" dirty="0">
                <a:ea typeface="宋体" pitchFamily="2" charset="-122"/>
              </a:rPr>
              <a:t>Message Passing</a:t>
            </a:r>
          </a:p>
          <a:p>
            <a:endParaRPr lang="en-US" altLang="zh-CN" dirty="0">
              <a:ea typeface="宋体" pitchFamily="2" charset="-122"/>
            </a:endParaRPr>
          </a:p>
          <a:p>
            <a:r>
              <a:rPr lang="en-US" altLang="zh-CN" dirty="0">
                <a:ea typeface="宋体" pitchFamily="2" charset="-122"/>
              </a:rPr>
              <a:t>Shared Memory (Global Address Space)</a:t>
            </a:r>
          </a:p>
          <a:p>
            <a:endParaRPr lang="en-US" altLang="zh-CN" dirty="0">
              <a:ea typeface="宋体" pitchFamily="2" charset="-122"/>
            </a:endParaRPr>
          </a:p>
          <a:p>
            <a:r>
              <a:rPr lang="en-US" altLang="zh-CN" dirty="0">
                <a:ea typeface="宋体" pitchFamily="2" charset="-122"/>
              </a:rPr>
              <a:t>Partitioned Global Address Space (PGAS)</a:t>
            </a:r>
          </a:p>
        </p:txBody>
      </p:sp>
    </p:spTree>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5058" name="Rectangle 2"/>
          <p:cNvSpPr>
            <a:spLocks noGrp="1" noChangeArrowheads="1"/>
          </p:cNvSpPr>
          <p:nvPr>
            <p:ph type="title"/>
          </p:nvPr>
        </p:nvSpPr>
        <p:spPr>
          <a:xfrm>
            <a:off x="990600" y="486569"/>
            <a:ext cx="6951663" cy="638175"/>
          </a:xfrm>
        </p:spPr>
        <p:txBody>
          <a:bodyPr/>
          <a:lstStyle/>
          <a:p>
            <a:pPr algn="l"/>
            <a:r>
              <a:rPr lang="en-US" altLang="zh-CN" sz="2800" dirty="0">
                <a:latin typeface="Comic Sans MS" pitchFamily="66" charset="0"/>
                <a:ea typeface="宋体" pitchFamily="2" charset="-122"/>
              </a:rPr>
              <a:t>The Message Passing Model</a:t>
            </a:r>
          </a:p>
        </p:txBody>
      </p:sp>
      <p:sp>
        <p:nvSpPr>
          <p:cNvPr id="1965059" name="Rectangle 3"/>
          <p:cNvSpPr>
            <a:spLocks noGrp="1" noChangeArrowheads="1"/>
          </p:cNvSpPr>
          <p:nvPr>
            <p:ph type="body" sz="half" idx="3"/>
          </p:nvPr>
        </p:nvSpPr>
        <p:spPr>
          <a:xfrm>
            <a:off x="4419600" y="1143000"/>
            <a:ext cx="4495800" cy="5664200"/>
          </a:xfrm>
        </p:spPr>
        <p:txBody>
          <a:bodyPr/>
          <a:lstStyle/>
          <a:p>
            <a:pPr algn="l">
              <a:lnSpc>
                <a:spcPct val="150000"/>
              </a:lnSpc>
            </a:pPr>
            <a:r>
              <a:rPr lang="en-US" altLang="zh-CN" sz="1600" dirty="0">
                <a:latin typeface="Comic Sans MS" pitchFamily="66" charset="0"/>
                <a:ea typeface="宋体" pitchFamily="2" charset="-122"/>
              </a:rPr>
              <a:t>Concurrent sequential processes</a:t>
            </a:r>
          </a:p>
          <a:p>
            <a:pPr algn="l">
              <a:lnSpc>
                <a:spcPct val="150000"/>
              </a:lnSpc>
            </a:pPr>
            <a:r>
              <a:rPr lang="en-US" altLang="zh-CN" sz="1600" dirty="0">
                <a:latin typeface="Comic Sans MS" pitchFamily="66" charset="0"/>
                <a:ea typeface="宋体" pitchFamily="2" charset="-122"/>
              </a:rPr>
              <a:t>Explicit communication, two-sided</a:t>
            </a:r>
          </a:p>
          <a:p>
            <a:pPr algn="l">
              <a:lnSpc>
                <a:spcPct val="150000"/>
              </a:lnSpc>
            </a:pPr>
            <a:r>
              <a:rPr lang="en-US" altLang="zh-CN" sz="1600" dirty="0">
                <a:latin typeface="Comic Sans MS" pitchFamily="66" charset="0"/>
                <a:ea typeface="宋体" pitchFamily="2" charset="-122"/>
              </a:rPr>
              <a:t>Library-based</a:t>
            </a:r>
          </a:p>
          <a:p>
            <a:pPr algn="l">
              <a:lnSpc>
                <a:spcPct val="150000"/>
              </a:lnSpc>
            </a:pPr>
            <a:r>
              <a:rPr lang="en-US" altLang="zh-CN" sz="1600" dirty="0">
                <a:latin typeface="Comic Sans MS" pitchFamily="66" charset="0"/>
                <a:ea typeface="宋体" pitchFamily="2" charset="-122"/>
              </a:rPr>
              <a:t>Positive: </a:t>
            </a:r>
          </a:p>
          <a:p>
            <a:pPr lvl="1" algn="l">
              <a:lnSpc>
                <a:spcPct val="150000"/>
              </a:lnSpc>
            </a:pPr>
            <a:r>
              <a:rPr lang="en-US" altLang="zh-CN" sz="1600" b="0" dirty="0">
                <a:latin typeface="Comic Sans MS" pitchFamily="66" charset="0"/>
                <a:ea typeface="宋体" pitchFamily="2" charset="-122"/>
              </a:rPr>
              <a:t>Programmers control data and work distribution.</a:t>
            </a:r>
          </a:p>
          <a:p>
            <a:pPr algn="l">
              <a:lnSpc>
                <a:spcPct val="150000"/>
              </a:lnSpc>
            </a:pPr>
            <a:r>
              <a:rPr lang="en-US" altLang="zh-CN" sz="1600" dirty="0">
                <a:latin typeface="Comic Sans MS" pitchFamily="66" charset="0"/>
                <a:ea typeface="宋体" pitchFamily="2" charset="-122"/>
              </a:rPr>
              <a:t>Negative: </a:t>
            </a:r>
          </a:p>
          <a:p>
            <a:pPr lvl="1" algn="l">
              <a:lnSpc>
                <a:spcPct val="150000"/>
              </a:lnSpc>
            </a:pPr>
            <a:r>
              <a:rPr lang="en-US" altLang="zh-CN" sz="1600" b="0" dirty="0">
                <a:latin typeface="Comic Sans MS" pitchFamily="66" charset="0"/>
                <a:ea typeface="宋体" pitchFamily="2" charset="-122"/>
              </a:rPr>
              <a:t>Significant communication overhead for small transactions</a:t>
            </a:r>
          </a:p>
          <a:p>
            <a:pPr lvl="1" algn="l">
              <a:lnSpc>
                <a:spcPct val="150000"/>
              </a:lnSpc>
            </a:pPr>
            <a:r>
              <a:rPr lang="en-US" altLang="zh-CN" sz="1600" b="0" dirty="0">
                <a:latin typeface="Comic Sans MS" pitchFamily="66" charset="0"/>
                <a:ea typeface="宋体" pitchFamily="2" charset="-122"/>
              </a:rPr>
              <a:t>Excessive buffering</a:t>
            </a:r>
          </a:p>
          <a:p>
            <a:pPr lvl="1" algn="l">
              <a:lnSpc>
                <a:spcPct val="150000"/>
              </a:lnSpc>
            </a:pPr>
            <a:r>
              <a:rPr lang="en-US" altLang="zh-CN" sz="1600" b="0" dirty="0">
                <a:latin typeface="Comic Sans MS" pitchFamily="66" charset="0"/>
                <a:ea typeface="宋体" pitchFamily="2" charset="-122"/>
              </a:rPr>
              <a:t>Hard to program in</a:t>
            </a:r>
          </a:p>
          <a:p>
            <a:pPr algn="l">
              <a:lnSpc>
                <a:spcPct val="150000"/>
              </a:lnSpc>
            </a:pPr>
            <a:r>
              <a:rPr lang="en-US" altLang="zh-CN" sz="1600" dirty="0">
                <a:latin typeface="Comic Sans MS" pitchFamily="66" charset="0"/>
                <a:ea typeface="宋体" pitchFamily="2" charset="-122"/>
              </a:rPr>
              <a:t>Example: MPI</a:t>
            </a:r>
          </a:p>
        </p:txBody>
      </p:sp>
      <p:pic>
        <p:nvPicPr>
          <p:cNvPr id="1965060" name="Picture 4"/>
          <p:cNvPicPr>
            <a:picLocks noGrp="1" noChangeAspect="1" noChangeArrowheads="1"/>
          </p:cNvPicPr>
          <p:nvPr>
            <p:ph sz="quarter" idx="2"/>
          </p:nvPr>
        </p:nvPicPr>
        <p:blipFill>
          <a:blip r:embed="rId3" cstate="print"/>
          <a:srcRect/>
          <a:stretch>
            <a:fillRect/>
          </a:stretch>
        </p:blipFill>
        <p:spPr>
          <a:xfrm>
            <a:off x="909638" y="1447800"/>
            <a:ext cx="3281362" cy="3200400"/>
          </a:xfrm>
          <a:noFill/>
          <a:ln/>
        </p:spPr>
      </p:pic>
      <p:sp>
        <p:nvSpPr>
          <p:cNvPr id="1965061" name="AutoShape 5"/>
          <p:cNvSpPr>
            <a:spLocks noChangeAspect="1" noChangeArrowheads="1" noTextEdit="1"/>
          </p:cNvSpPr>
          <p:nvPr/>
        </p:nvSpPr>
        <p:spPr bwMode="auto">
          <a:xfrm>
            <a:off x="152400" y="4648200"/>
            <a:ext cx="4951413" cy="1577975"/>
          </a:xfrm>
          <a:prstGeom prst="rect">
            <a:avLst/>
          </a:prstGeom>
          <a:noFill/>
          <a:ln w="9525">
            <a:noFill/>
            <a:miter lim="800000"/>
            <a:headEnd/>
            <a:tailEnd/>
          </a:ln>
        </p:spPr>
        <p:txBody>
          <a:bodyPr/>
          <a:lstStyle/>
          <a:p>
            <a:pPr algn="l"/>
            <a:endParaRPr lang="zh-CN" altLang="en-US">
              <a:latin typeface="Comic Sans MS" pitchFamily="66" charset="0"/>
            </a:endParaRPr>
          </a:p>
        </p:txBody>
      </p:sp>
      <p:sp>
        <p:nvSpPr>
          <p:cNvPr id="1965062" name="Rectangle 6"/>
          <p:cNvSpPr>
            <a:spLocks noChangeArrowheads="1"/>
          </p:cNvSpPr>
          <p:nvPr/>
        </p:nvSpPr>
        <p:spPr bwMode="auto">
          <a:xfrm>
            <a:off x="186953" y="4649788"/>
            <a:ext cx="76944" cy="318292"/>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 </a:t>
            </a:r>
            <a:endParaRPr lang="en-US" altLang="zh-CN">
              <a:latin typeface="Comic Sans MS" pitchFamily="66" charset="0"/>
              <a:ea typeface="宋体" pitchFamily="2" charset="-122"/>
            </a:endParaRPr>
          </a:p>
        </p:txBody>
      </p:sp>
      <p:sp>
        <p:nvSpPr>
          <p:cNvPr id="1965063" name="Oval 7"/>
          <p:cNvSpPr>
            <a:spLocks noChangeArrowheads="1"/>
          </p:cNvSpPr>
          <p:nvPr/>
        </p:nvSpPr>
        <p:spPr bwMode="auto">
          <a:xfrm>
            <a:off x="307975" y="5119688"/>
            <a:ext cx="481013" cy="481012"/>
          </a:xfrm>
          <a:prstGeom prst="ellipse">
            <a:avLst/>
          </a:prstGeom>
          <a:solidFill>
            <a:srgbClr val="FFFFFF"/>
          </a:solidFill>
          <a:ln w="0">
            <a:solidFill>
              <a:srgbClr val="000000"/>
            </a:solidFill>
            <a:round/>
            <a:headEnd/>
            <a:tailEnd/>
          </a:ln>
        </p:spPr>
        <p:txBody>
          <a:bodyPr/>
          <a:lstStyle/>
          <a:p>
            <a:pPr algn="l"/>
            <a:endParaRPr lang="zh-CN" altLang="en-US" sz="1600">
              <a:latin typeface="Comic Sans MS" pitchFamily="66" charset="0"/>
            </a:endParaRPr>
          </a:p>
        </p:txBody>
      </p:sp>
      <p:sp>
        <p:nvSpPr>
          <p:cNvPr id="1965064" name="Oval 8"/>
          <p:cNvSpPr>
            <a:spLocks noChangeArrowheads="1"/>
          </p:cNvSpPr>
          <p:nvPr/>
        </p:nvSpPr>
        <p:spPr bwMode="auto">
          <a:xfrm>
            <a:off x="307975" y="5119688"/>
            <a:ext cx="481013" cy="481012"/>
          </a:xfrm>
          <a:prstGeom prst="ellipse">
            <a:avLst/>
          </a:prstGeom>
          <a:noFill/>
          <a:ln w="9525" cap="rnd">
            <a:solidFill>
              <a:srgbClr val="000000"/>
            </a:solidFill>
            <a:round/>
            <a:headEnd/>
            <a:tailEnd/>
          </a:ln>
        </p:spPr>
        <p:txBody>
          <a:bodyPr/>
          <a:lstStyle/>
          <a:p>
            <a:pPr algn="l"/>
            <a:endParaRPr lang="zh-CN" altLang="en-US" sz="1600">
              <a:latin typeface="Comic Sans MS" pitchFamily="66" charset="0"/>
            </a:endParaRPr>
          </a:p>
        </p:txBody>
      </p:sp>
      <p:sp>
        <p:nvSpPr>
          <p:cNvPr id="1965065" name="Rectangle 9"/>
          <p:cNvSpPr>
            <a:spLocks noChangeArrowheads="1"/>
          </p:cNvSpPr>
          <p:nvPr/>
        </p:nvSpPr>
        <p:spPr bwMode="auto">
          <a:xfrm>
            <a:off x="307975" y="5746750"/>
            <a:ext cx="469900" cy="471488"/>
          </a:xfrm>
          <a:prstGeom prst="rect">
            <a:avLst/>
          </a:prstGeom>
          <a:solidFill>
            <a:srgbClr val="FFFFFF"/>
          </a:solidFill>
          <a:ln w="9525">
            <a:noFill/>
            <a:miter lim="800000"/>
            <a:headEnd/>
            <a:tailEnd/>
          </a:ln>
        </p:spPr>
        <p:txBody>
          <a:bodyPr/>
          <a:lstStyle/>
          <a:p>
            <a:pPr algn="l"/>
            <a:endParaRPr lang="zh-CN" altLang="en-US" sz="1600">
              <a:latin typeface="Comic Sans MS" pitchFamily="66" charset="0"/>
            </a:endParaRPr>
          </a:p>
        </p:txBody>
      </p:sp>
      <p:sp>
        <p:nvSpPr>
          <p:cNvPr id="1965066" name="Rectangle 10"/>
          <p:cNvSpPr>
            <a:spLocks noChangeArrowheads="1"/>
          </p:cNvSpPr>
          <p:nvPr/>
        </p:nvSpPr>
        <p:spPr bwMode="auto">
          <a:xfrm>
            <a:off x="307975" y="5746750"/>
            <a:ext cx="469900" cy="471488"/>
          </a:xfrm>
          <a:prstGeom prst="rect">
            <a:avLst/>
          </a:prstGeom>
          <a:noFill/>
          <a:ln w="9525" cap="rnd">
            <a:solidFill>
              <a:srgbClr val="000000"/>
            </a:solidFill>
            <a:miter lim="800000"/>
            <a:headEnd/>
            <a:tailEnd/>
          </a:ln>
        </p:spPr>
        <p:txBody>
          <a:bodyPr/>
          <a:lstStyle/>
          <a:p>
            <a:pPr algn="l"/>
            <a:endParaRPr lang="zh-CN" altLang="en-US" sz="1600">
              <a:latin typeface="Comic Sans MS" pitchFamily="66" charset="0"/>
            </a:endParaRPr>
          </a:p>
        </p:txBody>
      </p:sp>
      <p:sp>
        <p:nvSpPr>
          <p:cNvPr id="1965067" name="Rectangle 11"/>
          <p:cNvSpPr>
            <a:spLocks noChangeArrowheads="1"/>
          </p:cNvSpPr>
          <p:nvPr/>
        </p:nvSpPr>
        <p:spPr bwMode="auto">
          <a:xfrm>
            <a:off x="807281" y="5183188"/>
            <a:ext cx="1532471" cy="254621"/>
          </a:xfrm>
          <a:prstGeom prst="rect">
            <a:avLst/>
          </a:prstGeom>
          <a:noFill/>
          <a:ln w="9525">
            <a:noFill/>
            <a:miter lim="800000"/>
            <a:headEnd/>
            <a:tailEnd/>
          </a:ln>
        </p:spPr>
        <p:txBody>
          <a:bodyPr wrap="none" lIns="0" tIns="0" rIns="0" bIns="0">
            <a:spAutoFit/>
          </a:bodyPr>
          <a:lstStyle/>
          <a:p>
            <a:pPr algn="l"/>
            <a:r>
              <a:rPr lang="en-US" altLang="zh-CN" sz="1600" dirty="0">
                <a:solidFill>
                  <a:srgbClr val="000000"/>
                </a:solidFill>
                <a:latin typeface="Comic Sans MS" pitchFamily="66" charset="0"/>
                <a:ea typeface="宋体" pitchFamily="2" charset="-122"/>
              </a:rPr>
              <a:t>Thread/Process</a:t>
            </a:r>
            <a:endParaRPr lang="en-US" altLang="zh-CN" sz="1600" dirty="0">
              <a:latin typeface="Comic Sans MS" pitchFamily="66" charset="0"/>
              <a:ea typeface="宋体" pitchFamily="2" charset="-122"/>
            </a:endParaRPr>
          </a:p>
        </p:txBody>
      </p:sp>
      <p:sp>
        <p:nvSpPr>
          <p:cNvPr id="1965068" name="Rectangle 12"/>
          <p:cNvSpPr>
            <a:spLocks noChangeArrowheads="1"/>
          </p:cNvSpPr>
          <p:nvPr/>
        </p:nvSpPr>
        <p:spPr bwMode="auto">
          <a:xfrm>
            <a:off x="2544391" y="5183188"/>
            <a:ext cx="60914" cy="254621"/>
          </a:xfrm>
          <a:prstGeom prst="rect">
            <a:avLst/>
          </a:prstGeom>
          <a:noFill/>
          <a:ln w="9525">
            <a:noFill/>
            <a:miter lim="800000"/>
            <a:headEnd/>
            <a:tailEnd/>
          </a:ln>
        </p:spPr>
        <p:txBody>
          <a:bodyPr wrap="none" lIns="0" tIns="0" rIns="0" bIns="0">
            <a:spAutoFit/>
          </a:bodyPr>
          <a:lstStyle/>
          <a:p>
            <a:pPr algn="l"/>
            <a:r>
              <a:rPr lang="en-US" altLang="zh-CN" sz="1600">
                <a:solidFill>
                  <a:srgbClr val="000000"/>
                </a:solidFill>
                <a:latin typeface="Comic Sans MS" pitchFamily="66" charset="0"/>
                <a:ea typeface="宋体" pitchFamily="2" charset="-122"/>
              </a:rPr>
              <a:t> </a:t>
            </a:r>
            <a:endParaRPr lang="en-US" altLang="zh-CN" sz="1600">
              <a:latin typeface="Comic Sans MS" pitchFamily="66" charset="0"/>
              <a:ea typeface="宋体" pitchFamily="2" charset="-122"/>
            </a:endParaRPr>
          </a:p>
        </p:txBody>
      </p:sp>
      <p:sp>
        <p:nvSpPr>
          <p:cNvPr id="1965069" name="Rectangle 13"/>
          <p:cNvSpPr>
            <a:spLocks noChangeArrowheads="1"/>
          </p:cNvSpPr>
          <p:nvPr/>
        </p:nvSpPr>
        <p:spPr bwMode="auto">
          <a:xfrm>
            <a:off x="901858" y="5818188"/>
            <a:ext cx="1437894" cy="254621"/>
          </a:xfrm>
          <a:prstGeom prst="rect">
            <a:avLst/>
          </a:prstGeom>
          <a:noFill/>
          <a:ln w="9525">
            <a:noFill/>
            <a:miter lim="800000"/>
            <a:headEnd/>
            <a:tailEnd/>
          </a:ln>
        </p:spPr>
        <p:txBody>
          <a:bodyPr wrap="none" lIns="0" tIns="0" rIns="0" bIns="0">
            <a:spAutoFit/>
          </a:bodyPr>
          <a:lstStyle/>
          <a:p>
            <a:pPr algn="l"/>
            <a:r>
              <a:rPr lang="en-US" altLang="zh-CN" sz="1600" dirty="0">
                <a:solidFill>
                  <a:srgbClr val="000000"/>
                </a:solidFill>
                <a:latin typeface="Comic Sans MS" pitchFamily="66" charset="0"/>
                <a:ea typeface="宋体" pitchFamily="2" charset="-122"/>
              </a:rPr>
              <a:t>Address Space</a:t>
            </a:r>
            <a:endParaRPr lang="en-US" altLang="zh-CN" sz="1600" dirty="0">
              <a:latin typeface="Comic Sans MS" pitchFamily="66" charset="0"/>
              <a:ea typeface="宋体" pitchFamily="2" charset="-122"/>
            </a:endParaRPr>
          </a:p>
        </p:txBody>
      </p:sp>
      <p:sp>
        <p:nvSpPr>
          <p:cNvPr id="1965070" name="Rectangle 14"/>
          <p:cNvSpPr>
            <a:spLocks noChangeArrowheads="1"/>
          </p:cNvSpPr>
          <p:nvPr/>
        </p:nvSpPr>
        <p:spPr bwMode="auto">
          <a:xfrm>
            <a:off x="2488828" y="5818188"/>
            <a:ext cx="60914" cy="254621"/>
          </a:xfrm>
          <a:prstGeom prst="rect">
            <a:avLst/>
          </a:prstGeom>
          <a:noFill/>
          <a:ln w="9525">
            <a:noFill/>
            <a:miter lim="800000"/>
            <a:headEnd/>
            <a:tailEnd/>
          </a:ln>
        </p:spPr>
        <p:txBody>
          <a:bodyPr wrap="none" lIns="0" tIns="0" rIns="0" bIns="0">
            <a:spAutoFit/>
          </a:bodyPr>
          <a:lstStyle/>
          <a:p>
            <a:pPr algn="l"/>
            <a:r>
              <a:rPr lang="en-US" altLang="zh-CN" sz="1600">
                <a:solidFill>
                  <a:srgbClr val="000000"/>
                </a:solidFill>
                <a:latin typeface="Comic Sans MS" pitchFamily="66" charset="0"/>
                <a:ea typeface="宋体" pitchFamily="2" charset="-122"/>
              </a:rPr>
              <a:t> </a:t>
            </a:r>
            <a:endParaRPr lang="en-US" altLang="zh-CN" sz="1600">
              <a:latin typeface="Comic Sans MS" pitchFamily="66" charset="0"/>
              <a:ea typeface="宋体" pitchFamily="2" charset="-122"/>
            </a:endParaRPr>
          </a:p>
        </p:txBody>
      </p:sp>
      <p:sp>
        <p:nvSpPr>
          <p:cNvPr id="1965071" name="Rectangle 15"/>
          <p:cNvSpPr>
            <a:spLocks noChangeArrowheads="1"/>
          </p:cNvSpPr>
          <p:nvPr/>
        </p:nvSpPr>
        <p:spPr bwMode="auto">
          <a:xfrm>
            <a:off x="224937" y="4719638"/>
            <a:ext cx="921727" cy="318292"/>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Legend:</a:t>
            </a:r>
            <a:endParaRPr lang="en-US" altLang="zh-CN">
              <a:latin typeface="Comic Sans MS" pitchFamily="66" charset="0"/>
              <a:ea typeface="宋体" pitchFamily="2" charset="-122"/>
            </a:endParaRPr>
          </a:p>
        </p:txBody>
      </p:sp>
      <p:sp>
        <p:nvSpPr>
          <p:cNvPr id="1965072" name="Rectangle 16"/>
          <p:cNvSpPr>
            <a:spLocks noChangeArrowheads="1"/>
          </p:cNvSpPr>
          <p:nvPr/>
        </p:nvSpPr>
        <p:spPr bwMode="auto">
          <a:xfrm>
            <a:off x="994991" y="4719638"/>
            <a:ext cx="76944" cy="318292"/>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 </a:t>
            </a:r>
            <a:endParaRPr lang="en-US" altLang="zh-CN">
              <a:latin typeface="Comic Sans MS" pitchFamily="66" charset="0"/>
              <a:ea typeface="宋体" pitchFamily="2" charset="-122"/>
            </a:endParaRPr>
          </a:p>
        </p:txBody>
      </p:sp>
      <p:sp>
        <p:nvSpPr>
          <p:cNvPr id="1965073" name="Freeform 17"/>
          <p:cNvSpPr>
            <a:spLocks noEditPoints="1"/>
          </p:cNvSpPr>
          <p:nvPr/>
        </p:nvSpPr>
        <p:spPr bwMode="auto">
          <a:xfrm>
            <a:off x="2667000" y="5226050"/>
            <a:ext cx="320675" cy="103188"/>
          </a:xfrm>
          <a:custGeom>
            <a:avLst/>
            <a:gdLst/>
            <a:ahLst/>
            <a:cxnLst>
              <a:cxn ang="0">
                <a:pos x="50" y="350"/>
              </a:cxn>
              <a:cxn ang="0">
                <a:pos x="1783" y="350"/>
              </a:cxn>
              <a:cxn ang="0">
                <a:pos x="1833" y="400"/>
              </a:cxn>
              <a:cxn ang="0">
                <a:pos x="1783" y="450"/>
              </a:cxn>
              <a:cxn ang="0">
                <a:pos x="50" y="450"/>
              </a:cxn>
              <a:cxn ang="0">
                <a:pos x="0" y="400"/>
              </a:cxn>
              <a:cxn ang="0">
                <a:pos x="50" y="350"/>
              </a:cxn>
              <a:cxn ang="0">
                <a:pos x="1650" y="0"/>
              </a:cxn>
              <a:cxn ang="0">
                <a:pos x="2450" y="400"/>
              </a:cxn>
              <a:cxn ang="0">
                <a:pos x="1650" y="800"/>
              </a:cxn>
              <a:cxn ang="0">
                <a:pos x="1650" y="0"/>
              </a:cxn>
            </a:cxnLst>
            <a:rect l="0" t="0" r="r" b="b"/>
            <a:pathLst>
              <a:path w="2450" h="800">
                <a:moveTo>
                  <a:pt x="50" y="350"/>
                </a:moveTo>
                <a:lnTo>
                  <a:pt x="1783" y="350"/>
                </a:lnTo>
                <a:cubicBezTo>
                  <a:pt x="1811" y="350"/>
                  <a:pt x="1833" y="373"/>
                  <a:pt x="1833" y="400"/>
                </a:cubicBezTo>
                <a:cubicBezTo>
                  <a:pt x="1833" y="428"/>
                  <a:pt x="1811" y="450"/>
                  <a:pt x="1783" y="450"/>
                </a:cubicBezTo>
                <a:lnTo>
                  <a:pt x="50" y="450"/>
                </a:lnTo>
                <a:cubicBezTo>
                  <a:pt x="23" y="450"/>
                  <a:pt x="0" y="428"/>
                  <a:pt x="0" y="400"/>
                </a:cubicBezTo>
                <a:cubicBezTo>
                  <a:pt x="0" y="373"/>
                  <a:pt x="23" y="350"/>
                  <a:pt x="50" y="350"/>
                </a:cubicBezTo>
                <a:close/>
                <a:moveTo>
                  <a:pt x="1650" y="0"/>
                </a:moveTo>
                <a:lnTo>
                  <a:pt x="2450" y="400"/>
                </a:lnTo>
                <a:lnTo>
                  <a:pt x="1650" y="800"/>
                </a:lnTo>
                <a:lnTo>
                  <a:pt x="1650" y="0"/>
                </a:lnTo>
                <a:close/>
              </a:path>
            </a:pathLst>
          </a:custGeom>
          <a:solidFill>
            <a:srgbClr val="000000"/>
          </a:solidFill>
          <a:ln w="1588" cap="flat">
            <a:solidFill>
              <a:srgbClr val="000000"/>
            </a:solidFill>
            <a:prstDash val="solid"/>
            <a:bevel/>
            <a:headEnd/>
            <a:tailEnd/>
          </a:ln>
        </p:spPr>
        <p:txBody>
          <a:bodyPr/>
          <a:lstStyle/>
          <a:p>
            <a:pPr algn="l"/>
            <a:endParaRPr lang="zh-CN" altLang="en-US" sz="1600">
              <a:latin typeface="Comic Sans MS" pitchFamily="66" charset="0"/>
            </a:endParaRPr>
          </a:p>
        </p:txBody>
      </p:sp>
      <p:sp>
        <p:nvSpPr>
          <p:cNvPr id="1965074" name="Freeform 18"/>
          <p:cNvSpPr>
            <a:spLocks noEditPoints="1"/>
          </p:cNvSpPr>
          <p:nvPr/>
        </p:nvSpPr>
        <p:spPr bwMode="auto">
          <a:xfrm>
            <a:off x="2667000" y="5854700"/>
            <a:ext cx="320675" cy="103188"/>
          </a:xfrm>
          <a:custGeom>
            <a:avLst/>
            <a:gdLst/>
            <a:ahLst/>
            <a:cxnLst>
              <a:cxn ang="0">
                <a:pos x="50" y="350"/>
              </a:cxn>
              <a:cxn ang="0">
                <a:pos x="350" y="350"/>
              </a:cxn>
              <a:cxn ang="0">
                <a:pos x="400" y="400"/>
              </a:cxn>
              <a:cxn ang="0">
                <a:pos x="350" y="450"/>
              </a:cxn>
              <a:cxn ang="0">
                <a:pos x="50" y="450"/>
              </a:cxn>
              <a:cxn ang="0">
                <a:pos x="0" y="400"/>
              </a:cxn>
              <a:cxn ang="0">
                <a:pos x="50" y="350"/>
              </a:cxn>
              <a:cxn ang="0">
                <a:pos x="750" y="350"/>
              </a:cxn>
              <a:cxn ang="0">
                <a:pos x="1050" y="350"/>
              </a:cxn>
              <a:cxn ang="0">
                <a:pos x="1100" y="400"/>
              </a:cxn>
              <a:cxn ang="0">
                <a:pos x="1050" y="450"/>
              </a:cxn>
              <a:cxn ang="0">
                <a:pos x="750" y="450"/>
              </a:cxn>
              <a:cxn ang="0">
                <a:pos x="700" y="400"/>
              </a:cxn>
              <a:cxn ang="0">
                <a:pos x="750" y="350"/>
              </a:cxn>
              <a:cxn ang="0">
                <a:pos x="1450" y="350"/>
              </a:cxn>
              <a:cxn ang="0">
                <a:pos x="1750" y="350"/>
              </a:cxn>
              <a:cxn ang="0">
                <a:pos x="1800" y="400"/>
              </a:cxn>
              <a:cxn ang="0">
                <a:pos x="1750" y="450"/>
              </a:cxn>
              <a:cxn ang="0">
                <a:pos x="1450" y="450"/>
              </a:cxn>
              <a:cxn ang="0">
                <a:pos x="1400" y="400"/>
              </a:cxn>
              <a:cxn ang="0">
                <a:pos x="1450" y="350"/>
              </a:cxn>
              <a:cxn ang="0">
                <a:pos x="1650" y="0"/>
              </a:cxn>
              <a:cxn ang="0">
                <a:pos x="2450" y="400"/>
              </a:cxn>
              <a:cxn ang="0">
                <a:pos x="1650" y="800"/>
              </a:cxn>
              <a:cxn ang="0">
                <a:pos x="1650" y="0"/>
              </a:cxn>
            </a:cxnLst>
            <a:rect l="0" t="0" r="r" b="b"/>
            <a:pathLst>
              <a:path w="2450" h="800">
                <a:moveTo>
                  <a:pt x="50" y="350"/>
                </a:moveTo>
                <a:lnTo>
                  <a:pt x="350" y="350"/>
                </a:lnTo>
                <a:cubicBezTo>
                  <a:pt x="378" y="350"/>
                  <a:pt x="400" y="373"/>
                  <a:pt x="400" y="400"/>
                </a:cubicBezTo>
                <a:cubicBezTo>
                  <a:pt x="400" y="428"/>
                  <a:pt x="378" y="450"/>
                  <a:pt x="350" y="450"/>
                </a:cubicBezTo>
                <a:lnTo>
                  <a:pt x="50" y="450"/>
                </a:lnTo>
                <a:cubicBezTo>
                  <a:pt x="23" y="450"/>
                  <a:pt x="0" y="428"/>
                  <a:pt x="0" y="400"/>
                </a:cubicBezTo>
                <a:cubicBezTo>
                  <a:pt x="0" y="373"/>
                  <a:pt x="23" y="350"/>
                  <a:pt x="50" y="350"/>
                </a:cubicBezTo>
                <a:close/>
                <a:moveTo>
                  <a:pt x="750" y="350"/>
                </a:moveTo>
                <a:lnTo>
                  <a:pt x="1050" y="350"/>
                </a:lnTo>
                <a:cubicBezTo>
                  <a:pt x="1078" y="350"/>
                  <a:pt x="1100" y="373"/>
                  <a:pt x="1100" y="400"/>
                </a:cubicBezTo>
                <a:cubicBezTo>
                  <a:pt x="1100" y="428"/>
                  <a:pt x="1078" y="450"/>
                  <a:pt x="1050" y="450"/>
                </a:cubicBezTo>
                <a:lnTo>
                  <a:pt x="750" y="450"/>
                </a:lnTo>
                <a:cubicBezTo>
                  <a:pt x="723" y="450"/>
                  <a:pt x="700" y="428"/>
                  <a:pt x="700" y="400"/>
                </a:cubicBezTo>
                <a:cubicBezTo>
                  <a:pt x="700" y="373"/>
                  <a:pt x="723" y="350"/>
                  <a:pt x="750" y="350"/>
                </a:cubicBezTo>
                <a:close/>
                <a:moveTo>
                  <a:pt x="1450" y="350"/>
                </a:moveTo>
                <a:lnTo>
                  <a:pt x="1750" y="350"/>
                </a:lnTo>
                <a:cubicBezTo>
                  <a:pt x="1778" y="350"/>
                  <a:pt x="1800" y="373"/>
                  <a:pt x="1800" y="400"/>
                </a:cubicBezTo>
                <a:cubicBezTo>
                  <a:pt x="1800" y="428"/>
                  <a:pt x="1778" y="450"/>
                  <a:pt x="1750" y="450"/>
                </a:cubicBezTo>
                <a:lnTo>
                  <a:pt x="1450" y="450"/>
                </a:lnTo>
                <a:cubicBezTo>
                  <a:pt x="1423" y="450"/>
                  <a:pt x="1400" y="428"/>
                  <a:pt x="1400" y="400"/>
                </a:cubicBezTo>
                <a:cubicBezTo>
                  <a:pt x="1400" y="373"/>
                  <a:pt x="1423" y="350"/>
                  <a:pt x="1450" y="350"/>
                </a:cubicBezTo>
                <a:close/>
                <a:moveTo>
                  <a:pt x="1650" y="0"/>
                </a:moveTo>
                <a:lnTo>
                  <a:pt x="2450" y="400"/>
                </a:lnTo>
                <a:lnTo>
                  <a:pt x="1650" y="800"/>
                </a:lnTo>
                <a:lnTo>
                  <a:pt x="1650" y="0"/>
                </a:lnTo>
                <a:close/>
              </a:path>
            </a:pathLst>
          </a:custGeom>
          <a:solidFill>
            <a:srgbClr val="000000"/>
          </a:solidFill>
          <a:ln w="1588" cap="flat">
            <a:solidFill>
              <a:srgbClr val="000000"/>
            </a:solidFill>
            <a:prstDash val="solid"/>
            <a:bevel/>
            <a:headEnd/>
            <a:tailEnd/>
          </a:ln>
        </p:spPr>
        <p:txBody>
          <a:bodyPr/>
          <a:lstStyle/>
          <a:p>
            <a:pPr algn="l"/>
            <a:endParaRPr lang="zh-CN" altLang="en-US" sz="1600">
              <a:latin typeface="Comic Sans MS" pitchFamily="66" charset="0"/>
            </a:endParaRPr>
          </a:p>
        </p:txBody>
      </p:sp>
      <p:sp>
        <p:nvSpPr>
          <p:cNvPr id="1965075" name="Rectangle 19"/>
          <p:cNvSpPr>
            <a:spLocks noChangeArrowheads="1"/>
          </p:cNvSpPr>
          <p:nvPr/>
        </p:nvSpPr>
        <p:spPr bwMode="auto">
          <a:xfrm>
            <a:off x="2999581" y="5192713"/>
            <a:ext cx="1500411" cy="254621"/>
          </a:xfrm>
          <a:prstGeom prst="rect">
            <a:avLst/>
          </a:prstGeom>
          <a:noFill/>
          <a:ln w="9525">
            <a:noFill/>
            <a:miter lim="800000"/>
            <a:headEnd/>
            <a:tailEnd/>
          </a:ln>
        </p:spPr>
        <p:txBody>
          <a:bodyPr wrap="none" lIns="0" tIns="0" rIns="0" bIns="0">
            <a:spAutoFit/>
          </a:bodyPr>
          <a:lstStyle/>
          <a:p>
            <a:pPr algn="l"/>
            <a:r>
              <a:rPr lang="en-US" altLang="zh-CN" sz="1600" dirty="0">
                <a:solidFill>
                  <a:srgbClr val="000000"/>
                </a:solidFill>
                <a:latin typeface="Comic Sans MS" pitchFamily="66" charset="0"/>
                <a:ea typeface="宋体" pitchFamily="2" charset="-122"/>
              </a:rPr>
              <a:t>Memory Access</a:t>
            </a:r>
            <a:endParaRPr lang="en-US" altLang="zh-CN" sz="1600" dirty="0">
              <a:latin typeface="Comic Sans MS" pitchFamily="66" charset="0"/>
              <a:ea typeface="宋体" pitchFamily="2" charset="-122"/>
            </a:endParaRPr>
          </a:p>
        </p:txBody>
      </p:sp>
      <p:sp>
        <p:nvSpPr>
          <p:cNvPr id="1965076" name="Rectangle 20"/>
          <p:cNvSpPr>
            <a:spLocks noChangeArrowheads="1"/>
          </p:cNvSpPr>
          <p:nvPr/>
        </p:nvSpPr>
        <p:spPr bwMode="auto">
          <a:xfrm>
            <a:off x="4981203" y="5192713"/>
            <a:ext cx="76944" cy="318292"/>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 </a:t>
            </a:r>
            <a:endParaRPr lang="en-US" altLang="zh-CN">
              <a:latin typeface="Comic Sans MS" pitchFamily="66" charset="0"/>
              <a:ea typeface="宋体" pitchFamily="2" charset="-122"/>
            </a:endParaRPr>
          </a:p>
        </p:txBody>
      </p:sp>
      <p:sp>
        <p:nvSpPr>
          <p:cNvPr id="1965077" name="Rectangle 21"/>
          <p:cNvSpPr>
            <a:spLocks noChangeArrowheads="1"/>
          </p:cNvSpPr>
          <p:nvPr/>
        </p:nvSpPr>
        <p:spPr bwMode="auto">
          <a:xfrm>
            <a:off x="3104793" y="5819775"/>
            <a:ext cx="819135" cy="254621"/>
          </a:xfrm>
          <a:prstGeom prst="rect">
            <a:avLst/>
          </a:prstGeom>
          <a:noFill/>
          <a:ln w="9525">
            <a:noFill/>
            <a:miter lim="800000"/>
            <a:headEnd/>
            <a:tailEnd/>
          </a:ln>
        </p:spPr>
        <p:txBody>
          <a:bodyPr wrap="none" lIns="0" tIns="0" rIns="0" bIns="0">
            <a:spAutoFit/>
          </a:bodyPr>
          <a:lstStyle/>
          <a:p>
            <a:pPr algn="l"/>
            <a:r>
              <a:rPr lang="en-US" altLang="zh-CN" sz="1600" dirty="0">
                <a:solidFill>
                  <a:srgbClr val="000000"/>
                </a:solidFill>
                <a:latin typeface="Comic Sans MS" pitchFamily="66" charset="0"/>
                <a:ea typeface="宋体" pitchFamily="2" charset="-122"/>
              </a:rPr>
              <a:t>Message</a:t>
            </a:r>
            <a:endParaRPr lang="en-US" altLang="zh-CN" sz="1600" dirty="0">
              <a:latin typeface="Comic Sans MS" pitchFamily="66" charset="0"/>
              <a:ea typeface="宋体" pitchFamily="2" charset="-122"/>
            </a:endParaRPr>
          </a:p>
        </p:txBody>
      </p:sp>
      <p:sp>
        <p:nvSpPr>
          <p:cNvPr id="1965078" name="Rectangle 22"/>
          <p:cNvSpPr>
            <a:spLocks noChangeArrowheads="1"/>
          </p:cNvSpPr>
          <p:nvPr/>
        </p:nvSpPr>
        <p:spPr bwMode="auto">
          <a:xfrm>
            <a:off x="4347791" y="5819775"/>
            <a:ext cx="60914" cy="254621"/>
          </a:xfrm>
          <a:prstGeom prst="rect">
            <a:avLst/>
          </a:prstGeom>
          <a:noFill/>
          <a:ln w="9525">
            <a:noFill/>
            <a:miter lim="800000"/>
            <a:headEnd/>
            <a:tailEnd/>
          </a:ln>
        </p:spPr>
        <p:txBody>
          <a:bodyPr wrap="none" lIns="0" tIns="0" rIns="0" bIns="0">
            <a:spAutoFit/>
          </a:bodyPr>
          <a:lstStyle/>
          <a:p>
            <a:pPr algn="l"/>
            <a:r>
              <a:rPr lang="en-US" altLang="zh-CN" sz="1600">
                <a:solidFill>
                  <a:srgbClr val="000000"/>
                </a:solidFill>
                <a:latin typeface="Comic Sans MS" pitchFamily="66" charset="0"/>
                <a:ea typeface="宋体" pitchFamily="2" charset="-122"/>
              </a:rPr>
              <a:t> </a:t>
            </a:r>
            <a:endParaRPr lang="en-US" altLang="zh-CN" sz="1600">
              <a:latin typeface="Comic Sans MS" pitchFamily="66"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965061"/>
                                        </p:tgtEl>
                                        <p:attrNameLst>
                                          <p:attrName>style.visibility</p:attrName>
                                        </p:attrNameLst>
                                      </p:cBhvr>
                                      <p:to>
                                        <p:strVal val="visible"/>
                                      </p:to>
                                    </p:set>
                                    <p:animEffect transition="in" filter="blinds(horizontal)">
                                      <p:cBhvr>
                                        <p:cTn id="7" dur="500"/>
                                        <p:tgtEl>
                                          <p:spTgt spid="196506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65062"/>
                                        </p:tgtEl>
                                        <p:attrNameLst>
                                          <p:attrName>style.visibility</p:attrName>
                                        </p:attrNameLst>
                                      </p:cBhvr>
                                      <p:to>
                                        <p:strVal val="visible"/>
                                      </p:to>
                                    </p:set>
                                    <p:animEffect transition="in" filter="blinds(horizontal)">
                                      <p:cBhvr>
                                        <p:cTn id="10" dur="500"/>
                                        <p:tgtEl>
                                          <p:spTgt spid="1965062"/>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65063"/>
                                        </p:tgtEl>
                                        <p:attrNameLst>
                                          <p:attrName>style.visibility</p:attrName>
                                        </p:attrNameLst>
                                      </p:cBhvr>
                                      <p:to>
                                        <p:strVal val="visible"/>
                                      </p:to>
                                    </p:set>
                                    <p:animEffect transition="in" filter="blinds(horizontal)">
                                      <p:cBhvr>
                                        <p:cTn id="13" dur="500"/>
                                        <p:tgtEl>
                                          <p:spTgt spid="196506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965064"/>
                                        </p:tgtEl>
                                        <p:attrNameLst>
                                          <p:attrName>style.visibility</p:attrName>
                                        </p:attrNameLst>
                                      </p:cBhvr>
                                      <p:to>
                                        <p:strVal val="visible"/>
                                      </p:to>
                                    </p:set>
                                    <p:animEffect transition="in" filter="blinds(horizontal)">
                                      <p:cBhvr>
                                        <p:cTn id="16" dur="500"/>
                                        <p:tgtEl>
                                          <p:spTgt spid="196506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65065"/>
                                        </p:tgtEl>
                                        <p:attrNameLst>
                                          <p:attrName>style.visibility</p:attrName>
                                        </p:attrNameLst>
                                      </p:cBhvr>
                                      <p:to>
                                        <p:strVal val="visible"/>
                                      </p:to>
                                    </p:set>
                                    <p:animEffect transition="in" filter="blinds(horizontal)">
                                      <p:cBhvr>
                                        <p:cTn id="19" dur="500"/>
                                        <p:tgtEl>
                                          <p:spTgt spid="196506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65066"/>
                                        </p:tgtEl>
                                        <p:attrNameLst>
                                          <p:attrName>style.visibility</p:attrName>
                                        </p:attrNameLst>
                                      </p:cBhvr>
                                      <p:to>
                                        <p:strVal val="visible"/>
                                      </p:to>
                                    </p:set>
                                    <p:animEffect transition="in" filter="blinds(horizontal)">
                                      <p:cBhvr>
                                        <p:cTn id="22" dur="500"/>
                                        <p:tgtEl>
                                          <p:spTgt spid="196506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65067"/>
                                        </p:tgtEl>
                                        <p:attrNameLst>
                                          <p:attrName>style.visibility</p:attrName>
                                        </p:attrNameLst>
                                      </p:cBhvr>
                                      <p:to>
                                        <p:strVal val="visible"/>
                                      </p:to>
                                    </p:set>
                                    <p:animEffect transition="in" filter="blinds(horizontal)">
                                      <p:cBhvr>
                                        <p:cTn id="25" dur="500"/>
                                        <p:tgtEl>
                                          <p:spTgt spid="1965067"/>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65068"/>
                                        </p:tgtEl>
                                        <p:attrNameLst>
                                          <p:attrName>style.visibility</p:attrName>
                                        </p:attrNameLst>
                                      </p:cBhvr>
                                      <p:to>
                                        <p:strVal val="visible"/>
                                      </p:to>
                                    </p:set>
                                    <p:animEffect transition="in" filter="blinds(horizontal)">
                                      <p:cBhvr>
                                        <p:cTn id="28" dur="500"/>
                                        <p:tgtEl>
                                          <p:spTgt spid="1965068"/>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965069"/>
                                        </p:tgtEl>
                                        <p:attrNameLst>
                                          <p:attrName>style.visibility</p:attrName>
                                        </p:attrNameLst>
                                      </p:cBhvr>
                                      <p:to>
                                        <p:strVal val="visible"/>
                                      </p:to>
                                    </p:set>
                                    <p:animEffect transition="in" filter="blinds(horizontal)">
                                      <p:cBhvr>
                                        <p:cTn id="31" dur="500"/>
                                        <p:tgtEl>
                                          <p:spTgt spid="1965069"/>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65070"/>
                                        </p:tgtEl>
                                        <p:attrNameLst>
                                          <p:attrName>style.visibility</p:attrName>
                                        </p:attrNameLst>
                                      </p:cBhvr>
                                      <p:to>
                                        <p:strVal val="visible"/>
                                      </p:to>
                                    </p:set>
                                    <p:animEffect transition="in" filter="blinds(horizontal)">
                                      <p:cBhvr>
                                        <p:cTn id="34" dur="500"/>
                                        <p:tgtEl>
                                          <p:spTgt spid="1965070"/>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965071"/>
                                        </p:tgtEl>
                                        <p:attrNameLst>
                                          <p:attrName>style.visibility</p:attrName>
                                        </p:attrNameLst>
                                      </p:cBhvr>
                                      <p:to>
                                        <p:strVal val="visible"/>
                                      </p:to>
                                    </p:set>
                                    <p:animEffect transition="in" filter="blinds(horizontal)">
                                      <p:cBhvr>
                                        <p:cTn id="37" dur="500"/>
                                        <p:tgtEl>
                                          <p:spTgt spid="1965071"/>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65072"/>
                                        </p:tgtEl>
                                        <p:attrNameLst>
                                          <p:attrName>style.visibility</p:attrName>
                                        </p:attrNameLst>
                                      </p:cBhvr>
                                      <p:to>
                                        <p:strVal val="visible"/>
                                      </p:to>
                                    </p:set>
                                    <p:animEffect transition="in" filter="blinds(horizontal)">
                                      <p:cBhvr>
                                        <p:cTn id="40" dur="500"/>
                                        <p:tgtEl>
                                          <p:spTgt spid="1965072"/>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65073"/>
                                        </p:tgtEl>
                                        <p:attrNameLst>
                                          <p:attrName>style.visibility</p:attrName>
                                        </p:attrNameLst>
                                      </p:cBhvr>
                                      <p:to>
                                        <p:strVal val="visible"/>
                                      </p:to>
                                    </p:set>
                                    <p:animEffect transition="in" filter="blinds(horizontal)">
                                      <p:cBhvr>
                                        <p:cTn id="43" dur="500"/>
                                        <p:tgtEl>
                                          <p:spTgt spid="1965073"/>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65074"/>
                                        </p:tgtEl>
                                        <p:attrNameLst>
                                          <p:attrName>style.visibility</p:attrName>
                                        </p:attrNameLst>
                                      </p:cBhvr>
                                      <p:to>
                                        <p:strVal val="visible"/>
                                      </p:to>
                                    </p:set>
                                    <p:animEffect transition="in" filter="blinds(horizontal)">
                                      <p:cBhvr>
                                        <p:cTn id="46" dur="500"/>
                                        <p:tgtEl>
                                          <p:spTgt spid="1965074"/>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1965075"/>
                                        </p:tgtEl>
                                        <p:attrNameLst>
                                          <p:attrName>style.visibility</p:attrName>
                                        </p:attrNameLst>
                                      </p:cBhvr>
                                      <p:to>
                                        <p:strVal val="visible"/>
                                      </p:to>
                                    </p:set>
                                    <p:animEffect transition="in" filter="blinds(horizontal)">
                                      <p:cBhvr>
                                        <p:cTn id="49" dur="500"/>
                                        <p:tgtEl>
                                          <p:spTgt spid="1965075"/>
                                        </p:tgtEl>
                                      </p:cBhvr>
                                    </p:animEffect>
                                  </p:childTnLst>
                                </p:cTn>
                              </p:par>
                              <p:par>
                                <p:cTn id="50" presetID="3" presetClass="entr" presetSubtype="10" fill="hold" grpId="0" nodeType="withEffect">
                                  <p:stCondLst>
                                    <p:cond delay="0"/>
                                  </p:stCondLst>
                                  <p:childTnLst>
                                    <p:set>
                                      <p:cBhvr>
                                        <p:cTn id="51" dur="1" fill="hold">
                                          <p:stCondLst>
                                            <p:cond delay="0"/>
                                          </p:stCondLst>
                                        </p:cTn>
                                        <p:tgtEl>
                                          <p:spTgt spid="1965076"/>
                                        </p:tgtEl>
                                        <p:attrNameLst>
                                          <p:attrName>style.visibility</p:attrName>
                                        </p:attrNameLst>
                                      </p:cBhvr>
                                      <p:to>
                                        <p:strVal val="visible"/>
                                      </p:to>
                                    </p:set>
                                    <p:animEffect transition="in" filter="blinds(horizontal)">
                                      <p:cBhvr>
                                        <p:cTn id="52" dur="500"/>
                                        <p:tgtEl>
                                          <p:spTgt spid="1965076"/>
                                        </p:tgtEl>
                                      </p:cBhvr>
                                    </p:animEffect>
                                  </p:childTnLst>
                                </p:cTn>
                              </p:par>
                              <p:par>
                                <p:cTn id="53" presetID="3" presetClass="entr" presetSubtype="10" fill="hold" grpId="0" nodeType="withEffect">
                                  <p:stCondLst>
                                    <p:cond delay="0"/>
                                  </p:stCondLst>
                                  <p:childTnLst>
                                    <p:set>
                                      <p:cBhvr>
                                        <p:cTn id="54" dur="1" fill="hold">
                                          <p:stCondLst>
                                            <p:cond delay="0"/>
                                          </p:stCondLst>
                                        </p:cTn>
                                        <p:tgtEl>
                                          <p:spTgt spid="1965077"/>
                                        </p:tgtEl>
                                        <p:attrNameLst>
                                          <p:attrName>style.visibility</p:attrName>
                                        </p:attrNameLst>
                                      </p:cBhvr>
                                      <p:to>
                                        <p:strVal val="visible"/>
                                      </p:to>
                                    </p:set>
                                    <p:animEffect transition="in" filter="blinds(horizontal)">
                                      <p:cBhvr>
                                        <p:cTn id="55" dur="500"/>
                                        <p:tgtEl>
                                          <p:spTgt spid="1965077"/>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965078"/>
                                        </p:tgtEl>
                                        <p:attrNameLst>
                                          <p:attrName>style.visibility</p:attrName>
                                        </p:attrNameLst>
                                      </p:cBhvr>
                                      <p:to>
                                        <p:strVal val="visible"/>
                                      </p:to>
                                    </p:set>
                                    <p:animEffect transition="in" filter="blinds(horizontal)">
                                      <p:cBhvr>
                                        <p:cTn id="58" dur="500"/>
                                        <p:tgtEl>
                                          <p:spTgt spid="1965078"/>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1965059">
                                            <p:txEl>
                                              <p:pRg st="0" end="0"/>
                                            </p:txEl>
                                          </p:spTgt>
                                        </p:tgtEl>
                                        <p:attrNameLst>
                                          <p:attrName>style.visibility</p:attrName>
                                        </p:attrNameLst>
                                      </p:cBhvr>
                                      <p:to>
                                        <p:strVal val="visible"/>
                                      </p:to>
                                    </p:set>
                                    <p:animEffect transition="in" filter="blinds(horizontal)">
                                      <p:cBhvr>
                                        <p:cTn id="63" dur="500"/>
                                        <p:tgtEl>
                                          <p:spTgt spid="1965059">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nodeType="clickEffect">
                                  <p:stCondLst>
                                    <p:cond delay="0"/>
                                  </p:stCondLst>
                                  <p:childTnLst>
                                    <p:set>
                                      <p:cBhvr>
                                        <p:cTn id="67" dur="1" fill="hold">
                                          <p:stCondLst>
                                            <p:cond delay="0"/>
                                          </p:stCondLst>
                                        </p:cTn>
                                        <p:tgtEl>
                                          <p:spTgt spid="1965059">
                                            <p:txEl>
                                              <p:pRg st="1" end="1"/>
                                            </p:txEl>
                                          </p:spTgt>
                                        </p:tgtEl>
                                        <p:attrNameLst>
                                          <p:attrName>style.visibility</p:attrName>
                                        </p:attrNameLst>
                                      </p:cBhvr>
                                      <p:to>
                                        <p:strVal val="visible"/>
                                      </p:to>
                                    </p:set>
                                    <p:animEffect transition="in" filter="blinds(horizontal)">
                                      <p:cBhvr>
                                        <p:cTn id="68" dur="500"/>
                                        <p:tgtEl>
                                          <p:spTgt spid="1965059">
                                            <p:txEl>
                                              <p:pRg st="1" end="1"/>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3" presetClass="entr" presetSubtype="10" fill="hold" nodeType="clickEffect">
                                  <p:stCondLst>
                                    <p:cond delay="0"/>
                                  </p:stCondLst>
                                  <p:childTnLst>
                                    <p:set>
                                      <p:cBhvr>
                                        <p:cTn id="72" dur="1" fill="hold">
                                          <p:stCondLst>
                                            <p:cond delay="0"/>
                                          </p:stCondLst>
                                        </p:cTn>
                                        <p:tgtEl>
                                          <p:spTgt spid="1965059">
                                            <p:txEl>
                                              <p:pRg st="2" end="2"/>
                                            </p:txEl>
                                          </p:spTgt>
                                        </p:tgtEl>
                                        <p:attrNameLst>
                                          <p:attrName>style.visibility</p:attrName>
                                        </p:attrNameLst>
                                      </p:cBhvr>
                                      <p:to>
                                        <p:strVal val="visible"/>
                                      </p:to>
                                    </p:set>
                                    <p:animEffect transition="in" filter="blinds(horizontal)">
                                      <p:cBhvr>
                                        <p:cTn id="73" dur="500"/>
                                        <p:tgtEl>
                                          <p:spTgt spid="1965059">
                                            <p:txEl>
                                              <p:pRg st="2" end="2"/>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3" presetClass="entr" presetSubtype="10" fill="hold" nodeType="clickEffect">
                                  <p:stCondLst>
                                    <p:cond delay="0"/>
                                  </p:stCondLst>
                                  <p:childTnLst>
                                    <p:set>
                                      <p:cBhvr>
                                        <p:cTn id="77" dur="1" fill="hold">
                                          <p:stCondLst>
                                            <p:cond delay="0"/>
                                          </p:stCondLst>
                                        </p:cTn>
                                        <p:tgtEl>
                                          <p:spTgt spid="1965059">
                                            <p:txEl>
                                              <p:pRg st="3" end="3"/>
                                            </p:txEl>
                                          </p:spTgt>
                                        </p:tgtEl>
                                        <p:attrNameLst>
                                          <p:attrName>style.visibility</p:attrName>
                                        </p:attrNameLst>
                                      </p:cBhvr>
                                      <p:to>
                                        <p:strVal val="visible"/>
                                      </p:to>
                                    </p:set>
                                    <p:animEffect transition="in" filter="blinds(horizontal)">
                                      <p:cBhvr>
                                        <p:cTn id="78" dur="500"/>
                                        <p:tgtEl>
                                          <p:spTgt spid="1965059">
                                            <p:txEl>
                                              <p:pRg st="3" end="3"/>
                                            </p:txEl>
                                          </p:spTgt>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nodeType="clickEffect">
                                  <p:stCondLst>
                                    <p:cond delay="0"/>
                                  </p:stCondLst>
                                  <p:childTnLst>
                                    <p:set>
                                      <p:cBhvr>
                                        <p:cTn id="82" dur="1" fill="hold">
                                          <p:stCondLst>
                                            <p:cond delay="0"/>
                                          </p:stCondLst>
                                        </p:cTn>
                                        <p:tgtEl>
                                          <p:spTgt spid="1965059">
                                            <p:txEl>
                                              <p:pRg st="4" end="4"/>
                                            </p:txEl>
                                          </p:spTgt>
                                        </p:tgtEl>
                                        <p:attrNameLst>
                                          <p:attrName>style.visibility</p:attrName>
                                        </p:attrNameLst>
                                      </p:cBhvr>
                                      <p:to>
                                        <p:strVal val="visible"/>
                                      </p:to>
                                    </p:set>
                                    <p:animEffect transition="in" filter="blinds(horizontal)">
                                      <p:cBhvr>
                                        <p:cTn id="83" dur="500"/>
                                        <p:tgtEl>
                                          <p:spTgt spid="1965059">
                                            <p:txEl>
                                              <p:pRg st="4" end="4"/>
                                            </p:txEl>
                                          </p:spTgt>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nodeType="clickEffect">
                                  <p:stCondLst>
                                    <p:cond delay="0"/>
                                  </p:stCondLst>
                                  <p:childTnLst>
                                    <p:set>
                                      <p:cBhvr>
                                        <p:cTn id="87" dur="1" fill="hold">
                                          <p:stCondLst>
                                            <p:cond delay="0"/>
                                          </p:stCondLst>
                                        </p:cTn>
                                        <p:tgtEl>
                                          <p:spTgt spid="1965059">
                                            <p:txEl>
                                              <p:pRg st="5" end="5"/>
                                            </p:txEl>
                                          </p:spTgt>
                                        </p:tgtEl>
                                        <p:attrNameLst>
                                          <p:attrName>style.visibility</p:attrName>
                                        </p:attrNameLst>
                                      </p:cBhvr>
                                      <p:to>
                                        <p:strVal val="visible"/>
                                      </p:to>
                                    </p:set>
                                    <p:animEffect transition="in" filter="blinds(horizontal)">
                                      <p:cBhvr>
                                        <p:cTn id="88" dur="500"/>
                                        <p:tgtEl>
                                          <p:spTgt spid="1965059">
                                            <p:txEl>
                                              <p:pRg st="5" end="5"/>
                                            </p:txEl>
                                          </p:spTgt>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nodeType="clickEffect">
                                  <p:stCondLst>
                                    <p:cond delay="0"/>
                                  </p:stCondLst>
                                  <p:childTnLst>
                                    <p:set>
                                      <p:cBhvr>
                                        <p:cTn id="92" dur="1" fill="hold">
                                          <p:stCondLst>
                                            <p:cond delay="0"/>
                                          </p:stCondLst>
                                        </p:cTn>
                                        <p:tgtEl>
                                          <p:spTgt spid="1965059">
                                            <p:txEl>
                                              <p:pRg st="6" end="6"/>
                                            </p:txEl>
                                          </p:spTgt>
                                        </p:tgtEl>
                                        <p:attrNameLst>
                                          <p:attrName>style.visibility</p:attrName>
                                        </p:attrNameLst>
                                      </p:cBhvr>
                                      <p:to>
                                        <p:strVal val="visible"/>
                                      </p:to>
                                    </p:set>
                                    <p:animEffect transition="in" filter="blinds(horizontal)">
                                      <p:cBhvr>
                                        <p:cTn id="93" dur="500"/>
                                        <p:tgtEl>
                                          <p:spTgt spid="1965059">
                                            <p:txEl>
                                              <p:pRg st="6" end="6"/>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nodeType="clickEffect">
                                  <p:stCondLst>
                                    <p:cond delay="0"/>
                                  </p:stCondLst>
                                  <p:childTnLst>
                                    <p:set>
                                      <p:cBhvr>
                                        <p:cTn id="97" dur="1" fill="hold">
                                          <p:stCondLst>
                                            <p:cond delay="0"/>
                                          </p:stCondLst>
                                        </p:cTn>
                                        <p:tgtEl>
                                          <p:spTgt spid="1965059">
                                            <p:txEl>
                                              <p:pRg st="7" end="7"/>
                                            </p:txEl>
                                          </p:spTgt>
                                        </p:tgtEl>
                                        <p:attrNameLst>
                                          <p:attrName>style.visibility</p:attrName>
                                        </p:attrNameLst>
                                      </p:cBhvr>
                                      <p:to>
                                        <p:strVal val="visible"/>
                                      </p:to>
                                    </p:set>
                                    <p:animEffect transition="in" filter="blinds(horizontal)">
                                      <p:cBhvr>
                                        <p:cTn id="98" dur="500"/>
                                        <p:tgtEl>
                                          <p:spTgt spid="1965059">
                                            <p:txEl>
                                              <p:pRg st="7" end="7"/>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nodeType="clickEffect">
                                  <p:stCondLst>
                                    <p:cond delay="0"/>
                                  </p:stCondLst>
                                  <p:childTnLst>
                                    <p:set>
                                      <p:cBhvr>
                                        <p:cTn id="102" dur="1" fill="hold">
                                          <p:stCondLst>
                                            <p:cond delay="0"/>
                                          </p:stCondLst>
                                        </p:cTn>
                                        <p:tgtEl>
                                          <p:spTgt spid="1965059">
                                            <p:txEl>
                                              <p:pRg st="8" end="8"/>
                                            </p:txEl>
                                          </p:spTgt>
                                        </p:tgtEl>
                                        <p:attrNameLst>
                                          <p:attrName>style.visibility</p:attrName>
                                        </p:attrNameLst>
                                      </p:cBhvr>
                                      <p:to>
                                        <p:strVal val="visible"/>
                                      </p:to>
                                    </p:set>
                                    <p:animEffect transition="in" filter="blinds(horizontal)">
                                      <p:cBhvr>
                                        <p:cTn id="103" dur="500"/>
                                        <p:tgtEl>
                                          <p:spTgt spid="1965059">
                                            <p:txEl>
                                              <p:pRg st="8" end="8"/>
                                            </p:txEl>
                                          </p:spTgt>
                                        </p:tgtEl>
                                      </p:cBhvr>
                                    </p:animEffect>
                                  </p:childTnLst>
                                </p:cTn>
                              </p:par>
                            </p:childTnLst>
                          </p:cTn>
                        </p:par>
                      </p:childTnLst>
                    </p:cTn>
                  </p:par>
                  <p:par>
                    <p:cTn id="104" fill="hold">
                      <p:stCondLst>
                        <p:cond delay="indefinite"/>
                      </p:stCondLst>
                      <p:childTnLst>
                        <p:par>
                          <p:cTn id="105" fill="hold">
                            <p:stCondLst>
                              <p:cond delay="0"/>
                            </p:stCondLst>
                            <p:childTnLst>
                              <p:par>
                                <p:cTn id="106" presetID="3" presetClass="entr" presetSubtype="10" fill="hold" nodeType="clickEffect">
                                  <p:stCondLst>
                                    <p:cond delay="0"/>
                                  </p:stCondLst>
                                  <p:childTnLst>
                                    <p:set>
                                      <p:cBhvr>
                                        <p:cTn id="107" dur="1" fill="hold">
                                          <p:stCondLst>
                                            <p:cond delay="0"/>
                                          </p:stCondLst>
                                        </p:cTn>
                                        <p:tgtEl>
                                          <p:spTgt spid="1965059">
                                            <p:txEl>
                                              <p:pRg st="9" end="9"/>
                                            </p:txEl>
                                          </p:spTgt>
                                        </p:tgtEl>
                                        <p:attrNameLst>
                                          <p:attrName>style.visibility</p:attrName>
                                        </p:attrNameLst>
                                      </p:cBhvr>
                                      <p:to>
                                        <p:strVal val="visible"/>
                                      </p:to>
                                    </p:set>
                                    <p:animEffect transition="in" filter="blinds(horizontal)">
                                      <p:cBhvr>
                                        <p:cTn id="108" dur="500"/>
                                        <p:tgtEl>
                                          <p:spTgt spid="196505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5061" grpId="0"/>
      <p:bldP spid="1965062" grpId="0"/>
      <p:bldP spid="1965063" grpId="0" animBg="1"/>
      <p:bldP spid="1965064" grpId="0" animBg="1"/>
      <p:bldP spid="1965065" grpId="0" animBg="1"/>
      <p:bldP spid="1965066" grpId="0" animBg="1"/>
      <p:bldP spid="1965067" grpId="0"/>
      <p:bldP spid="1965068" grpId="0"/>
      <p:bldP spid="1965069" grpId="0"/>
      <p:bldP spid="1965070" grpId="0"/>
      <p:bldP spid="1965071" grpId="0"/>
      <p:bldP spid="1965072" grpId="0"/>
      <p:bldP spid="1965073" grpId="0" animBg="1"/>
      <p:bldP spid="1965074" grpId="0" animBg="1"/>
      <p:bldP spid="1965075" grpId="0"/>
      <p:bldP spid="1965076" grpId="0"/>
      <p:bldP spid="1965077" grpId="0"/>
      <p:bldP spid="1965078"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4294967295"/>
          </p:nvPr>
        </p:nvSpPr>
        <p:spPr>
          <a:xfrm>
            <a:off x="153988" y="6500813"/>
            <a:ext cx="1006475" cy="246062"/>
          </a:xfrm>
          <a:prstGeom prst="rect">
            <a:avLst/>
          </a:prstGeom>
        </p:spPr>
        <p:txBody>
          <a:bodyPr/>
          <a:lstStyle/>
          <a:p>
            <a:pPr algn="l">
              <a:lnSpc>
                <a:spcPct val="150000"/>
              </a:lnSpc>
            </a:pPr>
            <a:fld id="{0BF81B0B-5AE1-40DF-824E-D0A80B456C85}" type="slidenum">
              <a:rPr lang="en-US" altLang="zh-CN" sz="1800">
                <a:latin typeface="Comic Sans MS" pitchFamily="66" charset="0"/>
              </a:rPr>
              <a:pPr algn="l">
                <a:lnSpc>
                  <a:spcPct val="150000"/>
                </a:lnSpc>
              </a:pPr>
              <a:t>123</a:t>
            </a:fld>
            <a:endParaRPr lang="en-US" altLang="zh-CN" sz="1800">
              <a:latin typeface="Comic Sans MS" pitchFamily="66" charset="0"/>
            </a:endParaRPr>
          </a:p>
        </p:txBody>
      </p:sp>
      <p:sp>
        <p:nvSpPr>
          <p:cNvPr id="1027074" name="Rectangle 2"/>
          <p:cNvSpPr>
            <a:spLocks noGrp="1" noChangeArrowheads="1"/>
          </p:cNvSpPr>
          <p:nvPr>
            <p:ph type="title"/>
          </p:nvPr>
        </p:nvSpPr>
        <p:spPr/>
        <p:txBody>
          <a:bodyPr/>
          <a:lstStyle/>
          <a:p>
            <a:pPr algn="l">
              <a:lnSpc>
                <a:spcPct val="150000"/>
              </a:lnSpc>
            </a:pPr>
            <a:r>
              <a:rPr lang="en-US" altLang="zh-CN" sz="3200">
                <a:latin typeface="Comic Sans MS" pitchFamily="66" charset="0"/>
                <a:ea typeface="宋体" pitchFamily="2" charset="-122"/>
              </a:rPr>
              <a:t>MPI</a:t>
            </a:r>
          </a:p>
        </p:txBody>
      </p:sp>
      <p:sp>
        <p:nvSpPr>
          <p:cNvPr id="1027076" name="Rectangle 4"/>
          <p:cNvSpPr>
            <a:spLocks noGrp="1" noChangeArrowheads="1"/>
          </p:cNvSpPr>
          <p:nvPr>
            <p:ph type="body" sz="half" idx="1"/>
          </p:nvPr>
        </p:nvSpPr>
        <p:spPr/>
        <p:txBody>
          <a:bodyPr/>
          <a:lstStyle/>
          <a:p>
            <a:pPr algn="l">
              <a:lnSpc>
                <a:spcPct val="150000"/>
              </a:lnSpc>
            </a:pPr>
            <a:r>
              <a:rPr lang="en-US" altLang="zh-CN" sz="1800" dirty="0">
                <a:latin typeface="Comic Sans MS" pitchFamily="66" charset="0"/>
                <a:ea typeface="宋体" pitchFamily="2" charset="-122"/>
              </a:rPr>
              <a:t>Library for message-passing</a:t>
            </a:r>
          </a:p>
          <a:p>
            <a:pPr algn="l">
              <a:lnSpc>
                <a:spcPct val="150000"/>
              </a:lnSpc>
            </a:pPr>
            <a:endParaRPr lang="en-US" altLang="zh-CN" sz="1800" dirty="0">
              <a:latin typeface="Comic Sans MS" pitchFamily="66" charset="0"/>
              <a:ea typeface="宋体" pitchFamily="2" charset="-122"/>
            </a:endParaRPr>
          </a:p>
          <a:p>
            <a:pPr algn="l">
              <a:lnSpc>
                <a:spcPct val="150000"/>
              </a:lnSpc>
            </a:pPr>
            <a:r>
              <a:rPr lang="en-US" altLang="zh-CN" sz="1800" dirty="0">
                <a:latin typeface="Comic Sans MS" pitchFamily="66" charset="0"/>
                <a:ea typeface="宋体" pitchFamily="2" charset="-122"/>
              </a:rPr>
              <a:t>Standardized by MPI Forum (academics, industry) mid 90s.</a:t>
            </a:r>
          </a:p>
          <a:p>
            <a:pPr algn="l">
              <a:lnSpc>
                <a:spcPct val="150000"/>
              </a:lnSpc>
            </a:pPr>
            <a:endParaRPr lang="en-US" altLang="zh-CN" sz="1800" dirty="0">
              <a:latin typeface="Comic Sans MS" pitchFamily="66" charset="0"/>
              <a:ea typeface="宋体" pitchFamily="2" charset="-122"/>
            </a:endParaRPr>
          </a:p>
          <a:p>
            <a:pPr algn="l">
              <a:lnSpc>
                <a:spcPct val="150000"/>
              </a:lnSpc>
            </a:pPr>
            <a:r>
              <a:rPr lang="en-US" altLang="zh-CN" sz="1800" dirty="0">
                <a:latin typeface="Comic Sans MS" pitchFamily="66" charset="0"/>
                <a:ea typeface="宋体" pitchFamily="2" charset="-122"/>
              </a:rPr>
              <a:t>Widely available with vendor-supported implementations.</a:t>
            </a:r>
          </a:p>
          <a:p>
            <a:pPr algn="l">
              <a:lnSpc>
                <a:spcPct val="150000"/>
              </a:lnSpc>
            </a:pPr>
            <a:endParaRPr lang="en-US" altLang="zh-CN" sz="1800" dirty="0">
              <a:latin typeface="Comic Sans MS" pitchFamily="66" charset="0"/>
              <a:ea typeface="宋体" pitchFamily="2" charset="-122"/>
            </a:endParaRPr>
          </a:p>
          <a:p>
            <a:pPr algn="l">
              <a:lnSpc>
                <a:spcPct val="150000"/>
              </a:lnSpc>
            </a:pPr>
            <a:r>
              <a:rPr lang="en-US" altLang="zh-CN" sz="1800" dirty="0">
                <a:latin typeface="Comic Sans MS" pitchFamily="66" charset="0"/>
                <a:ea typeface="宋体" pitchFamily="2" charset="-122"/>
              </a:rPr>
              <a:t>By far </a:t>
            </a:r>
            <a:r>
              <a:rPr lang="en-US" altLang="zh-CN" sz="1800" dirty="0">
                <a:solidFill>
                  <a:srgbClr val="FF0000"/>
                </a:solidFill>
                <a:latin typeface="Comic Sans MS" pitchFamily="66" charset="0"/>
                <a:ea typeface="宋体" pitchFamily="2" charset="-122"/>
              </a:rPr>
              <a:t>the most widely </a:t>
            </a:r>
            <a:r>
              <a:rPr lang="en-US" altLang="zh-CN" sz="1800" dirty="0">
                <a:latin typeface="Comic Sans MS" pitchFamily="66" charset="0"/>
                <a:ea typeface="宋体" pitchFamily="2" charset="-122"/>
              </a:rPr>
              <a:t>used infrastructure in HPC for parallel computing.</a:t>
            </a:r>
          </a:p>
        </p:txBody>
      </p:sp>
      <p:sp>
        <p:nvSpPr>
          <p:cNvPr id="1027077" name="Rectangle 5"/>
          <p:cNvSpPr>
            <a:spLocks noGrp="1" noChangeArrowheads="1"/>
          </p:cNvSpPr>
          <p:nvPr>
            <p:ph type="body" sz="half" idx="2"/>
          </p:nvPr>
        </p:nvSpPr>
        <p:spPr>
          <a:xfrm>
            <a:off x="4575175" y="908273"/>
            <a:ext cx="4029075" cy="4752975"/>
          </a:xfrm>
        </p:spPr>
        <p:txBody>
          <a:bodyPr/>
          <a:lstStyle/>
          <a:p>
            <a:pPr algn="l">
              <a:lnSpc>
                <a:spcPct val="150000"/>
              </a:lnSpc>
            </a:pPr>
            <a:r>
              <a:rPr lang="en-US" altLang="zh-CN" sz="1600" dirty="0">
                <a:solidFill>
                  <a:srgbClr val="FF0000"/>
                </a:solidFill>
                <a:latin typeface="Comic Sans MS" pitchFamily="66" charset="0"/>
                <a:ea typeface="宋体" pitchFamily="2" charset="-122"/>
              </a:rPr>
              <a:t>… But very low-level</a:t>
            </a:r>
          </a:p>
          <a:p>
            <a:pPr algn="l">
              <a:lnSpc>
                <a:spcPct val="150000"/>
              </a:lnSpc>
            </a:pPr>
            <a:endParaRPr lang="en-US" altLang="zh-CN" sz="1600" dirty="0">
              <a:latin typeface="Comic Sans MS" pitchFamily="66" charset="0"/>
              <a:ea typeface="宋体" pitchFamily="2" charset="-122"/>
            </a:endParaRPr>
          </a:p>
          <a:p>
            <a:pPr algn="l">
              <a:lnSpc>
                <a:spcPct val="150000"/>
              </a:lnSpc>
            </a:pPr>
            <a:r>
              <a:rPr lang="en-US" altLang="zh-CN" sz="1600" dirty="0">
                <a:latin typeface="Comic Sans MS" pitchFamily="66" charset="0"/>
                <a:ea typeface="宋体" pitchFamily="2" charset="-122"/>
              </a:rPr>
              <a:t>Explicit, static management of handshakes is cumbersome, error-prone. </a:t>
            </a:r>
          </a:p>
          <a:p>
            <a:pPr algn="l">
              <a:lnSpc>
                <a:spcPct val="150000"/>
              </a:lnSpc>
            </a:pPr>
            <a:r>
              <a:rPr lang="en-US" altLang="zh-CN" sz="1600" dirty="0">
                <a:latin typeface="Comic Sans MS" pitchFamily="66" charset="0"/>
                <a:ea typeface="宋体" pitchFamily="2" charset="-122"/>
              </a:rPr>
              <a:t>Explicit management of distribution is cumbersome, error-prone (</a:t>
            </a:r>
            <a:r>
              <a:rPr lang="en-US" altLang="zh-CN" sz="1600" dirty="0" err="1">
                <a:latin typeface="Comic Sans MS" pitchFamily="66" charset="0"/>
                <a:ea typeface="宋体" pitchFamily="2" charset="-122"/>
              </a:rPr>
              <a:t>cf</a:t>
            </a:r>
            <a:r>
              <a:rPr lang="en-US" altLang="zh-CN" sz="1600" dirty="0">
                <a:latin typeface="Comic Sans MS" pitchFamily="66" charset="0"/>
                <a:ea typeface="宋体" pitchFamily="2" charset="-122"/>
              </a:rPr>
              <a:t> MG, HPL)</a:t>
            </a:r>
          </a:p>
          <a:p>
            <a:pPr algn="l">
              <a:lnSpc>
                <a:spcPct val="150000"/>
              </a:lnSpc>
            </a:pPr>
            <a:r>
              <a:rPr lang="en-US" altLang="zh-CN" sz="1600" dirty="0">
                <a:latin typeface="Comic Sans MS" pitchFamily="66" charset="0"/>
                <a:ea typeface="宋体" pitchFamily="2" charset="-122"/>
              </a:rPr>
              <a:t>Not suitable for fine-grained concurrency, adaptive computation, uneven task lengths</a:t>
            </a:r>
          </a:p>
          <a:p>
            <a:pPr marL="465138" lvl="1" indent="-234950" algn="l">
              <a:lnSpc>
                <a:spcPct val="150000"/>
              </a:lnSpc>
            </a:pPr>
            <a:r>
              <a:rPr lang="en-US" altLang="zh-CN" sz="1600" dirty="0">
                <a:latin typeface="Comic Sans MS" pitchFamily="66" charset="0"/>
                <a:ea typeface="宋体" pitchFamily="2" charset="-122"/>
              </a:rPr>
              <a:t>Code that is not Bulk Synchronous Parallel</a:t>
            </a:r>
          </a:p>
          <a:p>
            <a:pPr algn="l">
              <a:lnSpc>
                <a:spcPct val="150000"/>
              </a:lnSpc>
            </a:pPr>
            <a:r>
              <a:rPr lang="en-US" altLang="zh-CN" sz="1600" dirty="0">
                <a:latin typeface="Comic Sans MS" pitchFamily="66" charset="0"/>
                <a:ea typeface="宋体" pitchFamily="2" charset="-122"/>
              </a:rPr>
              <a:t>Performance challenges from network support for one-sided memory access, </a:t>
            </a:r>
            <a:r>
              <a:rPr lang="en-US" altLang="zh-CN" sz="1600" dirty="0" err="1">
                <a:latin typeface="Comic Sans MS" pitchFamily="66" charset="0"/>
                <a:ea typeface="宋体" pitchFamily="2" charset="-122"/>
              </a:rPr>
              <a:t>multicore</a:t>
            </a:r>
            <a:r>
              <a:rPr lang="en-US" altLang="zh-CN" sz="1600" dirty="0">
                <a:latin typeface="Comic Sans MS" pitchFamily="66" charset="0"/>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7076">
                                            <p:txEl>
                                              <p:pRg st="0" end="0"/>
                                            </p:txEl>
                                          </p:spTgt>
                                        </p:tgtEl>
                                        <p:attrNameLst>
                                          <p:attrName>style.visibility</p:attrName>
                                        </p:attrNameLst>
                                      </p:cBhvr>
                                      <p:to>
                                        <p:strVal val="visible"/>
                                      </p:to>
                                    </p:set>
                                    <p:animEffect transition="in" filter="blinds(horizontal)">
                                      <p:cBhvr>
                                        <p:cTn id="7" dur="500"/>
                                        <p:tgtEl>
                                          <p:spTgt spid="10270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7076">
                                            <p:txEl>
                                              <p:pRg st="2" end="2"/>
                                            </p:txEl>
                                          </p:spTgt>
                                        </p:tgtEl>
                                        <p:attrNameLst>
                                          <p:attrName>style.visibility</p:attrName>
                                        </p:attrNameLst>
                                      </p:cBhvr>
                                      <p:to>
                                        <p:strVal val="visible"/>
                                      </p:to>
                                    </p:set>
                                    <p:animEffect transition="in" filter="blinds(horizontal)">
                                      <p:cBhvr>
                                        <p:cTn id="12" dur="500"/>
                                        <p:tgtEl>
                                          <p:spTgt spid="102707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7076">
                                            <p:txEl>
                                              <p:pRg st="4" end="4"/>
                                            </p:txEl>
                                          </p:spTgt>
                                        </p:tgtEl>
                                        <p:attrNameLst>
                                          <p:attrName>style.visibility</p:attrName>
                                        </p:attrNameLst>
                                      </p:cBhvr>
                                      <p:to>
                                        <p:strVal val="visible"/>
                                      </p:to>
                                    </p:set>
                                    <p:animEffect transition="in" filter="blinds(horizontal)">
                                      <p:cBhvr>
                                        <p:cTn id="17" dur="500"/>
                                        <p:tgtEl>
                                          <p:spTgt spid="102707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027076">
                                            <p:txEl>
                                              <p:pRg st="6" end="6"/>
                                            </p:txEl>
                                          </p:spTgt>
                                        </p:tgtEl>
                                        <p:attrNameLst>
                                          <p:attrName>style.visibility</p:attrName>
                                        </p:attrNameLst>
                                      </p:cBhvr>
                                      <p:to>
                                        <p:strVal val="visible"/>
                                      </p:to>
                                    </p:set>
                                    <p:animEffect transition="in" filter="blinds(horizontal)">
                                      <p:cBhvr>
                                        <p:cTn id="22" dur="500"/>
                                        <p:tgtEl>
                                          <p:spTgt spid="1027076">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027077">
                                            <p:txEl>
                                              <p:pRg st="0" end="0"/>
                                            </p:txEl>
                                          </p:spTgt>
                                        </p:tgtEl>
                                        <p:attrNameLst>
                                          <p:attrName>style.visibility</p:attrName>
                                        </p:attrNameLst>
                                      </p:cBhvr>
                                      <p:to>
                                        <p:strVal val="visible"/>
                                      </p:to>
                                    </p:set>
                                    <p:animEffect transition="in" filter="blinds(horizontal)">
                                      <p:cBhvr>
                                        <p:cTn id="27" dur="500"/>
                                        <p:tgtEl>
                                          <p:spTgt spid="1027077">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27077">
                                            <p:txEl>
                                              <p:pRg st="2" end="2"/>
                                            </p:txEl>
                                          </p:spTgt>
                                        </p:tgtEl>
                                        <p:attrNameLst>
                                          <p:attrName>style.visibility</p:attrName>
                                        </p:attrNameLst>
                                      </p:cBhvr>
                                      <p:to>
                                        <p:strVal val="visible"/>
                                      </p:to>
                                    </p:set>
                                    <p:animEffect transition="in" filter="blinds(horizontal)">
                                      <p:cBhvr>
                                        <p:cTn id="32" dur="500"/>
                                        <p:tgtEl>
                                          <p:spTgt spid="102707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027077">
                                            <p:txEl>
                                              <p:pRg st="3" end="3"/>
                                            </p:txEl>
                                          </p:spTgt>
                                        </p:tgtEl>
                                        <p:attrNameLst>
                                          <p:attrName>style.visibility</p:attrName>
                                        </p:attrNameLst>
                                      </p:cBhvr>
                                      <p:to>
                                        <p:strVal val="visible"/>
                                      </p:to>
                                    </p:set>
                                    <p:animEffect transition="in" filter="blinds(horizontal)">
                                      <p:cBhvr>
                                        <p:cTn id="37" dur="500"/>
                                        <p:tgtEl>
                                          <p:spTgt spid="102707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027077">
                                            <p:txEl>
                                              <p:pRg st="4" end="4"/>
                                            </p:txEl>
                                          </p:spTgt>
                                        </p:tgtEl>
                                        <p:attrNameLst>
                                          <p:attrName>style.visibility</p:attrName>
                                        </p:attrNameLst>
                                      </p:cBhvr>
                                      <p:to>
                                        <p:strVal val="visible"/>
                                      </p:to>
                                    </p:set>
                                    <p:animEffect transition="in" filter="blinds(horizontal)">
                                      <p:cBhvr>
                                        <p:cTn id="42" dur="500"/>
                                        <p:tgtEl>
                                          <p:spTgt spid="1027077">
                                            <p:txEl>
                                              <p:pRg st="4" end="4"/>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027077">
                                            <p:txEl>
                                              <p:pRg st="5" end="5"/>
                                            </p:txEl>
                                          </p:spTgt>
                                        </p:tgtEl>
                                        <p:attrNameLst>
                                          <p:attrName>style.visibility</p:attrName>
                                        </p:attrNameLst>
                                      </p:cBhvr>
                                      <p:to>
                                        <p:strVal val="visible"/>
                                      </p:to>
                                    </p:set>
                                    <p:animEffect transition="in" filter="blinds(horizontal)">
                                      <p:cBhvr>
                                        <p:cTn id="45" dur="500"/>
                                        <p:tgtEl>
                                          <p:spTgt spid="1027077">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1027077">
                                            <p:txEl>
                                              <p:pRg st="6" end="6"/>
                                            </p:txEl>
                                          </p:spTgt>
                                        </p:tgtEl>
                                        <p:attrNameLst>
                                          <p:attrName>style.visibility</p:attrName>
                                        </p:attrNameLst>
                                      </p:cBhvr>
                                      <p:to>
                                        <p:strVal val="visible"/>
                                      </p:to>
                                    </p:set>
                                    <p:animEffect transition="in" filter="blinds(horizontal)">
                                      <p:cBhvr>
                                        <p:cTn id="50" dur="500"/>
                                        <p:tgtEl>
                                          <p:spTgt spid="102707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7076" grpId="0" build="p"/>
      <p:bldP spid="1027077" grpId="0" build="p"/>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7106" name="Rectangle 2"/>
          <p:cNvSpPr>
            <a:spLocks noGrp="1" noChangeArrowheads="1"/>
          </p:cNvSpPr>
          <p:nvPr>
            <p:ph type="title"/>
          </p:nvPr>
        </p:nvSpPr>
        <p:spPr>
          <a:xfrm>
            <a:off x="179512" y="342553"/>
            <a:ext cx="6951663" cy="638175"/>
          </a:xfrm>
        </p:spPr>
        <p:txBody>
          <a:bodyPr/>
          <a:lstStyle/>
          <a:p>
            <a:pPr algn="l"/>
            <a:r>
              <a:rPr lang="en-US" altLang="zh-CN" sz="2800" dirty="0">
                <a:latin typeface="Comic Sans MS" pitchFamily="66" charset="0"/>
                <a:ea typeface="宋体" pitchFamily="2" charset="-122"/>
              </a:rPr>
              <a:t>The Shared Memory Model</a:t>
            </a:r>
          </a:p>
        </p:txBody>
      </p:sp>
      <p:sp>
        <p:nvSpPr>
          <p:cNvPr id="1967107" name="Rectangle 3"/>
          <p:cNvSpPr>
            <a:spLocks noGrp="1" noChangeArrowheads="1"/>
          </p:cNvSpPr>
          <p:nvPr>
            <p:ph type="body" sz="half" idx="3"/>
          </p:nvPr>
        </p:nvSpPr>
        <p:spPr>
          <a:xfrm>
            <a:off x="4757738" y="990600"/>
            <a:ext cx="3921125" cy="5724525"/>
          </a:xfrm>
        </p:spPr>
        <p:txBody>
          <a:bodyPr/>
          <a:lstStyle/>
          <a:p>
            <a:pPr algn="l">
              <a:lnSpc>
                <a:spcPct val="150000"/>
              </a:lnSpc>
            </a:pPr>
            <a:r>
              <a:rPr lang="en-US" altLang="zh-CN" sz="1600" dirty="0">
                <a:latin typeface="Comic Sans MS" pitchFamily="66" charset="0"/>
                <a:ea typeface="宋体" pitchFamily="2" charset="-122"/>
              </a:rPr>
              <a:t>Concurrent threads with shared space</a:t>
            </a:r>
          </a:p>
          <a:p>
            <a:pPr algn="l">
              <a:lnSpc>
                <a:spcPct val="150000"/>
              </a:lnSpc>
            </a:pPr>
            <a:r>
              <a:rPr lang="en-US" altLang="zh-CN" sz="1600" dirty="0">
                <a:latin typeface="Comic Sans MS" pitchFamily="66" charset="0"/>
                <a:ea typeface="宋体" pitchFamily="2" charset="-122"/>
              </a:rPr>
              <a:t>Positive: </a:t>
            </a:r>
          </a:p>
          <a:p>
            <a:pPr lvl="1" algn="l">
              <a:lnSpc>
                <a:spcPct val="150000"/>
              </a:lnSpc>
            </a:pPr>
            <a:r>
              <a:rPr lang="en-US" altLang="zh-CN" sz="1600" dirty="0">
                <a:latin typeface="Comic Sans MS" pitchFamily="66" charset="0"/>
                <a:ea typeface="宋体" pitchFamily="2" charset="-122"/>
              </a:rPr>
              <a:t>Simple statements</a:t>
            </a:r>
          </a:p>
          <a:p>
            <a:pPr lvl="1" algn="l">
              <a:lnSpc>
                <a:spcPct val="150000"/>
              </a:lnSpc>
            </a:pPr>
            <a:r>
              <a:rPr lang="en-US" altLang="zh-CN" sz="1600" dirty="0">
                <a:latin typeface="Comic Sans MS" pitchFamily="66" charset="0"/>
                <a:ea typeface="宋体" pitchFamily="2" charset="-122"/>
              </a:rPr>
              <a:t>Read remote memory via an expression </a:t>
            </a:r>
          </a:p>
          <a:p>
            <a:pPr lvl="1" algn="l">
              <a:lnSpc>
                <a:spcPct val="150000"/>
              </a:lnSpc>
            </a:pPr>
            <a:r>
              <a:rPr lang="en-US" altLang="zh-CN" sz="1600" dirty="0">
                <a:latin typeface="Comic Sans MS" pitchFamily="66" charset="0"/>
                <a:ea typeface="宋体" pitchFamily="2" charset="-122"/>
              </a:rPr>
              <a:t>Write remote memory through assignment</a:t>
            </a:r>
          </a:p>
          <a:p>
            <a:pPr algn="l">
              <a:lnSpc>
                <a:spcPct val="150000"/>
              </a:lnSpc>
            </a:pPr>
            <a:r>
              <a:rPr lang="en-US" altLang="zh-CN" sz="1600" dirty="0">
                <a:latin typeface="Comic Sans MS" pitchFamily="66" charset="0"/>
                <a:ea typeface="宋体" pitchFamily="2" charset="-122"/>
              </a:rPr>
              <a:t>Negative: </a:t>
            </a:r>
          </a:p>
          <a:p>
            <a:pPr lvl="1" algn="l">
              <a:lnSpc>
                <a:spcPct val="150000"/>
              </a:lnSpc>
            </a:pPr>
            <a:r>
              <a:rPr lang="en-US" altLang="zh-CN" sz="1600" dirty="0">
                <a:latin typeface="Comic Sans MS" pitchFamily="66" charset="0"/>
                <a:ea typeface="宋体" pitchFamily="2" charset="-122"/>
              </a:rPr>
              <a:t>Manipulating shared data leads to synchronization requirements</a:t>
            </a:r>
          </a:p>
          <a:p>
            <a:pPr lvl="1" algn="l">
              <a:lnSpc>
                <a:spcPct val="150000"/>
              </a:lnSpc>
            </a:pPr>
            <a:r>
              <a:rPr lang="en-US" altLang="zh-CN" sz="1600" dirty="0">
                <a:latin typeface="Comic Sans MS" pitchFamily="66" charset="0"/>
                <a:ea typeface="宋体" pitchFamily="2" charset="-122"/>
              </a:rPr>
              <a:t>Does not allow </a:t>
            </a:r>
            <a:r>
              <a:rPr lang="en-US" altLang="zh-CN" sz="2000" dirty="0">
                <a:solidFill>
                  <a:srgbClr val="FF0000"/>
                </a:solidFill>
                <a:latin typeface="Comic Sans MS" pitchFamily="66" charset="0"/>
                <a:ea typeface="宋体" pitchFamily="2" charset="-122"/>
              </a:rPr>
              <a:t>locality </a:t>
            </a:r>
            <a:r>
              <a:rPr lang="en-US" altLang="zh-CN" sz="1600" dirty="0">
                <a:latin typeface="Comic Sans MS" pitchFamily="66" charset="0"/>
                <a:ea typeface="宋体" pitchFamily="2" charset="-122"/>
              </a:rPr>
              <a:t>exploitation</a:t>
            </a:r>
          </a:p>
          <a:p>
            <a:pPr algn="l">
              <a:lnSpc>
                <a:spcPct val="150000"/>
              </a:lnSpc>
            </a:pPr>
            <a:r>
              <a:rPr lang="en-US" altLang="zh-CN" sz="1600" dirty="0">
                <a:latin typeface="Comic Sans MS" pitchFamily="66" charset="0"/>
                <a:ea typeface="宋体" pitchFamily="2" charset="-122"/>
              </a:rPr>
              <a:t>Example: </a:t>
            </a:r>
            <a:r>
              <a:rPr lang="en-US" altLang="zh-CN" sz="1600" dirty="0" err="1">
                <a:latin typeface="Comic Sans MS" pitchFamily="66" charset="0"/>
                <a:ea typeface="宋体" pitchFamily="2" charset="-122"/>
              </a:rPr>
              <a:t>OpenMP</a:t>
            </a:r>
            <a:r>
              <a:rPr lang="en-US" altLang="zh-CN" sz="1600" dirty="0">
                <a:latin typeface="Comic Sans MS" pitchFamily="66" charset="0"/>
                <a:ea typeface="宋体" pitchFamily="2" charset="-122"/>
              </a:rPr>
              <a:t>, Java</a:t>
            </a:r>
          </a:p>
        </p:txBody>
      </p:sp>
      <p:pic>
        <p:nvPicPr>
          <p:cNvPr id="1967108" name="Picture 4"/>
          <p:cNvPicPr>
            <a:picLocks noGrp="1" noChangeAspect="1" noChangeArrowheads="1"/>
          </p:cNvPicPr>
          <p:nvPr>
            <p:ph sz="quarter" idx="2"/>
          </p:nvPr>
        </p:nvPicPr>
        <p:blipFill>
          <a:blip r:embed="rId3" cstate="print"/>
          <a:srcRect/>
          <a:stretch>
            <a:fillRect/>
          </a:stretch>
        </p:blipFill>
        <p:spPr>
          <a:xfrm>
            <a:off x="863600" y="1340768"/>
            <a:ext cx="3556000" cy="2516188"/>
          </a:xfrm>
          <a:noFill/>
          <a:ln/>
        </p:spPr>
      </p:pic>
      <p:sp>
        <p:nvSpPr>
          <p:cNvPr id="1967109" name="AutoShape 5"/>
          <p:cNvSpPr>
            <a:spLocks noChangeAspect="1" noChangeArrowheads="1" noTextEdit="1"/>
          </p:cNvSpPr>
          <p:nvPr/>
        </p:nvSpPr>
        <p:spPr bwMode="auto">
          <a:xfrm>
            <a:off x="763588" y="4509120"/>
            <a:ext cx="3656012" cy="1165225"/>
          </a:xfrm>
          <a:prstGeom prst="rect">
            <a:avLst/>
          </a:prstGeom>
          <a:noFill/>
          <a:ln w="9525">
            <a:noFill/>
            <a:miter lim="800000"/>
            <a:headEnd/>
            <a:tailEnd/>
          </a:ln>
        </p:spPr>
        <p:txBody>
          <a:bodyPr/>
          <a:lstStyle/>
          <a:p>
            <a:pPr algn="l"/>
            <a:endParaRPr lang="zh-CN" altLang="en-US" sz="1400">
              <a:latin typeface="Comic Sans MS" pitchFamily="66" charset="0"/>
            </a:endParaRPr>
          </a:p>
        </p:txBody>
      </p:sp>
      <p:sp>
        <p:nvSpPr>
          <p:cNvPr id="1967110" name="Rectangle 6"/>
          <p:cNvSpPr>
            <a:spLocks noChangeArrowheads="1"/>
          </p:cNvSpPr>
          <p:nvPr/>
        </p:nvSpPr>
        <p:spPr bwMode="auto">
          <a:xfrm>
            <a:off x="779091" y="4510708"/>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grpSp>
        <p:nvGrpSpPr>
          <p:cNvPr id="2" name="Group 7"/>
          <p:cNvGrpSpPr>
            <a:grpSpLocks/>
          </p:cNvGrpSpPr>
          <p:nvPr/>
        </p:nvGrpSpPr>
        <p:grpSpPr bwMode="auto">
          <a:xfrm>
            <a:off x="877888" y="4856783"/>
            <a:ext cx="355600" cy="355600"/>
            <a:chOff x="553" y="3229"/>
            <a:chExt cx="224" cy="224"/>
          </a:xfrm>
        </p:grpSpPr>
        <p:sp>
          <p:nvSpPr>
            <p:cNvPr id="1967112" name="Oval 8"/>
            <p:cNvSpPr>
              <a:spLocks noChangeArrowheads="1"/>
            </p:cNvSpPr>
            <p:nvPr/>
          </p:nvSpPr>
          <p:spPr bwMode="auto">
            <a:xfrm>
              <a:off x="553" y="3229"/>
              <a:ext cx="224" cy="224"/>
            </a:xfrm>
            <a:prstGeom prst="ellipse">
              <a:avLst/>
            </a:prstGeom>
            <a:solidFill>
              <a:srgbClr val="FFFFFF"/>
            </a:solidFill>
            <a:ln w="0">
              <a:solidFill>
                <a:srgbClr val="000000"/>
              </a:solidFill>
              <a:round/>
              <a:headEnd/>
              <a:tailEnd/>
            </a:ln>
          </p:spPr>
          <p:txBody>
            <a:bodyPr/>
            <a:lstStyle/>
            <a:p>
              <a:pPr algn="l"/>
              <a:endParaRPr lang="zh-CN" altLang="en-US" sz="1400">
                <a:latin typeface="Comic Sans MS" pitchFamily="66" charset="0"/>
              </a:endParaRPr>
            </a:p>
          </p:txBody>
        </p:sp>
        <p:sp>
          <p:nvSpPr>
            <p:cNvPr id="1967113" name="Oval 9"/>
            <p:cNvSpPr>
              <a:spLocks noChangeArrowheads="1"/>
            </p:cNvSpPr>
            <p:nvPr/>
          </p:nvSpPr>
          <p:spPr bwMode="auto">
            <a:xfrm>
              <a:off x="553" y="3229"/>
              <a:ext cx="224" cy="224"/>
            </a:xfrm>
            <a:prstGeom prst="ellipse">
              <a:avLst/>
            </a:prstGeom>
            <a:noFill/>
            <a:ln w="9525" cap="rnd">
              <a:solidFill>
                <a:srgbClr val="000000"/>
              </a:solidFill>
              <a:round/>
              <a:headEnd/>
              <a:tailEnd/>
            </a:ln>
          </p:spPr>
          <p:txBody>
            <a:bodyPr/>
            <a:lstStyle/>
            <a:p>
              <a:pPr algn="l"/>
              <a:endParaRPr lang="zh-CN" altLang="en-US" sz="1400">
                <a:latin typeface="Comic Sans MS" pitchFamily="66" charset="0"/>
              </a:endParaRPr>
            </a:p>
          </p:txBody>
        </p:sp>
      </p:grpSp>
      <p:grpSp>
        <p:nvGrpSpPr>
          <p:cNvPr id="3" name="Group 10"/>
          <p:cNvGrpSpPr>
            <a:grpSpLocks/>
          </p:cNvGrpSpPr>
          <p:nvPr/>
        </p:nvGrpSpPr>
        <p:grpSpPr bwMode="auto">
          <a:xfrm>
            <a:off x="877888" y="5320333"/>
            <a:ext cx="347662" cy="347662"/>
            <a:chOff x="553" y="3521"/>
            <a:chExt cx="219" cy="219"/>
          </a:xfrm>
        </p:grpSpPr>
        <p:sp>
          <p:nvSpPr>
            <p:cNvPr id="1967115" name="Rectangle 11"/>
            <p:cNvSpPr>
              <a:spLocks noChangeArrowheads="1"/>
            </p:cNvSpPr>
            <p:nvPr/>
          </p:nvSpPr>
          <p:spPr bwMode="auto">
            <a:xfrm>
              <a:off x="553" y="3521"/>
              <a:ext cx="219" cy="219"/>
            </a:xfrm>
            <a:prstGeom prst="rect">
              <a:avLst/>
            </a:prstGeom>
            <a:solidFill>
              <a:srgbClr val="FFFFFF"/>
            </a:solidFill>
            <a:ln w="9525">
              <a:noFill/>
              <a:miter lim="800000"/>
              <a:headEnd/>
              <a:tailEnd/>
            </a:ln>
          </p:spPr>
          <p:txBody>
            <a:bodyPr/>
            <a:lstStyle/>
            <a:p>
              <a:pPr algn="l"/>
              <a:endParaRPr lang="zh-CN" altLang="en-US" sz="1400">
                <a:latin typeface="Comic Sans MS" pitchFamily="66" charset="0"/>
              </a:endParaRPr>
            </a:p>
          </p:txBody>
        </p:sp>
        <p:sp>
          <p:nvSpPr>
            <p:cNvPr id="1967116" name="Rectangle 12"/>
            <p:cNvSpPr>
              <a:spLocks noChangeArrowheads="1"/>
            </p:cNvSpPr>
            <p:nvPr/>
          </p:nvSpPr>
          <p:spPr bwMode="auto">
            <a:xfrm>
              <a:off x="553" y="3521"/>
              <a:ext cx="219" cy="219"/>
            </a:xfrm>
            <a:prstGeom prst="rect">
              <a:avLst/>
            </a:prstGeom>
            <a:noFill/>
            <a:ln w="9525" cap="rnd">
              <a:solidFill>
                <a:srgbClr val="000000"/>
              </a:solidFill>
              <a:miter lim="800000"/>
              <a:headEnd/>
              <a:tailEnd/>
            </a:ln>
          </p:spPr>
          <p:txBody>
            <a:bodyPr/>
            <a:lstStyle/>
            <a:p>
              <a:pPr algn="l"/>
              <a:endParaRPr lang="zh-CN" altLang="en-US" sz="1400">
                <a:latin typeface="Comic Sans MS" pitchFamily="66" charset="0"/>
              </a:endParaRPr>
            </a:p>
          </p:txBody>
        </p:sp>
      </p:grpSp>
      <p:sp>
        <p:nvSpPr>
          <p:cNvPr id="1967117" name="Rectangle 13"/>
          <p:cNvSpPr>
            <a:spLocks noChangeArrowheads="1"/>
          </p:cNvSpPr>
          <p:nvPr/>
        </p:nvSpPr>
        <p:spPr bwMode="auto">
          <a:xfrm>
            <a:off x="1136921" y="4904408"/>
            <a:ext cx="1340110" cy="222818"/>
          </a:xfrm>
          <a:prstGeom prst="rect">
            <a:avLst/>
          </a:prstGeom>
          <a:noFill/>
          <a:ln w="9525">
            <a:noFill/>
            <a:miter lim="800000"/>
            <a:headEnd/>
            <a:tailEnd/>
          </a:ln>
        </p:spPr>
        <p:txBody>
          <a:bodyPr wrap="none" lIns="0" tIns="0" rIns="0" bIns="0">
            <a:spAutoFit/>
          </a:bodyPr>
          <a:lstStyle/>
          <a:p>
            <a:pPr algn="l"/>
            <a:r>
              <a:rPr lang="en-US" altLang="zh-CN" sz="1400" dirty="0">
                <a:solidFill>
                  <a:srgbClr val="000000"/>
                </a:solidFill>
                <a:latin typeface="Comic Sans MS" pitchFamily="66" charset="0"/>
                <a:ea typeface="宋体" pitchFamily="2" charset="-122"/>
              </a:rPr>
              <a:t>Thread/Process</a:t>
            </a:r>
            <a:endParaRPr lang="en-US" altLang="zh-CN" sz="1400" dirty="0">
              <a:latin typeface="Comic Sans MS" pitchFamily="66" charset="0"/>
              <a:ea typeface="宋体" pitchFamily="2" charset="-122"/>
            </a:endParaRPr>
          </a:p>
        </p:txBody>
      </p:sp>
      <p:sp>
        <p:nvSpPr>
          <p:cNvPr id="1967118" name="Rectangle 14"/>
          <p:cNvSpPr>
            <a:spLocks noChangeArrowheads="1"/>
          </p:cNvSpPr>
          <p:nvPr/>
        </p:nvSpPr>
        <p:spPr bwMode="auto">
          <a:xfrm>
            <a:off x="2518991" y="4904408"/>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sp>
        <p:nvSpPr>
          <p:cNvPr id="1967119" name="Rectangle 15"/>
          <p:cNvSpPr>
            <a:spLocks noChangeArrowheads="1"/>
          </p:cNvSpPr>
          <p:nvPr/>
        </p:nvSpPr>
        <p:spPr bwMode="auto">
          <a:xfrm>
            <a:off x="1170014" y="5372720"/>
            <a:ext cx="1259960" cy="236988"/>
          </a:xfrm>
          <a:prstGeom prst="rect">
            <a:avLst/>
          </a:prstGeom>
          <a:noFill/>
          <a:ln w="9525">
            <a:noFill/>
            <a:miter lim="800000"/>
            <a:headEnd/>
            <a:tailEnd/>
          </a:ln>
        </p:spPr>
        <p:txBody>
          <a:bodyPr wrap="none" lIns="0" tIns="0" rIns="0" bIns="0">
            <a:spAutoFit/>
          </a:bodyPr>
          <a:lstStyle/>
          <a:p>
            <a:pPr algn="l"/>
            <a:r>
              <a:rPr lang="en-US" altLang="zh-CN" sz="1400" dirty="0">
                <a:solidFill>
                  <a:srgbClr val="000000"/>
                </a:solidFill>
                <a:latin typeface="Comic Sans MS" pitchFamily="66" charset="0"/>
                <a:ea typeface="宋体" pitchFamily="2" charset="-122"/>
              </a:rPr>
              <a:t>Address Space</a:t>
            </a:r>
            <a:endParaRPr lang="en-US" altLang="zh-CN" sz="1400" dirty="0">
              <a:latin typeface="Comic Sans MS" pitchFamily="66" charset="0"/>
              <a:ea typeface="宋体" pitchFamily="2" charset="-122"/>
            </a:endParaRPr>
          </a:p>
        </p:txBody>
      </p:sp>
      <p:sp>
        <p:nvSpPr>
          <p:cNvPr id="1967120" name="Rectangle 16"/>
          <p:cNvSpPr>
            <a:spLocks noChangeArrowheads="1"/>
          </p:cNvSpPr>
          <p:nvPr/>
        </p:nvSpPr>
        <p:spPr bwMode="auto">
          <a:xfrm>
            <a:off x="2479303" y="5372720"/>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sp>
        <p:nvSpPr>
          <p:cNvPr id="1967121" name="Rectangle 17"/>
          <p:cNvSpPr>
            <a:spLocks noChangeArrowheads="1"/>
          </p:cNvSpPr>
          <p:nvPr/>
        </p:nvSpPr>
        <p:spPr bwMode="auto">
          <a:xfrm>
            <a:off x="696425" y="4561508"/>
            <a:ext cx="642805"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Legend:</a:t>
            </a:r>
            <a:endParaRPr lang="en-US" altLang="zh-CN" sz="1400">
              <a:latin typeface="Comic Sans MS" pitchFamily="66" charset="0"/>
              <a:ea typeface="宋体" pitchFamily="2" charset="-122"/>
            </a:endParaRPr>
          </a:p>
        </p:txBody>
      </p:sp>
      <p:sp>
        <p:nvSpPr>
          <p:cNvPr id="1967122" name="Rectangle 18"/>
          <p:cNvSpPr>
            <a:spLocks noChangeArrowheads="1"/>
          </p:cNvSpPr>
          <p:nvPr/>
        </p:nvSpPr>
        <p:spPr bwMode="auto">
          <a:xfrm>
            <a:off x="1375991" y="4561508"/>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sp>
        <p:nvSpPr>
          <p:cNvPr id="1967123" name="Freeform 19"/>
          <p:cNvSpPr>
            <a:spLocks noEditPoints="1"/>
          </p:cNvSpPr>
          <p:nvPr/>
        </p:nvSpPr>
        <p:spPr bwMode="auto">
          <a:xfrm>
            <a:off x="2901950" y="4936158"/>
            <a:ext cx="236538" cy="76200"/>
          </a:xfrm>
          <a:custGeom>
            <a:avLst/>
            <a:gdLst/>
            <a:ahLst/>
            <a:cxnLst>
              <a:cxn ang="0">
                <a:pos x="50" y="350"/>
              </a:cxn>
              <a:cxn ang="0">
                <a:pos x="1783" y="350"/>
              </a:cxn>
              <a:cxn ang="0">
                <a:pos x="1833" y="400"/>
              </a:cxn>
              <a:cxn ang="0">
                <a:pos x="1783" y="450"/>
              </a:cxn>
              <a:cxn ang="0">
                <a:pos x="50" y="450"/>
              </a:cxn>
              <a:cxn ang="0">
                <a:pos x="0" y="400"/>
              </a:cxn>
              <a:cxn ang="0">
                <a:pos x="50" y="350"/>
              </a:cxn>
              <a:cxn ang="0">
                <a:pos x="1650" y="0"/>
              </a:cxn>
              <a:cxn ang="0">
                <a:pos x="2450" y="400"/>
              </a:cxn>
              <a:cxn ang="0">
                <a:pos x="1650" y="800"/>
              </a:cxn>
              <a:cxn ang="0">
                <a:pos x="1650" y="0"/>
              </a:cxn>
            </a:cxnLst>
            <a:rect l="0" t="0" r="r" b="b"/>
            <a:pathLst>
              <a:path w="2450" h="800">
                <a:moveTo>
                  <a:pt x="50" y="350"/>
                </a:moveTo>
                <a:lnTo>
                  <a:pt x="1783" y="350"/>
                </a:lnTo>
                <a:cubicBezTo>
                  <a:pt x="1811" y="350"/>
                  <a:pt x="1833" y="373"/>
                  <a:pt x="1833" y="400"/>
                </a:cubicBezTo>
                <a:cubicBezTo>
                  <a:pt x="1833" y="428"/>
                  <a:pt x="1811" y="450"/>
                  <a:pt x="1783" y="450"/>
                </a:cubicBezTo>
                <a:lnTo>
                  <a:pt x="50" y="450"/>
                </a:lnTo>
                <a:cubicBezTo>
                  <a:pt x="23" y="450"/>
                  <a:pt x="0" y="428"/>
                  <a:pt x="0" y="400"/>
                </a:cubicBezTo>
                <a:cubicBezTo>
                  <a:pt x="0" y="373"/>
                  <a:pt x="23" y="350"/>
                  <a:pt x="50" y="350"/>
                </a:cubicBezTo>
                <a:close/>
                <a:moveTo>
                  <a:pt x="1650" y="0"/>
                </a:moveTo>
                <a:lnTo>
                  <a:pt x="2450" y="400"/>
                </a:lnTo>
                <a:lnTo>
                  <a:pt x="1650" y="800"/>
                </a:lnTo>
                <a:lnTo>
                  <a:pt x="1650" y="0"/>
                </a:lnTo>
                <a:close/>
              </a:path>
            </a:pathLst>
          </a:custGeom>
          <a:solidFill>
            <a:srgbClr val="000000"/>
          </a:solidFill>
          <a:ln w="1588" cap="flat">
            <a:solidFill>
              <a:srgbClr val="000000"/>
            </a:solidFill>
            <a:prstDash val="solid"/>
            <a:bevel/>
            <a:headEnd/>
            <a:tailEnd/>
          </a:ln>
        </p:spPr>
        <p:txBody>
          <a:bodyPr/>
          <a:lstStyle/>
          <a:p>
            <a:pPr algn="l"/>
            <a:endParaRPr lang="zh-CN" altLang="en-US" sz="1400">
              <a:latin typeface="Comic Sans MS" pitchFamily="66" charset="0"/>
            </a:endParaRPr>
          </a:p>
        </p:txBody>
      </p:sp>
      <p:sp>
        <p:nvSpPr>
          <p:cNvPr id="1967124" name="Rectangle 20"/>
          <p:cNvSpPr>
            <a:spLocks noChangeArrowheads="1"/>
          </p:cNvSpPr>
          <p:nvPr/>
        </p:nvSpPr>
        <p:spPr bwMode="auto">
          <a:xfrm>
            <a:off x="2927807" y="4910758"/>
            <a:ext cx="1314462" cy="236988"/>
          </a:xfrm>
          <a:prstGeom prst="rect">
            <a:avLst/>
          </a:prstGeom>
          <a:noFill/>
          <a:ln w="9525">
            <a:noFill/>
            <a:miter lim="800000"/>
            <a:headEnd/>
            <a:tailEnd/>
          </a:ln>
        </p:spPr>
        <p:txBody>
          <a:bodyPr wrap="none" lIns="0" tIns="0" rIns="0" bIns="0">
            <a:spAutoFit/>
          </a:bodyPr>
          <a:lstStyle/>
          <a:p>
            <a:pPr algn="l"/>
            <a:r>
              <a:rPr lang="en-US" altLang="zh-CN" sz="1400" dirty="0">
                <a:solidFill>
                  <a:srgbClr val="000000"/>
                </a:solidFill>
                <a:latin typeface="Comic Sans MS" pitchFamily="66" charset="0"/>
                <a:ea typeface="宋体" pitchFamily="2" charset="-122"/>
              </a:rPr>
              <a:t>Memory Access</a:t>
            </a:r>
            <a:endParaRPr lang="en-US" altLang="zh-CN" sz="1400" dirty="0">
              <a:latin typeface="Comic Sans MS" pitchFamily="66" charset="0"/>
              <a:ea typeface="宋体" pitchFamily="2" charset="-122"/>
            </a:endParaRPr>
          </a:p>
        </p:txBody>
      </p:sp>
      <p:sp>
        <p:nvSpPr>
          <p:cNvPr id="1967125" name="Rectangle 21"/>
          <p:cNvSpPr>
            <a:spLocks noChangeArrowheads="1"/>
          </p:cNvSpPr>
          <p:nvPr/>
        </p:nvSpPr>
        <p:spPr bwMode="auto">
          <a:xfrm>
            <a:off x="4319216" y="4910758"/>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sp>
        <p:nvSpPr>
          <p:cNvPr id="1967126" name="Rectangle 22"/>
          <p:cNvSpPr>
            <a:spLocks noChangeArrowheads="1"/>
          </p:cNvSpPr>
          <p:nvPr/>
        </p:nvSpPr>
        <p:spPr bwMode="auto">
          <a:xfrm>
            <a:off x="3850903" y="5374308"/>
            <a:ext cx="52900" cy="236988"/>
          </a:xfrm>
          <a:prstGeom prst="rect">
            <a:avLst/>
          </a:prstGeom>
          <a:noFill/>
          <a:ln w="9525">
            <a:noFill/>
            <a:miter lim="800000"/>
            <a:headEnd/>
            <a:tailEnd/>
          </a:ln>
        </p:spPr>
        <p:txBody>
          <a:bodyPr wrap="none" lIns="0" tIns="0" rIns="0" bIns="0">
            <a:spAutoFit/>
          </a:bodyPr>
          <a:lstStyle/>
          <a:p>
            <a:pPr algn="l"/>
            <a:r>
              <a:rPr lang="en-US" altLang="zh-CN" sz="1400">
                <a:solidFill>
                  <a:srgbClr val="000000"/>
                </a:solidFill>
                <a:latin typeface="Comic Sans MS" pitchFamily="66" charset="0"/>
                <a:ea typeface="宋体" pitchFamily="2" charset="-122"/>
              </a:rPr>
              <a:t> </a:t>
            </a:r>
            <a:endParaRPr lang="en-US" altLang="zh-CN" sz="1400">
              <a:latin typeface="Comic Sans MS" pitchFamily="66"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nodePh="1">
                                  <p:stCondLst>
                                    <p:cond delay="0"/>
                                  </p:stCondLst>
                                  <p:endCondLst>
                                    <p:cond evt="begin" delay="0">
                                      <p:tn val="5"/>
                                    </p:cond>
                                  </p:endCondLst>
                                  <p:childTnLst>
                                    <p:set>
                                      <p:cBhvr>
                                        <p:cTn id="6" dur="1" fill="hold">
                                          <p:stCondLst>
                                            <p:cond delay="0"/>
                                          </p:stCondLst>
                                        </p:cTn>
                                        <p:tgtEl>
                                          <p:spTgt spid="1967109"/>
                                        </p:tgtEl>
                                        <p:attrNameLst>
                                          <p:attrName>style.visibility</p:attrName>
                                        </p:attrNameLst>
                                      </p:cBhvr>
                                      <p:to>
                                        <p:strVal val="visible"/>
                                      </p:to>
                                    </p:set>
                                    <p:animEffect transition="in" filter="blinds(horizontal)">
                                      <p:cBhvr>
                                        <p:cTn id="7" dur="500"/>
                                        <p:tgtEl>
                                          <p:spTgt spid="196710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67110"/>
                                        </p:tgtEl>
                                        <p:attrNameLst>
                                          <p:attrName>style.visibility</p:attrName>
                                        </p:attrNameLst>
                                      </p:cBhvr>
                                      <p:to>
                                        <p:strVal val="visible"/>
                                      </p:to>
                                    </p:set>
                                    <p:animEffect transition="in" filter="blinds(horizontal)">
                                      <p:cBhvr>
                                        <p:cTn id="10" dur="500"/>
                                        <p:tgtEl>
                                          <p:spTgt spid="1967110"/>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par>
                                <p:cTn id="14" presetID="3" presetClass="entr" presetSubtype="10"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blinds(horizontal)">
                                      <p:cBhvr>
                                        <p:cTn id="16" dur="500"/>
                                        <p:tgtEl>
                                          <p:spTgt spid="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967117"/>
                                        </p:tgtEl>
                                        <p:attrNameLst>
                                          <p:attrName>style.visibility</p:attrName>
                                        </p:attrNameLst>
                                      </p:cBhvr>
                                      <p:to>
                                        <p:strVal val="visible"/>
                                      </p:to>
                                    </p:set>
                                    <p:animEffect transition="in" filter="blinds(horizontal)">
                                      <p:cBhvr>
                                        <p:cTn id="19" dur="500"/>
                                        <p:tgtEl>
                                          <p:spTgt spid="1967117"/>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967118"/>
                                        </p:tgtEl>
                                        <p:attrNameLst>
                                          <p:attrName>style.visibility</p:attrName>
                                        </p:attrNameLst>
                                      </p:cBhvr>
                                      <p:to>
                                        <p:strVal val="visible"/>
                                      </p:to>
                                    </p:set>
                                    <p:animEffect transition="in" filter="blinds(horizontal)">
                                      <p:cBhvr>
                                        <p:cTn id="22" dur="500"/>
                                        <p:tgtEl>
                                          <p:spTgt spid="196711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67119"/>
                                        </p:tgtEl>
                                        <p:attrNameLst>
                                          <p:attrName>style.visibility</p:attrName>
                                        </p:attrNameLst>
                                      </p:cBhvr>
                                      <p:to>
                                        <p:strVal val="visible"/>
                                      </p:to>
                                    </p:set>
                                    <p:animEffect transition="in" filter="blinds(horizontal)">
                                      <p:cBhvr>
                                        <p:cTn id="25" dur="500"/>
                                        <p:tgtEl>
                                          <p:spTgt spid="196711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67120"/>
                                        </p:tgtEl>
                                        <p:attrNameLst>
                                          <p:attrName>style.visibility</p:attrName>
                                        </p:attrNameLst>
                                      </p:cBhvr>
                                      <p:to>
                                        <p:strVal val="visible"/>
                                      </p:to>
                                    </p:set>
                                    <p:animEffect transition="in" filter="blinds(horizontal)">
                                      <p:cBhvr>
                                        <p:cTn id="28" dur="500"/>
                                        <p:tgtEl>
                                          <p:spTgt spid="19671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967121"/>
                                        </p:tgtEl>
                                        <p:attrNameLst>
                                          <p:attrName>style.visibility</p:attrName>
                                        </p:attrNameLst>
                                      </p:cBhvr>
                                      <p:to>
                                        <p:strVal val="visible"/>
                                      </p:to>
                                    </p:set>
                                    <p:animEffect transition="in" filter="blinds(horizontal)">
                                      <p:cBhvr>
                                        <p:cTn id="31" dur="500"/>
                                        <p:tgtEl>
                                          <p:spTgt spid="1967121"/>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967122"/>
                                        </p:tgtEl>
                                        <p:attrNameLst>
                                          <p:attrName>style.visibility</p:attrName>
                                        </p:attrNameLst>
                                      </p:cBhvr>
                                      <p:to>
                                        <p:strVal val="visible"/>
                                      </p:to>
                                    </p:set>
                                    <p:animEffect transition="in" filter="blinds(horizontal)">
                                      <p:cBhvr>
                                        <p:cTn id="34" dur="500"/>
                                        <p:tgtEl>
                                          <p:spTgt spid="1967122"/>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1967123"/>
                                        </p:tgtEl>
                                        <p:attrNameLst>
                                          <p:attrName>style.visibility</p:attrName>
                                        </p:attrNameLst>
                                      </p:cBhvr>
                                      <p:to>
                                        <p:strVal val="visible"/>
                                      </p:to>
                                    </p:set>
                                    <p:animEffect transition="in" filter="blinds(horizontal)">
                                      <p:cBhvr>
                                        <p:cTn id="37" dur="500"/>
                                        <p:tgtEl>
                                          <p:spTgt spid="1967123"/>
                                        </p:tgtEl>
                                      </p:cBhvr>
                                    </p:animEffect>
                                  </p:childTnLst>
                                </p:cTn>
                              </p:par>
                              <p:par>
                                <p:cTn id="38" presetID="3" presetClass="entr" presetSubtype="10" fill="hold" grpId="0" nodeType="withEffect">
                                  <p:stCondLst>
                                    <p:cond delay="0"/>
                                  </p:stCondLst>
                                  <p:childTnLst>
                                    <p:set>
                                      <p:cBhvr>
                                        <p:cTn id="39" dur="1" fill="hold">
                                          <p:stCondLst>
                                            <p:cond delay="0"/>
                                          </p:stCondLst>
                                        </p:cTn>
                                        <p:tgtEl>
                                          <p:spTgt spid="1967124"/>
                                        </p:tgtEl>
                                        <p:attrNameLst>
                                          <p:attrName>style.visibility</p:attrName>
                                        </p:attrNameLst>
                                      </p:cBhvr>
                                      <p:to>
                                        <p:strVal val="visible"/>
                                      </p:to>
                                    </p:set>
                                    <p:animEffect transition="in" filter="blinds(horizontal)">
                                      <p:cBhvr>
                                        <p:cTn id="40" dur="500"/>
                                        <p:tgtEl>
                                          <p:spTgt spid="1967124"/>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1967125"/>
                                        </p:tgtEl>
                                        <p:attrNameLst>
                                          <p:attrName>style.visibility</p:attrName>
                                        </p:attrNameLst>
                                      </p:cBhvr>
                                      <p:to>
                                        <p:strVal val="visible"/>
                                      </p:to>
                                    </p:set>
                                    <p:animEffect transition="in" filter="blinds(horizontal)">
                                      <p:cBhvr>
                                        <p:cTn id="43" dur="500"/>
                                        <p:tgtEl>
                                          <p:spTgt spid="1967125"/>
                                        </p:tgtEl>
                                      </p:cBhvr>
                                    </p:animEffect>
                                  </p:childTnLst>
                                </p:cTn>
                              </p:par>
                              <p:par>
                                <p:cTn id="44" presetID="3" presetClass="entr" presetSubtype="10" fill="hold" grpId="0" nodeType="withEffect">
                                  <p:stCondLst>
                                    <p:cond delay="0"/>
                                  </p:stCondLst>
                                  <p:childTnLst>
                                    <p:set>
                                      <p:cBhvr>
                                        <p:cTn id="45" dur="1" fill="hold">
                                          <p:stCondLst>
                                            <p:cond delay="0"/>
                                          </p:stCondLst>
                                        </p:cTn>
                                        <p:tgtEl>
                                          <p:spTgt spid="1967126"/>
                                        </p:tgtEl>
                                        <p:attrNameLst>
                                          <p:attrName>style.visibility</p:attrName>
                                        </p:attrNameLst>
                                      </p:cBhvr>
                                      <p:to>
                                        <p:strVal val="visible"/>
                                      </p:to>
                                    </p:set>
                                    <p:animEffect transition="in" filter="blinds(horizontal)">
                                      <p:cBhvr>
                                        <p:cTn id="46" dur="500"/>
                                        <p:tgtEl>
                                          <p:spTgt spid="196712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967107">
                                            <p:txEl>
                                              <p:pRg st="0" end="0"/>
                                            </p:txEl>
                                          </p:spTgt>
                                        </p:tgtEl>
                                        <p:attrNameLst>
                                          <p:attrName>style.visibility</p:attrName>
                                        </p:attrNameLst>
                                      </p:cBhvr>
                                      <p:to>
                                        <p:strVal val="visible"/>
                                      </p:to>
                                    </p:set>
                                    <p:animEffect transition="in" filter="blinds(horizontal)">
                                      <p:cBhvr>
                                        <p:cTn id="51" dur="500"/>
                                        <p:tgtEl>
                                          <p:spTgt spid="1967107">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967107">
                                            <p:txEl>
                                              <p:pRg st="1" end="1"/>
                                            </p:txEl>
                                          </p:spTgt>
                                        </p:tgtEl>
                                        <p:attrNameLst>
                                          <p:attrName>style.visibility</p:attrName>
                                        </p:attrNameLst>
                                      </p:cBhvr>
                                      <p:to>
                                        <p:strVal val="visible"/>
                                      </p:to>
                                    </p:set>
                                    <p:animEffect transition="in" filter="blinds(horizontal)">
                                      <p:cBhvr>
                                        <p:cTn id="56" dur="500"/>
                                        <p:tgtEl>
                                          <p:spTgt spid="1967107">
                                            <p:txEl>
                                              <p:pRg st="1" end="1"/>
                                            </p:txEl>
                                          </p:spTgt>
                                        </p:tgtEl>
                                      </p:cBhvr>
                                    </p:animEffect>
                                  </p:childTnLst>
                                </p:cTn>
                              </p:par>
                              <p:par>
                                <p:cTn id="57" presetID="3" presetClass="entr" presetSubtype="10" fill="hold" grpId="0" nodeType="withEffect">
                                  <p:stCondLst>
                                    <p:cond delay="0"/>
                                  </p:stCondLst>
                                  <p:childTnLst>
                                    <p:set>
                                      <p:cBhvr>
                                        <p:cTn id="58" dur="1" fill="hold">
                                          <p:stCondLst>
                                            <p:cond delay="0"/>
                                          </p:stCondLst>
                                        </p:cTn>
                                        <p:tgtEl>
                                          <p:spTgt spid="1967107">
                                            <p:txEl>
                                              <p:pRg st="2" end="2"/>
                                            </p:txEl>
                                          </p:spTgt>
                                        </p:tgtEl>
                                        <p:attrNameLst>
                                          <p:attrName>style.visibility</p:attrName>
                                        </p:attrNameLst>
                                      </p:cBhvr>
                                      <p:to>
                                        <p:strVal val="visible"/>
                                      </p:to>
                                    </p:set>
                                    <p:animEffect transition="in" filter="blinds(horizontal)">
                                      <p:cBhvr>
                                        <p:cTn id="59" dur="500"/>
                                        <p:tgtEl>
                                          <p:spTgt spid="1967107">
                                            <p:txEl>
                                              <p:pRg st="2" end="2"/>
                                            </p:txEl>
                                          </p:spTgt>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1967107">
                                            <p:txEl>
                                              <p:pRg st="3" end="3"/>
                                            </p:txEl>
                                          </p:spTgt>
                                        </p:tgtEl>
                                        <p:attrNameLst>
                                          <p:attrName>style.visibility</p:attrName>
                                        </p:attrNameLst>
                                      </p:cBhvr>
                                      <p:to>
                                        <p:strVal val="visible"/>
                                      </p:to>
                                    </p:set>
                                    <p:animEffect transition="in" filter="blinds(horizontal)">
                                      <p:cBhvr>
                                        <p:cTn id="62" dur="500"/>
                                        <p:tgtEl>
                                          <p:spTgt spid="1967107">
                                            <p:txEl>
                                              <p:pRg st="3" end="3"/>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967107">
                                            <p:txEl>
                                              <p:pRg st="4" end="4"/>
                                            </p:txEl>
                                          </p:spTgt>
                                        </p:tgtEl>
                                        <p:attrNameLst>
                                          <p:attrName>style.visibility</p:attrName>
                                        </p:attrNameLst>
                                      </p:cBhvr>
                                      <p:to>
                                        <p:strVal val="visible"/>
                                      </p:to>
                                    </p:set>
                                    <p:animEffect transition="in" filter="blinds(horizontal)">
                                      <p:cBhvr>
                                        <p:cTn id="65" dur="500"/>
                                        <p:tgtEl>
                                          <p:spTgt spid="1967107">
                                            <p:txEl>
                                              <p:pRg st="4" end="4"/>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grpId="0" nodeType="clickEffect">
                                  <p:stCondLst>
                                    <p:cond delay="0"/>
                                  </p:stCondLst>
                                  <p:childTnLst>
                                    <p:set>
                                      <p:cBhvr>
                                        <p:cTn id="69" dur="1" fill="hold">
                                          <p:stCondLst>
                                            <p:cond delay="0"/>
                                          </p:stCondLst>
                                        </p:cTn>
                                        <p:tgtEl>
                                          <p:spTgt spid="1967107">
                                            <p:txEl>
                                              <p:pRg st="5" end="5"/>
                                            </p:txEl>
                                          </p:spTgt>
                                        </p:tgtEl>
                                        <p:attrNameLst>
                                          <p:attrName>style.visibility</p:attrName>
                                        </p:attrNameLst>
                                      </p:cBhvr>
                                      <p:to>
                                        <p:strVal val="visible"/>
                                      </p:to>
                                    </p:set>
                                    <p:animEffect transition="in" filter="blinds(horizontal)">
                                      <p:cBhvr>
                                        <p:cTn id="70" dur="500"/>
                                        <p:tgtEl>
                                          <p:spTgt spid="1967107">
                                            <p:txEl>
                                              <p:pRg st="5" end="5"/>
                                            </p:txEl>
                                          </p:spTgt>
                                        </p:tgtEl>
                                      </p:cBhvr>
                                    </p:animEffect>
                                  </p:childTnLst>
                                </p:cTn>
                              </p:par>
                              <p:par>
                                <p:cTn id="71" presetID="3" presetClass="entr" presetSubtype="10" fill="hold" grpId="0" nodeType="withEffect">
                                  <p:stCondLst>
                                    <p:cond delay="0"/>
                                  </p:stCondLst>
                                  <p:childTnLst>
                                    <p:set>
                                      <p:cBhvr>
                                        <p:cTn id="72" dur="1" fill="hold">
                                          <p:stCondLst>
                                            <p:cond delay="0"/>
                                          </p:stCondLst>
                                        </p:cTn>
                                        <p:tgtEl>
                                          <p:spTgt spid="1967107">
                                            <p:txEl>
                                              <p:pRg st="6" end="6"/>
                                            </p:txEl>
                                          </p:spTgt>
                                        </p:tgtEl>
                                        <p:attrNameLst>
                                          <p:attrName>style.visibility</p:attrName>
                                        </p:attrNameLst>
                                      </p:cBhvr>
                                      <p:to>
                                        <p:strVal val="visible"/>
                                      </p:to>
                                    </p:set>
                                    <p:animEffect transition="in" filter="blinds(horizontal)">
                                      <p:cBhvr>
                                        <p:cTn id="73" dur="500"/>
                                        <p:tgtEl>
                                          <p:spTgt spid="1967107">
                                            <p:txEl>
                                              <p:pRg st="6" end="6"/>
                                            </p:txEl>
                                          </p:spTgt>
                                        </p:tgtEl>
                                      </p:cBhvr>
                                    </p:animEffect>
                                  </p:childTnLst>
                                </p:cTn>
                              </p:par>
                              <p:par>
                                <p:cTn id="74" presetID="3" presetClass="entr" presetSubtype="10" fill="hold" grpId="0" nodeType="withEffect">
                                  <p:stCondLst>
                                    <p:cond delay="0"/>
                                  </p:stCondLst>
                                  <p:childTnLst>
                                    <p:set>
                                      <p:cBhvr>
                                        <p:cTn id="75" dur="1" fill="hold">
                                          <p:stCondLst>
                                            <p:cond delay="0"/>
                                          </p:stCondLst>
                                        </p:cTn>
                                        <p:tgtEl>
                                          <p:spTgt spid="1967107">
                                            <p:txEl>
                                              <p:pRg st="7" end="7"/>
                                            </p:txEl>
                                          </p:spTgt>
                                        </p:tgtEl>
                                        <p:attrNameLst>
                                          <p:attrName>style.visibility</p:attrName>
                                        </p:attrNameLst>
                                      </p:cBhvr>
                                      <p:to>
                                        <p:strVal val="visible"/>
                                      </p:to>
                                    </p:set>
                                    <p:animEffect transition="in" filter="blinds(horizontal)">
                                      <p:cBhvr>
                                        <p:cTn id="76" dur="500"/>
                                        <p:tgtEl>
                                          <p:spTgt spid="1967107">
                                            <p:txEl>
                                              <p:pRg st="7" end="7"/>
                                            </p:txEl>
                                          </p:spTgt>
                                        </p:tgtEl>
                                      </p:cBhvr>
                                    </p:animEffect>
                                  </p:childTnLst>
                                </p:cTn>
                              </p:par>
                            </p:childTnLst>
                          </p:cTn>
                        </p:par>
                      </p:childTnLst>
                    </p:cTn>
                  </p:par>
                  <p:par>
                    <p:cTn id="77" fill="hold">
                      <p:stCondLst>
                        <p:cond delay="indefinite"/>
                      </p:stCondLst>
                      <p:childTnLst>
                        <p:par>
                          <p:cTn id="78" fill="hold">
                            <p:stCondLst>
                              <p:cond delay="0"/>
                            </p:stCondLst>
                            <p:childTnLst>
                              <p:par>
                                <p:cTn id="79" presetID="3" presetClass="entr" presetSubtype="10" fill="hold" grpId="0" nodeType="clickEffect">
                                  <p:stCondLst>
                                    <p:cond delay="0"/>
                                  </p:stCondLst>
                                  <p:childTnLst>
                                    <p:set>
                                      <p:cBhvr>
                                        <p:cTn id="80" dur="1" fill="hold">
                                          <p:stCondLst>
                                            <p:cond delay="0"/>
                                          </p:stCondLst>
                                        </p:cTn>
                                        <p:tgtEl>
                                          <p:spTgt spid="1967107">
                                            <p:txEl>
                                              <p:pRg st="8" end="8"/>
                                            </p:txEl>
                                          </p:spTgt>
                                        </p:tgtEl>
                                        <p:attrNameLst>
                                          <p:attrName>style.visibility</p:attrName>
                                        </p:attrNameLst>
                                      </p:cBhvr>
                                      <p:to>
                                        <p:strVal val="visible"/>
                                      </p:to>
                                    </p:set>
                                    <p:animEffect transition="in" filter="blinds(horizontal)">
                                      <p:cBhvr>
                                        <p:cTn id="81" dur="500"/>
                                        <p:tgtEl>
                                          <p:spTgt spid="196710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7107" grpId="0" build="p"/>
      <p:bldP spid="1967109" grpId="0"/>
      <p:bldP spid="1967110" grpId="0"/>
      <p:bldP spid="1967117" grpId="0"/>
      <p:bldP spid="1967118" grpId="0"/>
      <p:bldP spid="1967119" grpId="0"/>
      <p:bldP spid="1967120" grpId="0"/>
      <p:bldP spid="1967121" grpId="0"/>
      <p:bldP spid="1967122" grpId="0"/>
      <p:bldP spid="1967123" grpId="0" animBg="1"/>
      <p:bldP spid="1967124" grpId="0"/>
      <p:bldP spid="1967125" grpId="0"/>
      <p:bldP spid="196712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3218" name="Rectangle 2"/>
          <p:cNvSpPr>
            <a:spLocks noGrp="1" noChangeArrowheads="1"/>
          </p:cNvSpPr>
          <p:nvPr>
            <p:ph type="title"/>
          </p:nvPr>
        </p:nvSpPr>
        <p:spPr/>
        <p:txBody>
          <a:bodyPr/>
          <a:lstStyle/>
          <a:p>
            <a:pPr algn="l"/>
            <a:r>
              <a:rPr lang="en-US" altLang="zh-CN" dirty="0">
                <a:latin typeface="Comic Sans MS" pitchFamily="66" charset="0"/>
                <a:ea typeface="宋体" pitchFamily="2" charset="-122"/>
              </a:rPr>
              <a:t>Java</a:t>
            </a:r>
          </a:p>
        </p:txBody>
      </p:sp>
      <p:sp>
        <p:nvSpPr>
          <p:cNvPr id="1033220" name="Rectangle 4"/>
          <p:cNvSpPr>
            <a:spLocks noGrp="1" noChangeArrowheads="1"/>
          </p:cNvSpPr>
          <p:nvPr>
            <p:ph type="body" sz="half" idx="1"/>
          </p:nvPr>
        </p:nvSpPr>
        <p:spPr/>
        <p:txBody>
          <a:bodyPr/>
          <a:lstStyle/>
          <a:p>
            <a:pPr algn="l">
              <a:lnSpc>
                <a:spcPct val="90000"/>
              </a:lnSpc>
            </a:pPr>
            <a:r>
              <a:rPr lang="en-US" altLang="zh-CN" sz="2000" dirty="0">
                <a:latin typeface="Comic Sans MS" pitchFamily="66" charset="0"/>
                <a:ea typeface="宋体" pitchFamily="2" charset="-122"/>
              </a:rPr>
              <a:t>Java 1.1 had support for multi-threading.</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Program can create multiple threads.</a:t>
            </a:r>
          </a:p>
          <a:p>
            <a:pPr marL="465138" lvl="1" indent="-234950" algn="l">
              <a:lnSpc>
                <a:spcPct val="90000"/>
              </a:lnSpc>
            </a:pPr>
            <a:r>
              <a:rPr lang="en-US" altLang="zh-CN" sz="2000" dirty="0" err="1">
                <a:latin typeface="Comic Sans MS" pitchFamily="66" charset="0"/>
                <a:ea typeface="宋体" pitchFamily="2" charset="-122"/>
              </a:rPr>
              <a:t>Upto</a:t>
            </a:r>
            <a:r>
              <a:rPr lang="en-US" altLang="zh-CN" sz="2000" dirty="0">
                <a:latin typeface="Comic Sans MS" pitchFamily="66" charset="0"/>
                <a:ea typeface="宋体" pitchFamily="2" charset="-122"/>
              </a:rPr>
              <a:t> a limit.</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Monitor-based concurrency control</a:t>
            </a:r>
          </a:p>
          <a:p>
            <a:pPr marL="465138" lvl="1" indent="-234950" algn="l">
              <a:lnSpc>
                <a:spcPct val="90000"/>
              </a:lnSpc>
            </a:pPr>
            <a:r>
              <a:rPr lang="en-US" altLang="zh-CN" sz="2000" dirty="0">
                <a:latin typeface="Comic Sans MS" pitchFamily="66" charset="0"/>
                <a:ea typeface="宋体" pitchFamily="2" charset="-122"/>
              </a:rPr>
              <a:t>wait, notify.</a:t>
            </a:r>
          </a:p>
        </p:txBody>
      </p:sp>
      <p:sp>
        <p:nvSpPr>
          <p:cNvPr id="1033221" name="Rectangle 5"/>
          <p:cNvSpPr>
            <a:spLocks noGrp="1" noChangeArrowheads="1"/>
          </p:cNvSpPr>
          <p:nvPr>
            <p:ph type="body" sz="half" idx="2"/>
          </p:nvPr>
        </p:nvSpPr>
        <p:spPr/>
        <p:txBody>
          <a:bodyPr/>
          <a:lstStyle/>
          <a:p>
            <a:pPr algn="l">
              <a:lnSpc>
                <a:spcPct val="90000"/>
              </a:lnSpc>
            </a:pPr>
            <a:r>
              <a:rPr lang="en-US" altLang="zh-CN" sz="2000" dirty="0">
                <a:latin typeface="Comic Sans MS" pitchFamily="66" charset="0"/>
                <a:ea typeface="宋体" pitchFamily="2" charset="-122"/>
              </a:rPr>
              <a:t>Monolithic heap – no support for distribution.</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Cumbersome memory model.</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Lock-based concurrency control … no support for lock-free algorithms.</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No support for fine-grained concurrency.</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No support for closures, value types.</a:t>
            </a:r>
          </a:p>
          <a:p>
            <a:pPr algn="l">
              <a:lnSpc>
                <a:spcPct val="90000"/>
              </a:lnSpc>
            </a:pPr>
            <a:endParaRPr lang="en-US" altLang="zh-CN" sz="2000" dirty="0">
              <a:latin typeface="Comic Sans MS" pitchFamily="66" charset="0"/>
              <a:ea typeface="宋体" pitchFamily="2" charset="-122"/>
            </a:endParaRPr>
          </a:p>
          <a:p>
            <a:pPr algn="l">
              <a:lnSpc>
                <a:spcPct val="90000"/>
              </a:lnSpc>
            </a:pPr>
            <a:r>
              <a:rPr lang="en-US" altLang="zh-CN" sz="2000" dirty="0">
                <a:latin typeface="Comic Sans MS" pitchFamily="66" charset="0"/>
                <a:ea typeface="宋体" pitchFamily="2" charset="-122"/>
              </a:rPr>
              <a:t>Poor support for arrays.</a:t>
            </a:r>
          </a:p>
          <a:p>
            <a:pPr algn="l">
              <a:lnSpc>
                <a:spcPct val="90000"/>
              </a:lnSpc>
            </a:pPr>
            <a:endParaRPr lang="en-US" altLang="zh-CN" sz="2000" dirty="0">
              <a:latin typeface="Comic Sans MS" pitchFamily="66"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033218"/>
                                        </p:tgtEl>
                                        <p:attrNameLst>
                                          <p:attrName>style.visibility</p:attrName>
                                        </p:attrNameLst>
                                      </p:cBhvr>
                                      <p:to>
                                        <p:strVal val="visible"/>
                                      </p:to>
                                    </p:set>
                                    <p:animEffect transition="in" filter="blinds(horizontal)">
                                      <p:cBhvr>
                                        <p:cTn id="7" dur="500"/>
                                        <p:tgtEl>
                                          <p:spTgt spid="103321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33220">
                                            <p:txEl>
                                              <p:pRg st="0" end="0"/>
                                            </p:txEl>
                                          </p:spTgt>
                                        </p:tgtEl>
                                        <p:attrNameLst>
                                          <p:attrName>style.visibility</p:attrName>
                                        </p:attrNameLst>
                                      </p:cBhvr>
                                      <p:to>
                                        <p:strVal val="visible"/>
                                      </p:to>
                                    </p:set>
                                    <p:animEffect transition="in" filter="blinds(horizontal)">
                                      <p:cBhvr>
                                        <p:cTn id="10" dur="500"/>
                                        <p:tgtEl>
                                          <p:spTgt spid="1033220">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33220">
                                            <p:txEl>
                                              <p:pRg st="2" end="2"/>
                                            </p:txEl>
                                          </p:spTgt>
                                        </p:tgtEl>
                                        <p:attrNameLst>
                                          <p:attrName>style.visibility</p:attrName>
                                        </p:attrNameLst>
                                      </p:cBhvr>
                                      <p:to>
                                        <p:strVal val="visible"/>
                                      </p:to>
                                    </p:set>
                                    <p:animEffect transition="in" filter="blinds(horizontal)">
                                      <p:cBhvr>
                                        <p:cTn id="15" dur="500"/>
                                        <p:tgtEl>
                                          <p:spTgt spid="1033220">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33220">
                                            <p:txEl>
                                              <p:pRg st="3" end="3"/>
                                            </p:txEl>
                                          </p:spTgt>
                                        </p:tgtEl>
                                        <p:attrNameLst>
                                          <p:attrName>style.visibility</p:attrName>
                                        </p:attrNameLst>
                                      </p:cBhvr>
                                      <p:to>
                                        <p:strVal val="visible"/>
                                      </p:to>
                                    </p:set>
                                    <p:animEffect transition="in" filter="blinds(horizontal)">
                                      <p:cBhvr>
                                        <p:cTn id="18" dur="500"/>
                                        <p:tgtEl>
                                          <p:spTgt spid="1033220">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033220">
                                            <p:txEl>
                                              <p:pRg st="5" end="5"/>
                                            </p:txEl>
                                          </p:spTgt>
                                        </p:tgtEl>
                                        <p:attrNameLst>
                                          <p:attrName>style.visibility</p:attrName>
                                        </p:attrNameLst>
                                      </p:cBhvr>
                                      <p:to>
                                        <p:strVal val="visible"/>
                                      </p:to>
                                    </p:set>
                                    <p:animEffect transition="in" filter="blinds(horizontal)">
                                      <p:cBhvr>
                                        <p:cTn id="23" dur="500"/>
                                        <p:tgtEl>
                                          <p:spTgt spid="1033220">
                                            <p:txEl>
                                              <p:pRg st="5" end="5"/>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1033220">
                                            <p:txEl>
                                              <p:pRg st="6" end="6"/>
                                            </p:txEl>
                                          </p:spTgt>
                                        </p:tgtEl>
                                        <p:attrNameLst>
                                          <p:attrName>style.visibility</p:attrName>
                                        </p:attrNameLst>
                                      </p:cBhvr>
                                      <p:to>
                                        <p:strVal val="visible"/>
                                      </p:to>
                                    </p:set>
                                    <p:animEffect transition="in" filter="blinds(horizontal)">
                                      <p:cBhvr>
                                        <p:cTn id="26" dur="500"/>
                                        <p:tgtEl>
                                          <p:spTgt spid="1033220">
                                            <p:txEl>
                                              <p:pRg st="6" end="6"/>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033221">
                                            <p:txEl>
                                              <p:pRg st="0" end="0"/>
                                            </p:txEl>
                                          </p:spTgt>
                                        </p:tgtEl>
                                        <p:attrNameLst>
                                          <p:attrName>style.visibility</p:attrName>
                                        </p:attrNameLst>
                                      </p:cBhvr>
                                      <p:to>
                                        <p:strVal val="visible"/>
                                      </p:to>
                                    </p:set>
                                    <p:animEffect transition="in" filter="blinds(horizontal)">
                                      <p:cBhvr>
                                        <p:cTn id="31" dur="500"/>
                                        <p:tgtEl>
                                          <p:spTgt spid="1033221">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1033221">
                                            <p:txEl>
                                              <p:pRg st="2" end="2"/>
                                            </p:txEl>
                                          </p:spTgt>
                                        </p:tgtEl>
                                        <p:attrNameLst>
                                          <p:attrName>style.visibility</p:attrName>
                                        </p:attrNameLst>
                                      </p:cBhvr>
                                      <p:to>
                                        <p:strVal val="visible"/>
                                      </p:to>
                                    </p:set>
                                    <p:animEffect transition="in" filter="blinds(horizontal)">
                                      <p:cBhvr>
                                        <p:cTn id="36" dur="500"/>
                                        <p:tgtEl>
                                          <p:spTgt spid="1033221">
                                            <p:txEl>
                                              <p:pRg st="2" end="2"/>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1033221">
                                            <p:txEl>
                                              <p:pRg st="4" end="4"/>
                                            </p:txEl>
                                          </p:spTgt>
                                        </p:tgtEl>
                                        <p:attrNameLst>
                                          <p:attrName>style.visibility</p:attrName>
                                        </p:attrNameLst>
                                      </p:cBhvr>
                                      <p:to>
                                        <p:strVal val="visible"/>
                                      </p:to>
                                    </p:set>
                                    <p:animEffect transition="in" filter="blinds(horizontal)">
                                      <p:cBhvr>
                                        <p:cTn id="41" dur="500"/>
                                        <p:tgtEl>
                                          <p:spTgt spid="1033221">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1033221">
                                            <p:txEl>
                                              <p:pRg st="6" end="6"/>
                                            </p:txEl>
                                          </p:spTgt>
                                        </p:tgtEl>
                                        <p:attrNameLst>
                                          <p:attrName>style.visibility</p:attrName>
                                        </p:attrNameLst>
                                      </p:cBhvr>
                                      <p:to>
                                        <p:strVal val="visible"/>
                                      </p:to>
                                    </p:set>
                                    <p:animEffect transition="in" filter="blinds(horizontal)">
                                      <p:cBhvr>
                                        <p:cTn id="46" dur="500"/>
                                        <p:tgtEl>
                                          <p:spTgt spid="1033221">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1033221">
                                            <p:txEl>
                                              <p:pRg st="8" end="8"/>
                                            </p:txEl>
                                          </p:spTgt>
                                        </p:tgtEl>
                                        <p:attrNameLst>
                                          <p:attrName>style.visibility</p:attrName>
                                        </p:attrNameLst>
                                      </p:cBhvr>
                                      <p:to>
                                        <p:strVal val="visible"/>
                                      </p:to>
                                    </p:set>
                                    <p:animEffect transition="in" filter="blinds(horizontal)">
                                      <p:cBhvr>
                                        <p:cTn id="51" dur="500"/>
                                        <p:tgtEl>
                                          <p:spTgt spid="1033221">
                                            <p:txEl>
                                              <p:pRg st="8" end="8"/>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3" presetClass="entr" presetSubtype="10" fill="hold" grpId="0" nodeType="clickEffect">
                                  <p:stCondLst>
                                    <p:cond delay="0"/>
                                  </p:stCondLst>
                                  <p:childTnLst>
                                    <p:set>
                                      <p:cBhvr>
                                        <p:cTn id="55" dur="1" fill="hold">
                                          <p:stCondLst>
                                            <p:cond delay="0"/>
                                          </p:stCondLst>
                                        </p:cTn>
                                        <p:tgtEl>
                                          <p:spTgt spid="1033221">
                                            <p:txEl>
                                              <p:pRg st="10" end="10"/>
                                            </p:txEl>
                                          </p:spTgt>
                                        </p:tgtEl>
                                        <p:attrNameLst>
                                          <p:attrName>style.visibility</p:attrName>
                                        </p:attrNameLst>
                                      </p:cBhvr>
                                      <p:to>
                                        <p:strVal val="visible"/>
                                      </p:to>
                                    </p:set>
                                    <p:animEffect transition="in" filter="blinds(horizontal)">
                                      <p:cBhvr>
                                        <p:cTn id="56" dur="500"/>
                                        <p:tgtEl>
                                          <p:spTgt spid="1033221">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218" grpId="0"/>
      <p:bldP spid="1033220" grpId="0" build="p"/>
      <p:bldP spid="1033221" grpId="0" build="p"/>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9154" name="Rectangle 2"/>
          <p:cNvSpPr>
            <a:spLocks noGrp="1" noChangeArrowheads="1"/>
          </p:cNvSpPr>
          <p:nvPr>
            <p:ph type="title"/>
          </p:nvPr>
        </p:nvSpPr>
        <p:spPr>
          <a:xfrm>
            <a:off x="685800" y="491579"/>
            <a:ext cx="7772400" cy="1065213"/>
          </a:xfrm>
        </p:spPr>
        <p:txBody>
          <a:bodyPr/>
          <a:lstStyle/>
          <a:p>
            <a:pPr algn="l"/>
            <a:r>
              <a:rPr lang="en-US" altLang="zh-CN" b="0" dirty="0">
                <a:ea typeface="宋体" pitchFamily="2" charset="-122"/>
              </a:rPr>
              <a:t>Hybrid Model(s) </a:t>
            </a:r>
            <a:br>
              <a:rPr lang="en-US" altLang="zh-CN" b="0" dirty="0">
                <a:ea typeface="宋体" pitchFamily="2" charset="-122"/>
              </a:rPr>
            </a:br>
            <a:r>
              <a:rPr lang="en-US" altLang="zh-CN" sz="2800" b="0" dirty="0">
                <a:ea typeface="宋体" pitchFamily="2" charset="-122"/>
              </a:rPr>
              <a:t>Example: Shared + Message Passing</a:t>
            </a:r>
          </a:p>
        </p:txBody>
      </p:sp>
      <p:sp>
        <p:nvSpPr>
          <p:cNvPr id="1969155" name="Rectangle 3"/>
          <p:cNvSpPr>
            <a:spLocks noGrp="1" noChangeArrowheads="1"/>
          </p:cNvSpPr>
          <p:nvPr>
            <p:ph type="body" idx="1"/>
          </p:nvPr>
        </p:nvSpPr>
        <p:spPr>
          <a:xfrm>
            <a:off x="685800" y="5486400"/>
            <a:ext cx="7772400" cy="1143000"/>
          </a:xfrm>
        </p:spPr>
        <p:txBody>
          <a:bodyPr/>
          <a:lstStyle/>
          <a:p>
            <a:pPr algn="l"/>
            <a:r>
              <a:rPr lang="en-US" altLang="zh-CN" dirty="0">
                <a:ea typeface="宋体" pitchFamily="2" charset="-122"/>
              </a:rPr>
              <a:t>Example: </a:t>
            </a:r>
            <a:r>
              <a:rPr lang="en-US" altLang="zh-CN" dirty="0" err="1">
                <a:ea typeface="宋体" pitchFamily="2" charset="-122"/>
              </a:rPr>
              <a:t>OpenMP</a:t>
            </a:r>
            <a:r>
              <a:rPr lang="en-US" altLang="zh-CN" dirty="0">
                <a:ea typeface="宋体" pitchFamily="2" charset="-122"/>
              </a:rPr>
              <a:t> at the node (SMP), and MPI in between</a:t>
            </a:r>
          </a:p>
        </p:txBody>
      </p:sp>
      <p:sp>
        <p:nvSpPr>
          <p:cNvPr id="1969156" name="Cloud"/>
          <p:cNvSpPr>
            <a:spLocks noChangeAspect="1" noEditPoints="1" noChangeArrowheads="1"/>
          </p:cNvSpPr>
          <p:nvPr/>
        </p:nvSpPr>
        <p:spPr bwMode="auto">
          <a:xfrm>
            <a:off x="2362200" y="1631950"/>
            <a:ext cx="4724400" cy="1200150"/>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noFill/>
          <a:ln w="9525">
            <a:solidFill>
              <a:srgbClr val="000000"/>
            </a:solidFill>
            <a:miter lim="800000"/>
            <a:headEnd/>
            <a:tailEnd/>
          </a:ln>
          <a:effectLst>
            <a:outerShdw dist="107763" dir="2700000" algn="ctr" rotWithShape="0">
              <a:srgbClr val="808080"/>
            </a:outerShdw>
          </a:effectLst>
        </p:spPr>
        <p:txBody>
          <a:bodyPr/>
          <a:lstStyle/>
          <a:p>
            <a:endParaRPr lang="zh-CN" altLang="en-US"/>
          </a:p>
        </p:txBody>
      </p:sp>
      <p:grpSp>
        <p:nvGrpSpPr>
          <p:cNvPr id="2" name="Group 5"/>
          <p:cNvGrpSpPr>
            <a:grpSpLocks/>
          </p:cNvGrpSpPr>
          <p:nvPr/>
        </p:nvGrpSpPr>
        <p:grpSpPr bwMode="auto">
          <a:xfrm>
            <a:off x="1358900" y="2152650"/>
            <a:ext cx="6769100" cy="3351213"/>
            <a:chOff x="856" y="1356"/>
            <a:chExt cx="4264" cy="2111"/>
          </a:xfrm>
        </p:grpSpPr>
        <p:sp>
          <p:nvSpPr>
            <p:cNvPr id="1969158" name="Text Box 6"/>
            <p:cNvSpPr txBox="1">
              <a:spLocks noChangeArrowheads="1"/>
            </p:cNvSpPr>
            <p:nvPr/>
          </p:nvSpPr>
          <p:spPr bwMode="auto">
            <a:xfrm>
              <a:off x="2329" y="1356"/>
              <a:ext cx="1224" cy="365"/>
            </a:xfrm>
            <a:prstGeom prst="rect">
              <a:avLst/>
            </a:prstGeom>
            <a:noFill/>
            <a:ln w="9525">
              <a:noFill/>
              <a:miter lim="800000"/>
              <a:headEnd/>
              <a:tailEnd/>
            </a:ln>
            <a:effectLst/>
          </p:spPr>
          <p:txBody>
            <a:bodyPr>
              <a:spAutoFit/>
            </a:bodyPr>
            <a:lstStyle/>
            <a:p>
              <a:pPr eaLnBrk="1" hangingPunct="1">
                <a:spcBef>
                  <a:spcPct val="50000"/>
                </a:spcBef>
              </a:pPr>
              <a:r>
                <a:rPr lang="en-US" altLang="zh-CN" sz="3200" b="1">
                  <a:solidFill>
                    <a:schemeClr val="accent2"/>
                  </a:solidFill>
                  <a:latin typeface="Times New Roman" pitchFamily="18" charset="0"/>
                  <a:ea typeface="宋体" pitchFamily="2" charset="-122"/>
                </a:rPr>
                <a:t>Network</a:t>
              </a:r>
            </a:p>
          </p:txBody>
        </p:sp>
        <p:sp>
          <p:nvSpPr>
            <p:cNvPr id="1969159" name="Line 7"/>
            <p:cNvSpPr>
              <a:spLocks noChangeShapeType="1"/>
            </p:cNvSpPr>
            <p:nvPr/>
          </p:nvSpPr>
          <p:spPr bwMode="auto">
            <a:xfrm flipH="1">
              <a:off x="1386" y="1718"/>
              <a:ext cx="656" cy="242"/>
            </a:xfrm>
            <a:prstGeom prst="line">
              <a:avLst/>
            </a:prstGeom>
            <a:noFill/>
            <a:ln w="9525">
              <a:solidFill>
                <a:schemeClr val="tx1"/>
              </a:solidFill>
              <a:round/>
              <a:headEnd/>
              <a:tailEnd/>
            </a:ln>
            <a:effectLst/>
          </p:spPr>
          <p:txBody>
            <a:bodyPr/>
            <a:lstStyle/>
            <a:p>
              <a:endParaRPr lang="zh-CN" altLang="en-US"/>
            </a:p>
          </p:txBody>
        </p:sp>
        <p:sp>
          <p:nvSpPr>
            <p:cNvPr id="1969160" name="Line 8"/>
            <p:cNvSpPr>
              <a:spLocks noChangeShapeType="1"/>
            </p:cNvSpPr>
            <p:nvPr/>
          </p:nvSpPr>
          <p:spPr bwMode="auto">
            <a:xfrm>
              <a:off x="4364" y="1566"/>
              <a:ext cx="176" cy="338"/>
            </a:xfrm>
            <a:prstGeom prst="line">
              <a:avLst/>
            </a:prstGeom>
            <a:noFill/>
            <a:ln w="9525">
              <a:solidFill>
                <a:schemeClr val="tx1"/>
              </a:solidFill>
              <a:round/>
              <a:headEnd/>
              <a:tailEnd/>
            </a:ln>
            <a:effectLst/>
          </p:spPr>
          <p:txBody>
            <a:bodyPr/>
            <a:lstStyle/>
            <a:p>
              <a:endParaRPr lang="zh-CN" altLang="en-US"/>
            </a:p>
          </p:txBody>
        </p:sp>
        <p:sp>
          <p:nvSpPr>
            <p:cNvPr id="1969161" name="Line 9"/>
            <p:cNvSpPr>
              <a:spLocks noChangeShapeType="1"/>
            </p:cNvSpPr>
            <p:nvPr/>
          </p:nvSpPr>
          <p:spPr bwMode="auto">
            <a:xfrm flipH="1">
              <a:off x="3381" y="1721"/>
              <a:ext cx="144" cy="215"/>
            </a:xfrm>
            <a:prstGeom prst="line">
              <a:avLst/>
            </a:prstGeom>
            <a:noFill/>
            <a:ln w="9525">
              <a:solidFill>
                <a:schemeClr val="tx1"/>
              </a:solidFill>
              <a:round/>
              <a:headEnd/>
              <a:tailEnd/>
            </a:ln>
            <a:effectLst/>
          </p:spPr>
          <p:txBody>
            <a:bodyPr/>
            <a:lstStyle/>
            <a:p>
              <a:endParaRPr lang="zh-CN" altLang="en-US"/>
            </a:p>
          </p:txBody>
        </p:sp>
        <p:sp>
          <p:nvSpPr>
            <p:cNvPr id="1969162" name="Oval 10"/>
            <p:cNvSpPr>
              <a:spLocks noChangeArrowheads="1"/>
            </p:cNvSpPr>
            <p:nvPr/>
          </p:nvSpPr>
          <p:spPr bwMode="auto">
            <a:xfrm>
              <a:off x="1701" y="2988"/>
              <a:ext cx="381" cy="198"/>
            </a:xfrm>
            <a:prstGeom prst="ellipse">
              <a:avLst/>
            </a:prstGeom>
            <a:noFill/>
            <a:ln w="9525">
              <a:solidFill>
                <a:schemeClr val="tx1"/>
              </a:solidFill>
              <a:round/>
              <a:headEnd/>
              <a:tailEnd/>
            </a:ln>
            <a:effectLst/>
          </p:spPr>
          <p:txBody>
            <a:bodyPr wrap="none" anchor="ctr"/>
            <a:lstStyle/>
            <a:p>
              <a:endParaRPr lang="zh-CN" altLang="en-US"/>
            </a:p>
          </p:txBody>
        </p:sp>
        <p:sp>
          <p:nvSpPr>
            <p:cNvPr id="1969163" name="Text Box 11"/>
            <p:cNvSpPr txBox="1">
              <a:spLocks noChangeArrowheads="1"/>
            </p:cNvSpPr>
            <p:nvPr/>
          </p:nvSpPr>
          <p:spPr bwMode="auto">
            <a:xfrm>
              <a:off x="2111" y="3003"/>
              <a:ext cx="1176" cy="288"/>
            </a:xfrm>
            <a:prstGeom prst="rect">
              <a:avLst/>
            </a:prstGeom>
            <a:noFill/>
            <a:ln w="9525">
              <a:noFill/>
              <a:miter lim="800000"/>
              <a:headEnd/>
              <a:tailEnd/>
            </a:ln>
            <a:effectLst/>
          </p:spPr>
          <p:txBody>
            <a:bodyPr>
              <a:spAutoFit/>
            </a:bodyPr>
            <a:lstStyle/>
            <a:p>
              <a:pPr algn="l" eaLnBrk="1" hangingPunct="1">
                <a:spcBef>
                  <a:spcPct val="50000"/>
                </a:spcBef>
              </a:pPr>
              <a:endParaRPr lang="zh-CN" altLang="zh-CN" sz="2400">
                <a:solidFill>
                  <a:schemeClr val="tx1"/>
                </a:solidFill>
                <a:latin typeface="Times New Roman" pitchFamily="18" charset="0"/>
              </a:endParaRPr>
            </a:p>
          </p:txBody>
        </p:sp>
        <p:sp>
          <p:nvSpPr>
            <p:cNvPr id="1969164" name="Text Box 12"/>
            <p:cNvSpPr txBox="1">
              <a:spLocks noChangeArrowheads="1"/>
            </p:cNvSpPr>
            <p:nvPr/>
          </p:nvSpPr>
          <p:spPr bwMode="auto">
            <a:xfrm>
              <a:off x="2135" y="2972"/>
              <a:ext cx="830" cy="231"/>
            </a:xfrm>
            <a:prstGeom prst="rect">
              <a:avLst/>
            </a:prstGeom>
            <a:noFill/>
            <a:ln w="9525">
              <a:noFill/>
              <a:miter lim="800000"/>
              <a:headEnd/>
              <a:tailEnd/>
            </a:ln>
            <a:effectLst/>
          </p:spPr>
          <p:txBody>
            <a:bodyPr>
              <a:spAutoFit/>
            </a:bodyPr>
            <a:lstStyle/>
            <a:p>
              <a:pPr algn="l" eaLnBrk="1" hangingPunct="1">
                <a:spcBef>
                  <a:spcPct val="50000"/>
                </a:spcBef>
              </a:pPr>
              <a:r>
                <a:rPr lang="en-US" altLang="zh-CN" sz="1800">
                  <a:solidFill>
                    <a:schemeClr val="accent2"/>
                  </a:solidFill>
                  <a:latin typeface="Times New Roman" pitchFamily="18" charset="0"/>
                  <a:ea typeface="宋体" pitchFamily="2" charset="-122"/>
                </a:rPr>
                <a:t>Thread</a:t>
              </a:r>
            </a:p>
          </p:txBody>
        </p:sp>
        <p:sp>
          <p:nvSpPr>
            <p:cNvPr id="1969165" name="Oval 13"/>
            <p:cNvSpPr>
              <a:spLocks noChangeArrowheads="1"/>
            </p:cNvSpPr>
            <p:nvPr/>
          </p:nvSpPr>
          <p:spPr bwMode="auto">
            <a:xfrm>
              <a:off x="1701" y="2708"/>
              <a:ext cx="381" cy="198"/>
            </a:xfrm>
            <a:prstGeom prst="ellipse">
              <a:avLst/>
            </a:prstGeom>
            <a:solidFill>
              <a:srgbClr val="C0C0C0"/>
            </a:solidFill>
            <a:ln w="9525">
              <a:solidFill>
                <a:schemeClr val="tx1"/>
              </a:solidFill>
              <a:round/>
              <a:headEnd/>
              <a:tailEnd/>
            </a:ln>
            <a:effectLst/>
          </p:spPr>
          <p:txBody>
            <a:bodyPr wrap="none" anchor="ctr"/>
            <a:lstStyle/>
            <a:p>
              <a:endParaRPr lang="zh-CN" altLang="en-US"/>
            </a:p>
          </p:txBody>
        </p:sp>
        <p:sp>
          <p:nvSpPr>
            <p:cNvPr id="1969166" name="Text Box 14"/>
            <p:cNvSpPr txBox="1">
              <a:spLocks noChangeArrowheads="1"/>
            </p:cNvSpPr>
            <p:nvPr/>
          </p:nvSpPr>
          <p:spPr bwMode="auto">
            <a:xfrm>
              <a:off x="2143" y="2692"/>
              <a:ext cx="830" cy="231"/>
            </a:xfrm>
            <a:prstGeom prst="rect">
              <a:avLst/>
            </a:prstGeom>
            <a:noFill/>
            <a:ln w="9525">
              <a:noFill/>
              <a:miter lim="800000"/>
              <a:headEnd/>
              <a:tailEnd/>
            </a:ln>
            <a:effectLst/>
          </p:spPr>
          <p:txBody>
            <a:bodyPr>
              <a:spAutoFit/>
            </a:bodyPr>
            <a:lstStyle/>
            <a:p>
              <a:pPr algn="l" eaLnBrk="1" hangingPunct="1">
                <a:spcBef>
                  <a:spcPct val="50000"/>
                </a:spcBef>
              </a:pPr>
              <a:r>
                <a:rPr lang="en-US" altLang="zh-CN" sz="1800">
                  <a:solidFill>
                    <a:schemeClr val="accent2"/>
                  </a:solidFill>
                  <a:latin typeface="Times New Roman" pitchFamily="18" charset="0"/>
                  <a:ea typeface="宋体" pitchFamily="2" charset="-122"/>
                </a:rPr>
                <a:t>Process</a:t>
              </a:r>
            </a:p>
          </p:txBody>
        </p:sp>
        <p:grpSp>
          <p:nvGrpSpPr>
            <p:cNvPr id="3" name="Group 15"/>
            <p:cNvGrpSpPr>
              <a:grpSpLocks/>
            </p:cNvGrpSpPr>
            <p:nvPr/>
          </p:nvGrpSpPr>
          <p:grpSpPr bwMode="auto">
            <a:xfrm>
              <a:off x="856" y="1874"/>
              <a:ext cx="1104" cy="783"/>
              <a:chOff x="856" y="1874"/>
              <a:chExt cx="1104" cy="783"/>
            </a:xfrm>
          </p:grpSpPr>
          <p:grpSp>
            <p:nvGrpSpPr>
              <p:cNvPr id="4" name="Group 16"/>
              <p:cNvGrpSpPr>
                <a:grpSpLocks/>
              </p:cNvGrpSpPr>
              <p:nvPr/>
            </p:nvGrpSpPr>
            <p:grpSpPr bwMode="auto">
              <a:xfrm>
                <a:off x="856" y="1874"/>
                <a:ext cx="1104" cy="486"/>
                <a:chOff x="1120" y="1962"/>
                <a:chExt cx="1104" cy="486"/>
              </a:xfrm>
            </p:grpSpPr>
            <p:sp>
              <p:nvSpPr>
                <p:cNvPr id="1969169" name="Oval 17"/>
                <p:cNvSpPr>
                  <a:spLocks noChangeArrowheads="1"/>
                </p:cNvSpPr>
                <p:nvPr/>
              </p:nvSpPr>
              <p:spPr bwMode="auto">
                <a:xfrm>
                  <a:off x="1120" y="2056"/>
                  <a:ext cx="1104" cy="392"/>
                </a:xfrm>
                <a:prstGeom prst="ellipse">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969170" name="Oval 18"/>
                <p:cNvSpPr>
                  <a:spLocks noChangeArrowheads="1"/>
                </p:cNvSpPr>
                <p:nvPr/>
              </p:nvSpPr>
              <p:spPr bwMode="auto">
                <a:xfrm>
                  <a:off x="1199"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969171" name="Text Box 19"/>
                <p:cNvSpPr txBox="1">
                  <a:spLocks noChangeArrowheads="1"/>
                </p:cNvSpPr>
                <p:nvPr/>
              </p:nvSpPr>
              <p:spPr bwMode="auto">
                <a:xfrm>
                  <a:off x="1493" y="1962"/>
                  <a:ext cx="394" cy="365"/>
                </a:xfrm>
                <a:prstGeom prst="rect">
                  <a:avLst/>
                </a:prstGeom>
                <a:noFill/>
                <a:ln w="9525">
                  <a:noFill/>
                  <a:miter lim="800000"/>
                  <a:headEnd/>
                  <a:tailEnd/>
                </a:ln>
                <a:effectLst/>
              </p:spPr>
              <p:txBody>
                <a:bodyPr>
                  <a:spAutoFit/>
                </a:bodyPr>
                <a:lstStyle/>
                <a:p>
                  <a:pPr eaLnBrk="1" hangingPunct="1">
                    <a:spcBef>
                      <a:spcPct val="50000"/>
                    </a:spcBef>
                  </a:pPr>
                  <a:r>
                    <a:rPr lang="en-US" altLang="zh-CN" sz="3200">
                      <a:solidFill>
                        <a:schemeClr val="tx1"/>
                      </a:solidFill>
                      <a:latin typeface="Times New Roman" pitchFamily="18" charset="0"/>
                      <a:ea typeface="宋体" pitchFamily="2" charset="-122"/>
                    </a:rPr>
                    <a:t>…</a:t>
                  </a:r>
                </a:p>
              </p:txBody>
            </p:sp>
            <p:sp>
              <p:nvSpPr>
                <p:cNvPr id="1969172" name="Oval 20"/>
                <p:cNvSpPr>
                  <a:spLocks noChangeArrowheads="1"/>
                </p:cNvSpPr>
                <p:nvPr/>
              </p:nvSpPr>
              <p:spPr bwMode="auto">
                <a:xfrm>
                  <a:off x="1815"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grpSp>
          <p:sp>
            <p:nvSpPr>
              <p:cNvPr id="1969173" name="Rectangle 21"/>
              <p:cNvSpPr>
                <a:spLocks noChangeArrowheads="1"/>
              </p:cNvSpPr>
              <p:nvPr/>
            </p:nvSpPr>
            <p:spPr bwMode="auto">
              <a:xfrm>
                <a:off x="980" y="2424"/>
                <a:ext cx="798" cy="233"/>
              </a:xfrm>
              <a:prstGeom prst="rect">
                <a:avLst/>
              </a:prstGeom>
              <a:noFill/>
              <a:ln w="9525">
                <a:solidFill>
                  <a:schemeClr val="tx1"/>
                </a:solidFill>
                <a:miter lim="800000"/>
                <a:headEnd/>
                <a:tailEnd/>
              </a:ln>
              <a:effectLst/>
            </p:spPr>
            <p:txBody>
              <a:bodyPr wrap="none" anchor="ctr"/>
              <a:lstStyle/>
              <a:p>
                <a:endParaRPr lang="zh-CN" altLang="en-US"/>
              </a:p>
            </p:txBody>
          </p:sp>
          <p:sp>
            <p:nvSpPr>
              <p:cNvPr id="1969174" name="Line 22"/>
              <p:cNvSpPr>
                <a:spLocks noChangeShapeType="1"/>
              </p:cNvSpPr>
              <p:nvPr/>
            </p:nvSpPr>
            <p:spPr bwMode="auto">
              <a:xfrm>
                <a:off x="1072" y="2320"/>
                <a:ext cx="8" cy="104"/>
              </a:xfrm>
              <a:prstGeom prst="line">
                <a:avLst/>
              </a:prstGeom>
              <a:noFill/>
              <a:ln w="9525">
                <a:solidFill>
                  <a:schemeClr val="tx1"/>
                </a:solidFill>
                <a:miter lim="800000"/>
                <a:headEnd/>
                <a:tailEnd/>
              </a:ln>
              <a:effectLst/>
            </p:spPr>
            <p:txBody>
              <a:bodyPr wrap="none"/>
              <a:lstStyle/>
              <a:p>
                <a:endParaRPr lang="zh-CN" altLang="en-US"/>
              </a:p>
            </p:txBody>
          </p:sp>
          <p:sp>
            <p:nvSpPr>
              <p:cNvPr id="1969175" name="Line 23"/>
              <p:cNvSpPr>
                <a:spLocks noChangeShapeType="1"/>
              </p:cNvSpPr>
              <p:nvPr/>
            </p:nvSpPr>
            <p:spPr bwMode="auto">
              <a:xfrm flipH="1">
                <a:off x="1672" y="2328"/>
                <a:ext cx="8" cy="96"/>
              </a:xfrm>
              <a:prstGeom prst="line">
                <a:avLst/>
              </a:prstGeom>
              <a:noFill/>
              <a:ln w="9525">
                <a:solidFill>
                  <a:schemeClr val="tx1"/>
                </a:solidFill>
                <a:miter lim="800000"/>
                <a:headEnd/>
                <a:tailEnd/>
              </a:ln>
              <a:effectLst/>
            </p:spPr>
            <p:txBody>
              <a:bodyPr wrap="none"/>
              <a:lstStyle/>
              <a:p>
                <a:endParaRPr lang="zh-CN" altLang="en-US"/>
              </a:p>
            </p:txBody>
          </p:sp>
        </p:grpSp>
        <p:sp>
          <p:nvSpPr>
            <p:cNvPr id="1969176" name="Oval 24"/>
            <p:cNvSpPr>
              <a:spLocks noChangeArrowheads="1"/>
            </p:cNvSpPr>
            <p:nvPr/>
          </p:nvSpPr>
          <p:spPr bwMode="auto">
            <a:xfrm>
              <a:off x="2200" y="2112"/>
              <a:ext cx="56" cy="56"/>
            </a:xfrm>
            <a:prstGeom prst="ellipse">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1969177" name="Oval 25"/>
            <p:cNvSpPr>
              <a:spLocks noChangeArrowheads="1"/>
            </p:cNvSpPr>
            <p:nvPr/>
          </p:nvSpPr>
          <p:spPr bwMode="auto">
            <a:xfrm>
              <a:off x="2400" y="2120"/>
              <a:ext cx="56" cy="56"/>
            </a:xfrm>
            <a:prstGeom prst="ellipse">
              <a:avLst/>
            </a:prstGeom>
            <a:solidFill>
              <a:schemeClr val="tx1"/>
            </a:solidFill>
            <a:ln w="9525">
              <a:solidFill>
                <a:schemeClr val="tx1"/>
              </a:solidFill>
              <a:miter lim="800000"/>
              <a:headEnd/>
              <a:tailEnd/>
            </a:ln>
            <a:effectLst/>
          </p:spPr>
          <p:txBody>
            <a:bodyPr wrap="none" anchor="ctr"/>
            <a:lstStyle/>
            <a:p>
              <a:endParaRPr lang="zh-CN" altLang="en-US"/>
            </a:p>
          </p:txBody>
        </p:sp>
        <p:sp>
          <p:nvSpPr>
            <p:cNvPr id="1969178" name="Oval 26"/>
            <p:cNvSpPr>
              <a:spLocks noChangeArrowheads="1"/>
            </p:cNvSpPr>
            <p:nvPr/>
          </p:nvSpPr>
          <p:spPr bwMode="auto">
            <a:xfrm>
              <a:off x="2592" y="2120"/>
              <a:ext cx="56" cy="56"/>
            </a:xfrm>
            <a:prstGeom prst="ellipse">
              <a:avLst/>
            </a:prstGeom>
            <a:solidFill>
              <a:schemeClr val="tx1"/>
            </a:solidFill>
            <a:ln w="9525">
              <a:solidFill>
                <a:schemeClr val="tx1"/>
              </a:solidFill>
              <a:miter lim="800000"/>
              <a:headEnd/>
              <a:tailEnd/>
            </a:ln>
            <a:effectLst/>
          </p:spPr>
          <p:txBody>
            <a:bodyPr wrap="none" anchor="ctr"/>
            <a:lstStyle/>
            <a:p>
              <a:endParaRPr lang="zh-CN" altLang="en-US"/>
            </a:p>
          </p:txBody>
        </p:sp>
        <p:grpSp>
          <p:nvGrpSpPr>
            <p:cNvPr id="5" name="Group 27"/>
            <p:cNvGrpSpPr>
              <a:grpSpLocks/>
            </p:cNvGrpSpPr>
            <p:nvPr/>
          </p:nvGrpSpPr>
          <p:grpSpPr bwMode="auto">
            <a:xfrm>
              <a:off x="4016" y="1826"/>
              <a:ext cx="1104" cy="783"/>
              <a:chOff x="856" y="1874"/>
              <a:chExt cx="1104" cy="783"/>
            </a:xfrm>
          </p:grpSpPr>
          <p:grpSp>
            <p:nvGrpSpPr>
              <p:cNvPr id="6" name="Group 28"/>
              <p:cNvGrpSpPr>
                <a:grpSpLocks/>
              </p:cNvGrpSpPr>
              <p:nvPr/>
            </p:nvGrpSpPr>
            <p:grpSpPr bwMode="auto">
              <a:xfrm>
                <a:off x="856" y="1874"/>
                <a:ext cx="1104" cy="486"/>
                <a:chOff x="1120" y="1962"/>
                <a:chExt cx="1104" cy="486"/>
              </a:xfrm>
            </p:grpSpPr>
            <p:sp>
              <p:nvSpPr>
                <p:cNvPr id="1969181" name="Oval 29"/>
                <p:cNvSpPr>
                  <a:spLocks noChangeArrowheads="1"/>
                </p:cNvSpPr>
                <p:nvPr/>
              </p:nvSpPr>
              <p:spPr bwMode="auto">
                <a:xfrm>
                  <a:off x="1120" y="2056"/>
                  <a:ext cx="1104" cy="392"/>
                </a:xfrm>
                <a:prstGeom prst="ellipse">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969182" name="Oval 30"/>
                <p:cNvSpPr>
                  <a:spLocks noChangeArrowheads="1"/>
                </p:cNvSpPr>
                <p:nvPr/>
              </p:nvSpPr>
              <p:spPr bwMode="auto">
                <a:xfrm>
                  <a:off x="1199"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969183" name="Text Box 31"/>
                <p:cNvSpPr txBox="1">
                  <a:spLocks noChangeArrowheads="1"/>
                </p:cNvSpPr>
                <p:nvPr/>
              </p:nvSpPr>
              <p:spPr bwMode="auto">
                <a:xfrm>
                  <a:off x="1493" y="1962"/>
                  <a:ext cx="394" cy="365"/>
                </a:xfrm>
                <a:prstGeom prst="rect">
                  <a:avLst/>
                </a:prstGeom>
                <a:noFill/>
                <a:ln w="9525">
                  <a:noFill/>
                  <a:miter lim="800000"/>
                  <a:headEnd/>
                  <a:tailEnd/>
                </a:ln>
                <a:effectLst/>
              </p:spPr>
              <p:txBody>
                <a:bodyPr>
                  <a:spAutoFit/>
                </a:bodyPr>
                <a:lstStyle/>
                <a:p>
                  <a:pPr eaLnBrk="1" hangingPunct="1">
                    <a:spcBef>
                      <a:spcPct val="50000"/>
                    </a:spcBef>
                  </a:pPr>
                  <a:r>
                    <a:rPr lang="en-US" altLang="zh-CN" sz="3200">
                      <a:solidFill>
                        <a:schemeClr val="tx1"/>
                      </a:solidFill>
                      <a:latin typeface="Times New Roman" pitchFamily="18" charset="0"/>
                      <a:ea typeface="宋体" pitchFamily="2" charset="-122"/>
                    </a:rPr>
                    <a:t>…</a:t>
                  </a:r>
                </a:p>
              </p:txBody>
            </p:sp>
            <p:sp>
              <p:nvSpPr>
                <p:cNvPr id="1969184" name="Oval 32"/>
                <p:cNvSpPr>
                  <a:spLocks noChangeArrowheads="1"/>
                </p:cNvSpPr>
                <p:nvPr/>
              </p:nvSpPr>
              <p:spPr bwMode="auto">
                <a:xfrm>
                  <a:off x="1815"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grpSp>
          <p:sp>
            <p:nvSpPr>
              <p:cNvPr id="1969185" name="Rectangle 33"/>
              <p:cNvSpPr>
                <a:spLocks noChangeArrowheads="1"/>
              </p:cNvSpPr>
              <p:nvPr/>
            </p:nvSpPr>
            <p:spPr bwMode="auto">
              <a:xfrm>
                <a:off x="980" y="2424"/>
                <a:ext cx="798" cy="233"/>
              </a:xfrm>
              <a:prstGeom prst="rect">
                <a:avLst/>
              </a:prstGeom>
              <a:noFill/>
              <a:ln w="9525">
                <a:solidFill>
                  <a:schemeClr val="tx1"/>
                </a:solidFill>
                <a:miter lim="800000"/>
                <a:headEnd/>
                <a:tailEnd/>
              </a:ln>
              <a:effectLst/>
            </p:spPr>
            <p:txBody>
              <a:bodyPr wrap="none" anchor="ctr"/>
              <a:lstStyle/>
              <a:p>
                <a:endParaRPr lang="zh-CN" altLang="en-US"/>
              </a:p>
            </p:txBody>
          </p:sp>
          <p:sp>
            <p:nvSpPr>
              <p:cNvPr id="1969186" name="Line 34"/>
              <p:cNvSpPr>
                <a:spLocks noChangeShapeType="1"/>
              </p:cNvSpPr>
              <p:nvPr/>
            </p:nvSpPr>
            <p:spPr bwMode="auto">
              <a:xfrm>
                <a:off x="1072" y="2320"/>
                <a:ext cx="8" cy="104"/>
              </a:xfrm>
              <a:prstGeom prst="line">
                <a:avLst/>
              </a:prstGeom>
              <a:noFill/>
              <a:ln w="9525">
                <a:solidFill>
                  <a:schemeClr val="tx1"/>
                </a:solidFill>
                <a:miter lim="800000"/>
                <a:headEnd/>
                <a:tailEnd/>
              </a:ln>
              <a:effectLst/>
            </p:spPr>
            <p:txBody>
              <a:bodyPr wrap="none"/>
              <a:lstStyle/>
              <a:p>
                <a:endParaRPr lang="zh-CN" altLang="en-US"/>
              </a:p>
            </p:txBody>
          </p:sp>
          <p:sp>
            <p:nvSpPr>
              <p:cNvPr id="1969187" name="Line 35"/>
              <p:cNvSpPr>
                <a:spLocks noChangeShapeType="1"/>
              </p:cNvSpPr>
              <p:nvPr/>
            </p:nvSpPr>
            <p:spPr bwMode="auto">
              <a:xfrm flipH="1">
                <a:off x="1672" y="2328"/>
                <a:ext cx="8" cy="96"/>
              </a:xfrm>
              <a:prstGeom prst="line">
                <a:avLst/>
              </a:prstGeom>
              <a:noFill/>
              <a:ln w="9525">
                <a:solidFill>
                  <a:schemeClr val="tx1"/>
                </a:solidFill>
                <a:miter lim="800000"/>
                <a:headEnd/>
                <a:tailEnd/>
              </a:ln>
              <a:effectLst/>
            </p:spPr>
            <p:txBody>
              <a:bodyPr wrap="none"/>
              <a:lstStyle/>
              <a:p>
                <a:endParaRPr lang="zh-CN" altLang="en-US"/>
              </a:p>
            </p:txBody>
          </p:sp>
        </p:grpSp>
        <p:grpSp>
          <p:nvGrpSpPr>
            <p:cNvPr id="7" name="Group 36"/>
            <p:cNvGrpSpPr>
              <a:grpSpLocks/>
            </p:cNvGrpSpPr>
            <p:nvPr/>
          </p:nvGrpSpPr>
          <p:grpSpPr bwMode="auto">
            <a:xfrm>
              <a:off x="2840" y="1842"/>
              <a:ext cx="1104" cy="783"/>
              <a:chOff x="856" y="1874"/>
              <a:chExt cx="1104" cy="783"/>
            </a:xfrm>
          </p:grpSpPr>
          <p:grpSp>
            <p:nvGrpSpPr>
              <p:cNvPr id="8" name="Group 37"/>
              <p:cNvGrpSpPr>
                <a:grpSpLocks/>
              </p:cNvGrpSpPr>
              <p:nvPr/>
            </p:nvGrpSpPr>
            <p:grpSpPr bwMode="auto">
              <a:xfrm>
                <a:off x="856" y="1874"/>
                <a:ext cx="1104" cy="486"/>
                <a:chOff x="1120" y="1962"/>
                <a:chExt cx="1104" cy="486"/>
              </a:xfrm>
            </p:grpSpPr>
            <p:sp>
              <p:nvSpPr>
                <p:cNvPr id="1969190" name="Oval 38"/>
                <p:cNvSpPr>
                  <a:spLocks noChangeArrowheads="1"/>
                </p:cNvSpPr>
                <p:nvPr/>
              </p:nvSpPr>
              <p:spPr bwMode="auto">
                <a:xfrm>
                  <a:off x="1120" y="2056"/>
                  <a:ext cx="1104" cy="392"/>
                </a:xfrm>
                <a:prstGeom prst="ellipse">
                  <a:avLst/>
                </a:prstGeom>
                <a:solidFill>
                  <a:srgbClr val="C0C0C0"/>
                </a:solidFill>
                <a:ln w="9525">
                  <a:solidFill>
                    <a:schemeClr val="tx1"/>
                  </a:solidFill>
                  <a:miter lim="800000"/>
                  <a:headEnd/>
                  <a:tailEnd/>
                </a:ln>
                <a:effectLst/>
              </p:spPr>
              <p:txBody>
                <a:bodyPr wrap="none" anchor="ctr"/>
                <a:lstStyle/>
                <a:p>
                  <a:endParaRPr lang="zh-CN" altLang="en-US"/>
                </a:p>
              </p:txBody>
            </p:sp>
            <p:sp>
              <p:nvSpPr>
                <p:cNvPr id="1969191" name="Oval 39"/>
                <p:cNvSpPr>
                  <a:spLocks noChangeArrowheads="1"/>
                </p:cNvSpPr>
                <p:nvPr/>
              </p:nvSpPr>
              <p:spPr bwMode="auto">
                <a:xfrm>
                  <a:off x="1199"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sp>
              <p:nvSpPr>
                <p:cNvPr id="1969192" name="Text Box 40"/>
                <p:cNvSpPr txBox="1">
                  <a:spLocks noChangeArrowheads="1"/>
                </p:cNvSpPr>
                <p:nvPr/>
              </p:nvSpPr>
              <p:spPr bwMode="auto">
                <a:xfrm>
                  <a:off x="1493" y="1962"/>
                  <a:ext cx="394" cy="365"/>
                </a:xfrm>
                <a:prstGeom prst="rect">
                  <a:avLst/>
                </a:prstGeom>
                <a:noFill/>
                <a:ln w="9525">
                  <a:noFill/>
                  <a:miter lim="800000"/>
                  <a:headEnd/>
                  <a:tailEnd/>
                </a:ln>
                <a:effectLst/>
              </p:spPr>
              <p:txBody>
                <a:bodyPr>
                  <a:spAutoFit/>
                </a:bodyPr>
                <a:lstStyle/>
                <a:p>
                  <a:pPr eaLnBrk="1" hangingPunct="1">
                    <a:spcBef>
                      <a:spcPct val="50000"/>
                    </a:spcBef>
                  </a:pPr>
                  <a:r>
                    <a:rPr lang="en-US" altLang="zh-CN" sz="3200">
                      <a:solidFill>
                        <a:schemeClr val="tx1"/>
                      </a:solidFill>
                      <a:latin typeface="Times New Roman" pitchFamily="18" charset="0"/>
                      <a:ea typeface="宋体" pitchFamily="2" charset="-122"/>
                    </a:rPr>
                    <a:t>…</a:t>
                  </a:r>
                </a:p>
              </p:txBody>
            </p:sp>
            <p:sp>
              <p:nvSpPr>
                <p:cNvPr id="1969193" name="Oval 41"/>
                <p:cNvSpPr>
                  <a:spLocks noChangeArrowheads="1"/>
                </p:cNvSpPr>
                <p:nvPr/>
              </p:nvSpPr>
              <p:spPr bwMode="auto">
                <a:xfrm>
                  <a:off x="1815" y="2149"/>
                  <a:ext cx="329" cy="164"/>
                </a:xfrm>
                <a:prstGeom prst="ellipse">
                  <a:avLst/>
                </a:prstGeom>
                <a:solidFill>
                  <a:schemeClr val="bg1"/>
                </a:solidFill>
                <a:ln w="9525">
                  <a:solidFill>
                    <a:schemeClr val="tx1"/>
                  </a:solidFill>
                  <a:round/>
                  <a:headEnd/>
                  <a:tailEnd/>
                </a:ln>
                <a:effectLst/>
              </p:spPr>
              <p:txBody>
                <a:bodyPr wrap="none" anchor="ctr"/>
                <a:lstStyle/>
                <a:p>
                  <a:endParaRPr lang="zh-CN" altLang="en-US"/>
                </a:p>
              </p:txBody>
            </p:sp>
          </p:grpSp>
          <p:sp>
            <p:nvSpPr>
              <p:cNvPr id="1969194" name="Rectangle 42"/>
              <p:cNvSpPr>
                <a:spLocks noChangeArrowheads="1"/>
              </p:cNvSpPr>
              <p:nvPr/>
            </p:nvSpPr>
            <p:spPr bwMode="auto">
              <a:xfrm>
                <a:off x="980" y="2424"/>
                <a:ext cx="798" cy="233"/>
              </a:xfrm>
              <a:prstGeom prst="rect">
                <a:avLst/>
              </a:prstGeom>
              <a:noFill/>
              <a:ln w="9525">
                <a:solidFill>
                  <a:schemeClr val="tx1"/>
                </a:solidFill>
                <a:miter lim="800000"/>
                <a:headEnd/>
                <a:tailEnd/>
              </a:ln>
              <a:effectLst/>
            </p:spPr>
            <p:txBody>
              <a:bodyPr wrap="none" anchor="ctr"/>
              <a:lstStyle/>
              <a:p>
                <a:endParaRPr lang="zh-CN" altLang="en-US"/>
              </a:p>
            </p:txBody>
          </p:sp>
          <p:sp>
            <p:nvSpPr>
              <p:cNvPr id="1969195" name="Line 43"/>
              <p:cNvSpPr>
                <a:spLocks noChangeShapeType="1"/>
              </p:cNvSpPr>
              <p:nvPr/>
            </p:nvSpPr>
            <p:spPr bwMode="auto">
              <a:xfrm>
                <a:off x="1072" y="2320"/>
                <a:ext cx="8" cy="104"/>
              </a:xfrm>
              <a:prstGeom prst="line">
                <a:avLst/>
              </a:prstGeom>
              <a:noFill/>
              <a:ln w="9525">
                <a:solidFill>
                  <a:schemeClr val="tx1"/>
                </a:solidFill>
                <a:miter lim="800000"/>
                <a:headEnd/>
                <a:tailEnd/>
              </a:ln>
              <a:effectLst/>
            </p:spPr>
            <p:txBody>
              <a:bodyPr wrap="none"/>
              <a:lstStyle/>
              <a:p>
                <a:endParaRPr lang="zh-CN" altLang="en-US"/>
              </a:p>
            </p:txBody>
          </p:sp>
          <p:sp>
            <p:nvSpPr>
              <p:cNvPr id="1969196" name="Line 44"/>
              <p:cNvSpPr>
                <a:spLocks noChangeShapeType="1"/>
              </p:cNvSpPr>
              <p:nvPr/>
            </p:nvSpPr>
            <p:spPr bwMode="auto">
              <a:xfrm flipH="1">
                <a:off x="1672" y="2328"/>
                <a:ext cx="8" cy="96"/>
              </a:xfrm>
              <a:prstGeom prst="line">
                <a:avLst/>
              </a:prstGeom>
              <a:noFill/>
              <a:ln w="9525">
                <a:solidFill>
                  <a:schemeClr val="tx1"/>
                </a:solidFill>
                <a:miter lim="800000"/>
                <a:headEnd/>
                <a:tailEnd/>
              </a:ln>
              <a:effectLst/>
            </p:spPr>
            <p:txBody>
              <a:bodyPr wrap="none"/>
              <a:lstStyle/>
              <a:p>
                <a:endParaRPr lang="zh-CN" altLang="en-US"/>
              </a:p>
            </p:txBody>
          </p:sp>
        </p:grpSp>
        <p:sp>
          <p:nvSpPr>
            <p:cNvPr id="1969197" name="Rectangle 45"/>
            <p:cNvSpPr>
              <a:spLocks noChangeArrowheads="1"/>
            </p:cNvSpPr>
            <p:nvPr/>
          </p:nvSpPr>
          <p:spPr bwMode="auto">
            <a:xfrm>
              <a:off x="1701" y="3245"/>
              <a:ext cx="381" cy="197"/>
            </a:xfrm>
            <a:prstGeom prst="rect">
              <a:avLst/>
            </a:prstGeom>
            <a:noFill/>
            <a:ln w="9525">
              <a:solidFill>
                <a:schemeClr val="tx1"/>
              </a:solidFill>
              <a:miter lim="800000"/>
              <a:headEnd/>
              <a:tailEnd/>
            </a:ln>
            <a:effectLst/>
          </p:spPr>
          <p:txBody>
            <a:bodyPr wrap="none" anchor="ctr"/>
            <a:lstStyle/>
            <a:p>
              <a:endParaRPr lang="zh-CN" altLang="en-US"/>
            </a:p>
          </p:txBody>
        </p:sp>
        <p:sp>
          <p:nvSpPr>
            <p:cNvPr id="1969198" name="Text Box 46"/>
            <p:cNvSpPr txBox="1">
              <a:spLocks noChangeArrowheads="1"/>
            </p:cNvSpPr>
            <p:nvPr/>
          </p:nvSpPr>
          <p:spPr bwMode="auto">
            <a:xfrm>
              <a:off x="2111" y="3236"/>
              <a:ext cx="1349" cy="231"/>
            </a:xfrm>
            <a:prstGeom prst="rect">
              <a:avLst/>
            </a:prstGeom>
            <a:noFill/>
            <a:ln w="9525">
              <a:noFill/>
              <a:miter lim="800000"/>
              <a:headEnd/>
              <a:tailEnd/>
            </a:ln>
            <a:effectLst/>
          </p:spPr>
          <p:txBody>
            <a:bodyPr>
              <a:spAutoFit/>
            </a:bodyPr>
            <a:lstStyle/>
            <a:p>
              <a:pPr algn="l" eaLnBrk="1" hangingPunct="1">
                <a:spcBef>
                  <a:spcPct val="50000"/>
                </a:spcBef>
              </a:pPr>
              <a:r>
                <a:rPr lang="en-US" altLang="zh-CN" sz="1800">
                  <a:solidFill>
                    <a:schemeClr val="accent2"/>
                  </a:solidFill>
                  <a:latin typeface="Times New Roman" pitchFamily="18" charset="0"/>
                  <a:ea typeface="宋体" pitchFamily="2" charset="-122"/>
                </a:rPr>
                <a:t>Address</a:t>
              </a:r>
              <a:r>
                <a:rPr lang="en-US" altLang="zh-CN" sz="1800">
                  <a:solidFill>
                    <a:schemeClr val="folHlink"/>
                  </a:solidFill>
                  <a:latin typeface="Times New Roman" pitchFamily="18" charset="0"/>
                  <a:ea typeface="宋体" pitchFamily="2" charset="-122"/>
                </a:rPr>
                <a:t> </a:t>
              </a:r>
              <a:r>
                <a:rPr lang="en-US" altLang="zh-CN" sz="1800">
                  <a:solidFill>
                    <a:schemeClr val="accent2"/>
                  </a:solidFill>
                  <a:latin typeface="Times New Roman" pitchFamily="18" charset="0"/>
                  <a:ea typeface="宋体" pitchFamily="2" charset="-122"/>
                </a:rPr>
                <a:t>space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69155">
                                            <p:txEl>
                                              <p:pRg st="0" end="0"/>
                                            </p:txEl>
                                          </p:spTgt>
                                        </p:tgtEl>
                                        <p:attrNameLst>
                                          <p:attrName>style.visibility</p:attrName>
                                        </p:attrNameLst>
                                      </p:cBhvr>
                                      <p:to>
                                        <p:strVal val="visible"/>
                                      </p:to>
                                    </p:set>
                                    <p:animEffect transition="in" filter="blinds(horizontal)">
                                      <p:cBhvr>
                                        <p:cTn id="7" dur="500"/>
                                        <p:tgtEl>
                                          <p:spTgt spid="19691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69155"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1202" name="Rectangle 2"/>
          <p:cNvSpPr>
            <a:spLocks noGrp="1" noChangeArrowheads="1"/>
          </p:cNvSpPr>
          <p:nvPr>
            <p:ph type="title"/>
          </p:nvPr>
        </p:nvSpPr>
        <p:spPr>
          <a:xfrm>
            <a:off x="0" y="414561"/>
            <a:ext cx="9144000" cy="638175"/>
          </a:xfrm>
        </p:spPr>
        <p:txBody>
          <a:bodyPr/>
          <a:lstStyle/>
          <a:p>
            <a:pPr algn="l"/>
            <a:r>
              <a:rPr lang="en-US" altLang="zh-CN" sz="3200" dirty="0">
                <a:latin typeface="Comic Sans MS" pitchFamily="66" charset="0"/>
                <a:ea typeface="宋体" pitchFamily="2" charset="-122"/>
              </a:rPr>
              <a:t>The PGAS Model</a:t>
            </a:r>
          </a:p>
        </p:txBody>
      </p:sp>
      <p:sp>
        <p:nvSpPr>
          <p:cNvPr id="1971203" name="Rectangle 3"/>
          <p:cNvSpPr>
            <a:spLocks noGrp="1" noChangeArrowheads="1"/>
          </p:cNvSpPr>
          <p:nvPr>
            <p:ph type="body" sz="half" idx="4294967295"/>
          </p:nvPr>
        </p:nvSpPr>
        <p:spPr>
          <a:xfrm>
            <a:off x="5029200" y="838200"/>
            <a:ext cx="3921125" cy="5934075"/>
          </a:xfrm>
        </p:spPr>
        <p:txBody>
          <a:bodyPr/>
          <a:lstStyle/>
          <a:p>
            <a:pPr algn="l"/>
            <a:r>
              <a:rPr lang="en-US" altLang="zh-CN" sz="1600" dirty="0">
                <a:latin typeface="Comic Sans MS" pitchFamily="66" charset="0"/>
                <a:ea typeface="宋体" pitchFamily="2" charset="-122"/>
              </a:rPr>
              <a:t>Concurrent threads with a partitioned shared space</a:t>
            </a:r>
          </a:p>
          <a:p>
            <a:pPr lvl="1" algn="l"/>
            <a:r>
              <a:rPr lang="en-US" altLang="zh-CN" sz="1600" dirty="0">
                <a:latin typeface="Comic Sans MS" pitchFamily="66" charset="0"/>
                <a:ea typeface="宋体" pitchFamily="2" charset="-122"/>
              </a:rPr>
              <a:t>A datum may reference data in other partitions</a:t>
            </a:r>
          </a:p>
          <a:p>
            <a:pPr lvl="1" algn="l"/>
            <a:r>
              <a:rPr lang="en-US" altLang="zh-CN" sz="1600" dirty="0">
                <a:latin typeface="Comic Sans MS" pitchFamily="66" charset="0"/>
                <a:ea typeface="宋体" pitchFamily="2" charset="-122"/>
              </a:rPr>
              <a:t>Global arrays have fragments in multiple partitions</a:t>
            </a:r>
          </a:p>
          <a:p>
            <a:pPr lvl="1" algn="l"/>
            <a:endParaRPr lang="en-US" altLang="zh-CN" sz="1600" dirty="0">
              <a:latin typeface="Comic Sans MS" pitchFamily="66" charset="0"/>
              <a:ea typeface="宋体" pitchFamily="2" charset="-122"/>
            </a:endParaRPr>
          </a:p>
          <a:p>
            <a:pPr algn="l"/>
            <a:r>
              <a:rPr lang="en-US" altLang="zh-CN" sz="1600" dirty="0">
                <a:latin typeface="Comic Sans MS" pitchFamily="66" charset="0"/>
                <a:ea typeface="宋体" pitchFamily="2" charset="-122"/>
              </a:rPr>
              <a:t>Positive: </a:t>
            </a:r>
          </a:p>
          <a:p>
            <a:pPr lvl="1" algn="l"/>
            <a:r>
              <a:rPr lang="en-US" altLang="zh-CN" sz="1600" dirty="0">
                <a:latin typeface="Comic Sans MS" pitchFamily="66" charset="0"/>
                <a:ea typeface="宋体" pitchFamily="2" charset="-122"/>
              </a:rPr>
              <a:t>Helps in exploiting locality</a:t>
            </a:r>
          </a:p>
          <a:p>
            <a:pPr lvl="1" algn="l"/>
            <a:r>
              <a:rPr lang="en-US" altLang="zh-CN" sz="1600" dirty="0">
                <a:latin typeface="Comic Sans MS" pitchFamily="66" charset="0"/>
                <a:ea typeface="宋体" pitchFamily="2" charset="-122"/>
              </a:rPr>
              <a:t>Simple statements as shared memory</a:t>
            </a:r>
          </a:p>
          <a:p>
            <a:pPr algn="l"/>
            <a:r>
              <a:rPr lang="en-US" altLang="zh-CN" sz="1600" dirty="0">
                <a:latin typeface="Comic Sans MS" pitchFamily="66" charset="0"/>
                <a:ea typeface="宋体" pitchFamily="2" charset="-122"/>
              </a:rPr>
              <a:t>Negative: </a:t>
            </a:r>
          </a:p>
          <a:p>
            <a:pPr lvl="1" algn="l"/>
            <a:r>
              <a:rPr lang="en-US" altLang="zh-CN" sz="1600" dirty="0">
                <a:latin typeface="Comic Sans MS" pitchFamily="66" charset="0"/>
                <a:ea typeface="宋体" pitchFamily="2" charset="-122"/>
              </a:rPr>
              <a:t>sharing all memory can result in subtle bugs and race conditions </a:t>
            </a:r>
          </a:p>
          <a:p>
            <a:pPr lvl="1" algn="l"/>
            <a:r>
              <a:rPr lang="en-US" altLang="zh-CN" sz="1600" dirty="0">
                <a:latin typeface="Comic Sans MS" pitchFamily="66" charset="0"/>
                <a:ea typeface="宋体" pitchFamily="2" charset="-122"/>
              </a:rPr>
              <a:t>Examples: This Tutorial! </a:t>
            </a:r>
            <a:br>
              <a:rPr lang="en-US" altLang="zh-CN" sz="1600" dirty="0">
                <a:latin typeface="Comic Sans MS" pitchFamily="66" charset="0"/>
                <a:ea typeface="宋体" pitchFamily="2" charset="-122"/>
              </a:rPr>
            </a:br>
            <a:r>
              <a:rPr lang="en-US" altLang="zh-CN" sz="1600" dirty="0">
                <a:latin typeface="Comic Sans MS" pitchFamily="66" charset="0"/>
                <a:ea typeface="宋体" pitchFamily="2" charset="-122"/>
              </a:rPr>
              <a:t>UPC, X10, Chapel, CAF, Titanium</a:t>
            </a:r>
          </a:p>
        </p:txBody>
      </p:sp>
      <p:sp>
        <p:nvSpPr>
          <p:cNvPr id="1971204" name="Rectangle 4"/>
          <p:cNvSpPr>
            <a:spLocks noChangeArrowheads="1"/>
          </p:cNvSpPr>
          <p:nvPr/>
        </p:nvSpPr>
        <p:spPr bwMode="auto">
          <a:xfrm>
            <a:off x="798513" y="4779963"/>
            <a:ext cx="76944" cy="338554"/>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 </a:t>
            </a:r>
            <a:endParaRPr lang="en-US" altLang="zh-CN">
              <a:latin typeface="Comic Sans MS" pitchFamily="66" charset="0"/>
              <a:ea typeface="宋体" pitchFamily="2" charset="-122"/>
            </a:endParaRPr>
          </a:p>
        </p:txBody>
      </p:sp>
      <p:sp>
        <p:nvSpPr>
          <p:cNvPr id="1971205" name="Rectangle 5"/>
          <p:cNvSpPr>
            <a:spLocks noChangeArrowheads="1"/>
          </p:cNvSpPr>
          <p:nvPr/>
        </p:nvSpPr>
        <p:spPr bwMode="auto">
          <a:xfrm>
            <a:off x="1395413" y="4830763"/>
            <a:ext cx="76944" cy="338554"/>
          </a:xfrm>
          <a:prstGeom prst="rect">
            <a:avLst/>
          </a:prstGeom>
          <a:noFill/>
          <a:ln w="9525">
            <a:noFill/>
            <a:miter lim="800000"/>
            <a:headEnd/>
            <a:tailEnd/>
          </a:ln>
        </p:spPr>
        <p:txBody>
          <a:bodyPr wrap="none" lIns="0" tIns="0" rIns="0" bIns="0">
            <a:spAutoFit/>
          </a:bodyPr>
          <a:lstStyle/>
          <a:p>
            <a:pPr algn="l"/>
            <a:r>
              <a:rPr lang="en-US" altLang="zh-CN">
                <a:solidFill>
                  <a:srgbClr val="000000"/>
                </a:solidFill>
                <a:latin typeface="Comic Sans MS" pitchFamily="66" charset="0"/>
                <a:ea typeface="宋体" pitchFamily="2" charset="-122"/>
              </a:rPr>
              <a:t> </a:t>
            </a:r>
            <a:endParaRPr lang="en-US" altLang="zh-CN">
              <a:latin typeface="Comic Sans MS" pitchFamily="66" charset="0"/>
              <a:ea typeface="宋体" pitchFamily="2" charset="-122"/>
            </a:endParaRPr>
          </a:p>
        </p:txBody>
      </p:sp>
      <p:grpSp>
        <p:nvGrpSpPr>
          <p:cNvPr id="2" name="Group 6"/>
          <p:cNvGrpSpPr>
            <a:grpSpLocks/>
          </p:cNvGrpSpPr>
          <p:nvPr/>
        </p:nvGrpSpPr>
        <p:grpSpPr bwMode="auto">
          <a:xfrm>
            <a:off x="877888" y="4830759"/>
            <a:ext cx="3606800" cy="1106486"/>
            <a:chOff x="553" y="3043"/>
            <a:chExt cx="2272" cy="697"/>
          </a:xfrm>
        </p:grpSpPr>
        <p:grpSp>
          <p:nvGrpSpPr>
            <p:cNvPr id="3" name="Group 7"/>
            <p:cNvGrpSpPr>
              <a:grpSpLocks/>
            </p:cNvGrpSpPr>
            <p:nvPr/>
          </p:nvGrpSpPr>
          <p:grpSpPr bwMode="auto">
            <a:xfrm>
              <a:off x="553" y="3229"/>
              <a:ext cx="224" cy="224"/>
              <a:chOff x="553" y="3229"/>
              <a:chExt cx="224" cy="224"/>
            </a:xfrm>
          </p:grpSpPr>
          <p:sp>
            <p:nvSpPr>
              <p:cNvPr id="1971208" name="Oval 8"/>
              <p:cNvSpPr>
                <a:spLocks noChangeArrowheads="1"/>
              </p:cNvSpPr>
              <p:nvPr/>
            </p:nvSpPr>
            <p:spPr bwMode="auto">
              <a:xfrm>
                <a:off x="553" y="3229"/>
                <a:ext cx="224" cy="224"/>
              </a:xfrm>
              <a:prstGeom prst="ellipse">
                <a:avLst/>
              </a:prstGeom>
              <a:solidFill>
                <a:srgbClr val="FFFFFF"/>
              </a:solidFill>
              <a:ln w="0">
                <a:solidFill>
                  <a:srgbClr val="000000"/>
                </a:solidFill>
                <a:round/>
                <a:headEnd/>
                <a:tailEnd/>
              </a:ln>
            </p:spPr>
            <p:txBody>
              <a:bodyPr/>
              <a:lstStyle/>
              <a:p>
                <a:pPr algn="l"/>
                <a:endParaRPr lang="zh-CN" altLang="en-US" sz="1200">
                  <a:latin typeface="Comic Sans MS" pitchFamily="66" charset="0"/>
                </a:endParaRPr>
              </a:p>
            </p:txBody>
          </p:sp>
          <p:sp>
            <p:nvSpPr>
              <p:cNvPr id="1971209" name="Oval 9"/>
              <p:cNvSpPr>
                <a:spLocks noChangeArrowheads="1"/>
              </p:cNvSpPr>
              <p:nvPr/>
            </p:nvSpPr>
            <p:spPr bwMode="auto">
              <a:xfrm>
                <a:off x="553" y="3229"/>
                <a:ext cx="224" cy="224"/>
              </a:xfrm>
              <a:prstGeom prst="ellipse">
                <a:avLst/>
              </a:prstGeom>
              <a:noFill/>
              <a:ln w="9525" cap="rnd">
                <a:solidFill>
                  <a:srgbClr val="000000"/>
                </a:solidFill>
                <a:round/>
                <a:headEnd/>
                <a:tailEnd/>
              </a:ln>
            </p:spPr>
            <p:txBody>
              <a:bodyPr/>
              <a:lstStyle/>
              <a:p>
                <a:pPr algn="l"/>
                <a:endParaRPr lang="zh-CN" altLang="en-US" sz="1200">
                  <a:latin typeface="Comic Sans MS" pitchFamily="66" charset="0"/>
                </a:endParaRPr>
              </a:p>
            </p:txBody>
          </p:sp>
        </p:grpSp>
        <p:grpSp>
          <p:nvGrpSpPr>
            <p:cNvPr id="4" name="Group 10"/>
            <p:cNvGrpSpPr>
              <a:grpSpLocks/>
            </p:cNvGrpSpPr>
            <p:nvPr/>
          </p:nvGrpSpPr>
          <p:grpSpPr bwMode="auto">
            <a:xfrm>
              <a:off x="553" y="3521"/>
              <a:ext cx="219" cy="219"/>
              <a:chOff x="553" y="3521"/>
              <a:chExt cx="219" cy="219"/>
            </a:xfrm>
          </p:grpSpPr>
          <p:sp>
            <p:nvSpPr>
              <p:cNvPr id="1971211" name="Rectangle 11"/>
              <p:cNvSpPr>
                <a:spLocks noChangeArrowheads="1"/>
              </p:cNvSpPr>
              <p:nvPr/>
            </p:nvSpPr>
            <p:spPr bwMode="auto">
              <a:xfrm>
                <a:off x="553" y="3521"/>
                <a:ext cx="219" cy="219"/>
              </a:xfrm>
              <a:prstGeom prst="rect">
                <a:avLst/>
              </a:prstGeom>
              <a:solidFill>
                <a:srgbClr val="FFFFFF"/>
              </a:solidFill>
              <a:ln w="9525">
                <a:noFill/>
                <a:miter lim="800000"/>
                <a:headEnd/>
                <a:tailEnd/>
              </a:ln>
            </p:spPr>
            <p:txBody>
              <a:bodyPr/>
              <a:lstStyle/>
              <a:p>
                <a:pPr algn="l"/>
                <a:endParaRPr lang="zh-CN" altLang="en-US" sz="1200">
                  <a:latin typeface="Comic Sans MS" pitchFamily="66" charset="0"/>
                </a:endParaRPr>
              </a:p>
            </p:txBody>
          </p:sp>
          <p:sp>
            <p:nvSpPr>
              <p:cNvPr id="1971212" name="Rectangle 12"/>
              <p:cNvSpPr>
                <a:spLocks noChangeArrowheads="1"/>
              </p:cNvSpPr>
              <p:nvPr/>
            </p:nvSpPr>
            <p:spPr bwMode="auto">
              <a:xfrm>
                <a:off x="553" y="3521"/>
                <a:ext cx="219" cy="219"/>
              </a:xfrm>
              <a:prstGeom prst="rect">
                <a:avLst/>
              </a:prstGeom>
              <a:noFill/>
              <a:ln w="9525" cap="rnd">
                <a:solidFill>
                  <a:srgbClr val="000000"/>
                </a:solidFill>
                <a:miter lim="800000"/>
                <a:headEnd/>
                <a:tailEnd/>
              </a:ln>
            </p:spPr>
            <p:txBody>
              <a:bodyPr/>
              <a:lstStyle/>
              <a:p>
                <a:pPr algn="l"/>
                <a:endParaRPr lang="zh-CN" altLang="en-US" sz="1200">
                  <a:latin typeface="Comic Sans MS" pitchFamily="66" charset="0"/>
                </a:endParaRPr>
              </a:p>
            </p:txBody>
          </p:sp>
        </p:grpSp>
        <p:sp>
          <p:nvSpPr>
            <p:cNvPr id="1971213" name="Rectangle 13"/>
            <p:cNvSpPr>
              <a:spLocks noChangeArrowheads="1"/>
            </p:cNvSpPr>
            <p:nvPr/>
          </p:nvSpPr>
          <p:spPr bwMode="auto">
            <a:xfrm>
              <a:off x="1023" y="3259"/>
              <a:ext cx="722" cy="120"/>
            </a:xfrm>
            <a:prstGeom prst="rect">
              <a:avLst/>
            </a:prstGeom>
            <a:noFill/>
            <a:ln w="9525">
              <a:noFill/>
              <a:miter lim="800000"/>
              <a:headEnd/>
              <a:tailEnd/>
            </a:ln>
          </p:spPr>
          <p:txBody>
            <a:bodyPr wrap="none" lIns="0" tIns="0" rIns="0" bIns="0">
              <a:spAutoFit/>
            </a:bodyPr>
            <a:lstStyle/>
            <a:p>
              <a:pPr algn="l"/>
              <a:r>
                <a:rPr lang="en-US" altLang="zh-CN" sz="1200" dirty="0">
                  <a:solidFill>
                    <a:srgbClr val="000000"/>
                  </a:solidFill>
                  <a:latin typeface="Comic Sans MS" pitchFamily="66" charset="0"/>
                  <a:ea typeface="宋体" pitchFamily="2" charset="-122"/>
                </a:rPr>
                <a:t>Thread/Process</a:t>
              </a:r>
              <a:endParaRPr lang="en-US" altLang="zh-CN" sz="1200" dirty="0">
                <a:latin typeface="Comic Sans MS" pitchFamily="66" charset="0"/>
                <a:ea typeface="宋体" pitchFamily="2" charset="-122"/>
              </a:endParaRPr>
            </a:p>
          </p:txBody>
        </p:sp>
        <p:sp>
          <p:nvSpPr>
            <p:cNvPr id="1971214" name="Rectangle 14"/>
            <p:cNvSpPr>
              <a:spLocks noChangeArrowheads="1"/>
            </p:cNvSpPr>
            <p:nvPr/>
          </p:nvSpPr>
          <p:spPr bwMode="auto">
            <a:xfrm>
              <a:off x="1599" y="3259"/>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71215" name="Rectangle 15"/>
            <p:cNvSpPr>
              <a:spLocks noChangeArrowheads="1"/>
            </p:cNvSpPr>
            <p:nvPr/>
          </p:nvSpPr>
          <p:spPr bwMode="auto">
            <a:xfrm>
              <a:off x="1020" y="3554"/>
              <a:ext cx="680"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Address Space</a:t>
              </a:r>
              <a:endParaRPr lang="en-US" altLang="zh-CN" sz="1200">
                <a:latin typeface="Comic Sans MS" pitchFamily="66" charset="0"/>
                <a:ea typeface="宋体" pitchFamily="2" charset="-122"/>
              </a:endParaRPr>
            </a:p>
          </p:txBody>
        </p:sp>
        <p:sp>
          <p:nvSpPr>
            <p:cNvPr id="1971216" name="Rectangle 16"/>
            <p:cNvSpPr>
              <a:spLocks noChangeArrowheads="1"/>
            </p:cNvSpPr>
            <p:nvPr/>
          </p:nvSpPr>
          <p:spPr bwMode="auto">
            <a:xfrm>
              <a:off x="1574" y="3554"/>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71217" name="Rectangle 17"/>
            <p:cNvSpPr>
              <a:spLocks noChangeArrowheads="1"/>
            </p:cNvSpPr>
            <p:nvPr/>
          </p:nvSpPr>
          <p:spPr bwMode="auto">
            <a:xfrm>
              <a:off x="581" y="3043"/>
              <a:ext cx="348"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Legend:</a:t>
              </a:r>
              <a:endParaRPr lang="en-US" altLang="zh-CN" sz="1200">
                <a:latin typeface="Comic Sans MS" pitchFamily="66" charset="0"/>
                <a:ea typeface="宋体" pitchFamily="2" charset="-122"/>
              </a:endParaRPr>
            </a:p>
          </p:txBody>
        </p:sp>
        <p:sp>
          <p:nvSpPr>
            <p:cNvPr id="1971218" name="Freeform 18"/>
            <p:cNvSpPr>
              <a:spLocks noEditPoints="1"/>
            </p:cNvSpPr>
            <p:nvPr/>
          </p:nvSpPr>
          <p:spPr bwMode="auto">
            <a:xfrm>
              <a:off x="1828" y="3279"/>
              <a:ext cx="149" cy="48"/>
            </a:xfrm>
            <a:custGeom>
              <a:avLst/>
              <a:gdLst/>
              <a:ahLst/>
              <a:cxnLst>
                <a:cxn ang="0">
                  <a:pos x="50" y="350"/>
                </a:cxn>
                <a:cxn ang="0">
                  <a:pos x="1783" y="350"/>
                </a:cxn>
                <a:cxn ang="0">
                  <a:pos x="1833" y="400"/>
                </a:cxn>
                <a:cxn ang="0">
                  <a:pos x="1783" y="450"/>
                </a:cxn>
                <a:cxn ang="0">
                  <a:pos x="50" y="450"/>
                </a:cxn>
                <a:cxn ang="0">
                  <a:pos x="0" y="400"/>
                </a:cxn>
                <a:cxn ang="0">
                  <a:pos x="50" y="350"/>
                </a:cxn>
                <a:cxn ang="0">
                  <a:pos x="1650" y="0"/>
                </a:cxn>
                <a:cxn ang="0">
                  <a:pos x="2450" y="400"/>
                </a:cxn>
                <a:cxn ang="0">
                  <a:pos x="1650" y="800"/>
                </a:cxn>
                <a:cxn ang="0">
                  <a:pos x="1650" y="0"/>
                </a:cxn>
              </a:cxnLst>
              <a:rect l="0" t="0" r="r" b="b"/>
              <a:pathLst>
                <a:path w="2450" h="800">
                  <a:moveTo>
                    <a:pt x="50" y="350"/>
                  </a:moveTo>
                  <a:lnTo>
                    <a:pt x="1783" y="350"/>
                  </a:lnTo>
                  <a:cubicBezTo>
                    <a:pt x="1811" y="350"/>
                    <a:pt x="1833" y="373"/>
                    <a:pt x="1833" y="400"/>
                  </a:cubicBezTo>
                  <a:cubicBezTo>
                    <a:pt x="1833" y="428"/>
                    <a:pt x="1811" y="450"/>
                    <a:pt x="1783" y="450"/>
                  </a:cubicBezTo>
                  <a:lnTo>
                    <a:pt x="50" y="450"/>
                  </a:lnTo>
                  <a:cubicBezTo>
                    <a:pt x="23" y="450"/>
                    <a:pt x="0" y="428"/>
                    <a:pt x="0" y="400"/>
                  </a:cubicBezTo>
                  <a:cubicBezTo>
                    <a:pt x="0" y="373"/>
                    <a:pt x="23" y="350"/>
                    <a:pt x="50" y="350"/>
                  </a:cubicBezTo>
                  <a:close/>
                  <a:moveTo>
                    <a:pt x="1650" y="0"/>
                  </a:moveTo>
                  <a:lnTo>
                    <a:pt x="2450" y="400"/>
                  </a:lnTo>
                  <a:lnTo>
                    <a:pt x="1650" y="800"/>
                  </a:lnTo>
                  <a:lnTo>
                    <a:pt x="1650" y="0"/>
                  </a:lnTo>
                  <a:close/>
                </a:path>
              </a:pathLst>
            </a:custGeom>
            <a:solidFill>
              <a:srgbClr val="000000"/>
            </a:solidFill>
            <a:ln w="1588" cap="flat">
              <a:solidFill>
                <a:srgbClr val="000000"/>
              </a:solidFill>
              <a:prstDash val="solid"/>
              <a:bevel/>
              <a:headEnd/>
              <a:tailEnd/>
            </a:ln>
          </p:spPr>
          <p:txBody>
            <a:bodyPr/>
            <a:lstStyle/>
            <a:p>
              <a:pPr algn="l"/>
              <a:endParaRPr lang="zh-CN" altLang="en-US" sz="1200">
                <a:latin typeface="Comic Sans MS" pitchFamily="66" charset="0"/>
              </a:endParaRPr>
            </a:p>
          </p:txBody>
        </p:sp>
        <p:sp>
          <p:nvSpPr>
            <p:cNvPr id="1971219" name="Rectangle 19"/>
            <p:cNvSpPr>
              <a:spLocks noChangeArrowheads="1"/>
            </p:cNvSpPr>
            <p:nvPr/>
          </p:nvSpPr>
          <p:spPr bwMode="auto">
            <a:xfrm>
              <a:off x="2115" y="3263"/>
              <a:ext cx="710"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Memory Access</a:t>
              </a:r>
              <a:endParaRPr lang="en-US" altLang="zh-CN" sz="1200">
                <a:latin typeface="Comic Sans MS" pitchFamily="66" charset="0"/>
                <a:ea typeface="宋体" pitchFamily="2" charset="-122"/>
              </a:endParaRPr>
            </a:p>
          </p:txBody>
        </p:sp>
        <p:sp>
          <p:nvSpPr>
            <p:cNvPr id="1971220" name="Rectangle 20"/>
            <p:cNvSpPr>
              <a:spLocks noChangeArrowheads="1"/>
            </p:cNvSpPr>
            <p:nvPr/>
          </p:nvSpPr>
          <p:spPr bwMode="auto">
            <a:xfrm>
              <a:off x="2733" y="3263"/>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71221" name="Rectangle 21"/>
            <p:cNvSpPr>
              <a:spLocks noChangeArrowheads="1"/>
            </p:cNvSpPr>
            <p:nvPr/>
          </p:nvSpPr>
          <p:spPr bwMode="auto">
            <a:xfrm>
              <a:off x="2438" y="3555"/>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grpSp>
      <p:grpSp>
        <p:nvGrpSpPr>
          <p:cNvPr id="5" name="Group 22"/>
          <p:cNvGrpSpPr>
            <a:grpSpLocks/>
          </p:cNvGrpSpPr>
          <p:nvPr/>
        </p:nvGrpSpPr>
        <p:grpSpPr bwMode="auto">
          <a:xfrm>
            <a:off x="0" y="1473200"/>
            <a:ext cx="5029200" cy="3175000"/>
            <a:chOff x="3648" y="1104"/>
            <a:chExt cx="1920" cy="1216"/>
          </a:xfrm>
        </p:grpSpPr>
        <p:grpSp>
          <p:nvGrpSpPr>
            <p:cNvPr id="6" name="Group 23"/>
            <p:cNvGrpSpPr>
              <a:grpSpLocks/>
            </p:cNvGrpSpPr>
            <p:nvPr/>
          </p:nvGrpSpPr>
          <p:grpSpPr bwMode="auto">
            <a:xfrm>
              <a:off x="3984" y="1104"/>
              <a:ext cx="1152" cy="912"/>
              <a:chOff x="3840" y="1824"/>
              <a:chExt cx="1296" cy="1056"/>
            </a:xfrm>
          </p:grpSpPr>
          <p:sp>
            <p:nvSpPr>
              <p:cNvPr id="1971224" name="Rectangle 24"/>
              <p:cNvSpPr>
                <a:spLocks noChangeArrowheads="1"/>
              </p:cNvSpPr>
              <p:nvPr/>
            </p:nvSpPr>
            <p:spPr bwMode="auto">
              <a:xfrm>
                <a:off x="3936" y="2304"/>
                <a:ext cx="1200" cy="576"/>
              </a:xfrm>
              <a:prstGeom prst="rect">
                <a:avLst/>
              </a:prstGeom>
              <a:noFill/>
              <a:ln w="38100">
                <a:solidFill>
                  <a:schemeClr val="tx1"/>
                </a:solidFill>
                <a:miter lim="800000"/>
                <a:headEnd/>
                <a:tailEnd/>
              </a:ln>
              <a:effectLst/>
            </p:spPr>
            <p:txBody>
              <a:bodyPr wrap="none" anchor="ctr"/>
              <a:lstStyle/>
              <a:p>
                <a:pPr algn="l"/>
                <a:endParaRPr lang="zh-CN" altLang="en-US">
                  <a:latin typeface="Comic Sans MS" pitchFamily="66" charset="0"/>
                </a:endParaRPr>
              </a:p>
            </p:txBody>
          </p:sp>
          <p:sp>
            <p:nvSpPr>
              <p:cNvPr id="1971225" name="Oval 25"/>
              <p:cNvSpPr>
                <a:spLocks noChangeArrowheads="1"/>
              </p:cNvSpPr>
              <p:nvPr/>
            </p:nvSpPr>
            <p:spPr bwMode="auto">
              <a:xfrm>
                <a:off x="3840"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71226" name="Line 26"/>
              <p:cNvSpPr>
                <a:spLocks noChangeShapeType="1"/>
              </p:cNvSpPr>
              <p:nvPr/>
            </p:nvSpPr>
            <p:spPr bwMode="auto">
              <a:xfrm>
                <a:off x="4032"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71227" name="Oval 27"/>
              <p:cNvSpPr>
                <a:spLocks noChangeArrowheads="1"/>
              </p:cNvSpPr>
              <p:nvPr/>
            </p:nvSpPr>
            <p:spPr bwMode="auto">
              <a:xfrm>
                <a:off x="4224"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71228" name="Line 28"/>
              <p:cNvSpPr>
                <a:spLocks noChangeShapeType="1"/>
              </p:cNvSpPr>
              <p:nvPr/>
            </p:nvSpPr>
            <p:spPr bwMode="auto">
              <a:xfrm>
                <a:off x="4416"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71229" name="Oval 29"/>
              <p:cNvSpPr>
                <a:spLocks noChangeArrowheads="1"/>
              </p:cNvSpPr>
              <p:nvPr/>
            </p:nvSpPr>
            <p:spPr bwMode="auto">
              <a:xfrm>
                <a:off x="4752"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71230" name="Line 30"/>
              <p:cNvSpPr>
                <a:spLocks noChangeShapeType="1"/>
              </p:cNvSpPr>
              <p:nvPr/>
            </p:nvSpPr>
            <p:spPr bwMode="auto">
              <a:xfrm>
                <a:off x="4944"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71231" name="Line 31"/>
              <p:cNvSpPr>
                <a:spLocks noChangeShapeType="1"/>
              </p:cNvSpPr>
              <p:nvPr/>
            </p:nvSpPr>
            <p:spPr bwMode="auto">
              <a:xfrm>
                <a:off x="4848"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sp>
            <p:nvSpPr>
              <p:cNvPr id="1971232" name="Line 32"/>
              <p:cNvSpPr>
                <a:spLocks noChangeShapeType="1"/>
              </p:cNvSpPr>
              <p:nvPr/>
            </p:nvSpPr>
            <p:spPr bwMode="auto">
              <a:xfrm>
                <a:off x="4560"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sp>
            <p:nvSpPr>
              <p:cNvPr id="1971233" name="Line 33"/>
              <p:cNvSpPr>
                <a:spLocks noChangeShapeType="1"/>
              </p:cNvSpPr>
              <p:nvPr/>
            </p:nvSpPr>
            <p:spPr bwMode="auto">
              <a:xfrm>
                <a:off x="4224"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grpSp>
        <p:sp>
          <p:nvSpPr>
            <p:cNvPr id="1971234" name="Text Box 34"/>
            <p:cNvSpPr txBox="1">
              <a:spLocks noChangeArrowheads="1"/>
            </p:cNvSpPr>
            <p:nvPr/>
          </p:nvSpPr>
          <p:spPr bwMode="auto">
            <a:xfrm>
              <a:off x="3648" y="2064"/>
              <a:ext cx="1920" cy="256"/>
            </a:xfrm>
            <a:prstGeom prst="rect">
              <a:avLst/>
            </a:prstGeom>
            <a:noFill/>
            <a:ln w="9525" algn="ctr">
              <a:noFill/>
              <a:miter lim="800000"/>
              <a:headEnd/>
              <a:tailEnd/>
            </a:ln>
            <a:effectLst/>
          </p:spPr>
          <p:txBody>
            <a:bodyPr>
              <a:spAutoFit/>
            </a:bodyPr>
            <a:lstStyle/>
            <a:p>
              <a:pPr marL="228600" indent="-228600" algn="l" eaLnBrk="1" hangingPunct="1">
                <a:lnSpc>
                  <a:spcPct val="80000"/>
                </a:lnSpc>
                <a:spcBef>
                  <a:spcPct val="50000"/>
                </a:spcBef>
                <a:buClr>
                  <a:srgbClr val="6666FF"/>
                </a:buClr>
                <a:buFont typeface="Wingdings" pitchFamily="2" charset="2"/>
                <a:buNone/>
              </a:pPr>
              <a:r>
                <a:rPr lang="en-US" altLang="zh-CN" sz="1800" b="1" dirty="0">
                  <a:solidFill>
                    <a:srgbClr val="009900"/>
                  </a:solidFill>
                  <a:latin typeface="Comic Sans MS" pitchFamily="66" charset="0"/>
                  <a:ea typeface="宋体" pitchFamily="2" charset="-122"/>
                  <a:cs typeface="Arial" pitchFamily="34" charset="0"/>
                </a:rPr>
                <a:t>PGAS</a:t>
              </a:r>
            </a:p>
            <a:p>
              <a:pPr marL="228600" indent="-228600" algn="l" eaLnBrk="1" hangingPunct="1">
                <a:lnSpc>
                  <a:spcPct val="80000"/>
                </a:lnSpc>
                <a:spcBef>
                  <a:spcPct val="50000"/>
                </a:spcBef>
                <a:buClr>
                  <a:srgbClr val="6666FF"/>
                </a:buClr>
                <a:buFont typeface="Wingdings" pitchFamily="2" charset="2"/>
                <a:buNone/>
              </a:pPr>
              <a:r>
                <a:rPr lang="en-US" altLang="zh-CN" sz="1800" b="1" dirty="0">
                  <a:solidFill>
                    <a:srgbClr val="009900"/>
                  </a:solidFill>
                  <a:latin typeface="Comic Sans MS" pitchFamily="66" charset="0"/>
                  <a:ea typeface="宋体" pitchFamily="2" charset="-122"/>
                  <a:cs typeface="Arial" pitchFamily="34" charset="0"/>
                </a:rPr>
                <a:t>UPC, CAF, X10</a:t>
              </a:r>
            </a:p>
          </p:txBody>
        </p:sp>
        <p:sp>
          <p:nvSpPr>
            <p:cNvPr id="1971235" name="Line 35"/>
            <p:cNvSpPr>
              <a:spLocks noChangeShapeType="1"/>
            </p:cNvSpPr>
            <p:nvPr/>
          </p:nvSpPr>
          <p:spPr bwMode="auto">
            <a:xfrm>
              <a:off x="4224" y="1680"/>
              <a:ext cx="528" cy="0"/>
            </a:xfrm>
            <a:prstGeom prst="line">
              <a:avLst/>
            </a:prstGeom>
            <a:noFill/>
            <a:ln w="9525">
              <a:solidFill>
                <a:srgbClr val="FF0000"/>
              </a:solidFill>
              <a:round/>
              <a:headEnd type="oval" w="med" len="med"/>
              <a:tailEnd type="triangle" w="med" len="med"/>
            </a:ln>
            <a:effectLst/>
          </p:spPr>
          <p:txBody>
            <a:bodyPr/>
            <a:lstStyle/>
            <a:p>
              <a:pPr algn="l"/>
              <a:endParaRPr lang="zh-CN" altLang="en-US">
                <a:latin typeface="Comic Sans MS" pitchFamily="66" charset="0"/>
              </a:endParaRPr>
            </a:p>
          </p:txBody>
        </p:sp>
        <p:sp>
          <p:nvSpPr>
            <p:cNvPr id="1971236" name="Line 36"/>
            <p:cNvSpPr>
              <a:spLocks noChangeShapeType="1"/>
            </p:cNvSpPr>
            <p:nvPr/>
          </p:nvSpPr>
          <p:spPr bwMode="auto">
            <a:xfrm>
              <a:off x="4704" y="1776"/>
              <a:ext cx="336" cy="0"/>
            </a:xfrm>
            <a:prstGeom prst="line">
              <a:avLst/>
            </a:prstGeom>
            <a:noFill/>
            <a:ln w="9525">
              <a:solidFill>
                <a:srgbClr val="FF0000"/>
              </a:solidFill>
              <a:round/>
              <a:headEnd type="triangle" w="med" len="med"/>
              <a:tailEnd type="oval" w="med" len="med"/>
            </a:ln>
            <a:effectLst/>
          </p:spPr>
          <p:txBody>
            <a:bodyPr/>
            <a:lstStyle/>
            <a:p>
              <a:pPr algn="l"/>
              <a:endParaRPr lang="zh-CN" altLang="en-US">
                <a:latin typeface="Comic Sans MS" pitchFamily="66" charset="0"/>
              </a:endParaRPr>
            </a:p>
          </p:txBody>
        </p:sp>
        <p:sp>
          <p:nvSpPr>
            <p:cNvPr id="1971237" name="Line 37"/>
            <p:cNvSpPr>
              <a:spLocks noChangeShapeType="1"/>
            </p:cNvSpPr>
            <p:nvPr/>
          </p:nvSpPr>
          <p:spPr bwMode="auto">
            <a:xfrm>
              <a:off x="4464" y="1824"/>
              <a:ext cx="96" cy="96"/>
            </a:xfrm>
            <a:prstGeom prst="line">
              <a:avLst/>
            </a:prstGeom>
            <a:noFill/>
            <a:ln w="9525">
              <a:solidFill>
                <a:srgbClr val="FF0000"/>
              </a:solidFill>
              <a:round/>
              <a:headEnd type="oval" w="med" len="med"/>
              <a:tailEnd type="triangle" w="med" len="med"/>
            </a:ln>
            <a:effectLst/>
          </p:spPr>
          <p:txBody>
            <a:bodyPr/>
            <a:lstStyle/>
            <a:p>
              <a:pPr algn="l"/>
              <a:endParaRPr lang="zh-CN" altLang="en-US">
                <a:latin typeface="Comic Sans MS" pitchFamily="66" charset="0"/>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71203">
                                            <p:txEl>
                                              <p:pRg st="0" end="0"/>
                                            </p:txEl>
                                          </p:spTgt>
                                        </p:tgtEl>
                                        <p:attrNameLst>
                                          <p:attrName>style.visibility</p:attrName>
                                        </p:attrNameLst>
                                      </p:cBhvr>
                                      <p:to>
                                        <p:strVal val="visible"/>
                                      </p:to>
                                    </p:set>
                                    <p:animEffect transition="in" filter="blinds(horizontal)">
                                      <p:cBhvr>
                                        <p:cTn id="7" dur="500"/>
                                        <p:tgtEl>
                                          <p:spTgt spid="197120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71203">
                                            <p:txEl>
                                              <p:pRg st="1" end="1"/>
                                            </p:txEl>
                                          </p:spTgt>
                                        </p:tgtEl>
                                        <p:attrNameLst>
                                          <p:attrName>style.visibility</p:attrName>
                                        </p:attrNameLst>
                                      </p:cBhvr>
                                      <p:to>
                                        <p:strVal val="visible"/>
                                      </p:to>
                                    </p:set>
                                    <p:animEffect transition="in" filter="blinds(horizontal)">
                                      <p:cBhvr>
                                        <p:cTn id="10" dur="500"/>
                                        <p:tgtEl>
                                          <p:spTgt spid="1971203">
                                            <p:txEl>
                                              <p:pRg st="1" end="1"/>
                                            </p:txEl>
                                          </p:spTgt>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971203">
                                            <p:txEl>
                                              <p:pRg st="2" end="2"/>
                                            </p:txEl>
                                          </p:spTgt>
                                        </p:tgtEl>
                                        <p:attrNameLst>
                                          <p:attrName>style.visibility</p:attrName>
                                        </p:attrNameLst>
                                      </p:cBhvr>
                                      <p:to>
                                        <p:strVal val="visible"/>
                                      </p:to>
                                    </p:set>
                                    <p:animEffect transition="in" filter="blinds(horizontal)">
                                      <p:cBhvr>
                                        <p:cTn id="13" dur="500"/>
                                        <p:tgtEl>
                                          <p:spTgt spid="197120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grpId="0" nodeType="clickEffect">
                                  <p:stCondLst>
                                    <p:cond delay="0"/>
                                  </p:stCondLst>
                                  <p:childTnLst>
                                    <p:set>
                                      <p:cBhvr>
                                        <p:cTn id="17" dur="1" fill="hold">
                                          <p:stCondLst>
                                            <p:cond delay="0"/>
                                          </p:stCondLst>
                                        </p:cTn>
                                        <p:tgtEl>
                                          <p:spTgt spid="1971203">
                                            <p:txEl>
                                              <p:pRg st="4" end="4"/>
                                            </p:txEl>
                                          </p:spTgt>
                                        </p:tgtEl>
                                        <p:attrNameLst>
                                          <p:attrName>style.visibility</p:attrName>
                                        </p:attrNameLst>
                                      </p:cBhvr>
                                      <p:to>
                                        <p:strVal val="visible"/>
                                      </p:to>
                                    </p:set>
                                    <p:animEffect transition="in" filter="blinds(horizontal)">
                                      <p:cBhvr>
                                        <p:cTn id="18" dur="500"/>
                                        <p:tgtEl>
                                          <p:spTgt spid="1971203">
                                            <p:txEl>
                                              <p:pRg st="4" end="4"/>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971203">
                                            <p:txEl>
                                              <p:pRg st="5" end="5"/>
                                            </p:txEl>
                                          </p:spTgt>
                                        </p:tgtEl>
                                        <p:attrNameLst>
                                          <p:attrName>style.visibility</p:attrName>
                                        </p:attrNameLst>
                                      </p:cBhvr>
                                      <p:to>
                                        <p:strVal val="visible"/>
                                      </p:to>
                                    </p:set>
                                    <p:animEffect transition="in" filter="blinds(horizontal)">
                                      <p:cBhvr>
                                        <p:cTn id="21" dur="500"/>
                                        <p:tgtEl>
                                          <p:spTgt spid="1971203">
                                            <p:txEl>
                                              <p:pRg st="5" end="5"/>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1971203">
                                            <p:txEl>
                                              <p:pRg st="6" end="6"/>
                                            </p:txEl>
                                          </p:spTgt>
                                        </p:tgtEl>
                                        <p:attrNameLst>
                                          <p:attrName>style.visibility</p:attrName>
                                        </p:attrNameLst>
                                      </p:cBhvr>
                                      <p:to>
                                        <p:strVal val="visible"/>
                                      </p:to>
                                    </p:set>
                                    <p:animEffect transition="in" filter="blinds(horizontal)">
                                      <p:cBhvr>
                                        <p:cTn id="24" dur="500"/>
                                        <p:tgtEl>
                                          <p:spTgt spid="1971203">
                                            <p:txEl>
                                              <p:pRg st="6" end="6"/>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71203">
                                            <p:txEl>
                                              <p:pRg st="7" end="7"/>
                                            </p:txEl>
                                          </p:spTgt>
                                        </p:tgtEl>
                                        <p:attrNameLst>
                                          <p:attrName>style.visibility</p:attrName>
                                        </p:attrNameLst>
                                      </p:cBhvr>
                                      <p:to>
                                        <p:strVal val="visible"/>
                                      </p:to>
                                    </p:set>
                                    <p:animEffect transition="in" filter="blinds(horizontal)">
                                      <p:cBhvr>
                                        <p:cTn id="29" dur="500"/>
                                        <p:tgtEl>
                                          <p:spTgt spid="1971203">
                                            <p:txEl>
                                              <p:pRg st="7" end="7"/>
                                            </p:txEl>
                                          </p:spTgt>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1971203">
                                            <p:txEl>
                                              <p:pRg st="8" end="8"/>
                                            </p:txEl>
                                          </p:spTgt>
                                        </p:tgtEl>
                                        <p:attrNameLst>
                                          <p:attrName>style.visibility</p:attrName>
                                        </p:attrNameLst>
                                      </p:cBhvr>
                                      <p:to>
                                        <p:strVal val="visible"/>
                                      </p:to>
                                    </p:set>
                                    <p:animEffect transition="in" filter="blinds(horizontal)">
                                      <p:cBhvr>
                                        <p:cTn id="32" dur="500"/>
                                        <p:tgtEl>
                                          <p:spTgt spid="1971203">
                                            <p:txEl>
                                              <p:pRg st="8" end="8"/>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1971203">
                                            <p:txEl>
                                              <p:pRg st="9" end="9"/>
                                            </p:txEl>
                                          </p:spTgt>
                                        </p:tgtEl>
                                        <p:attrNameLst>
                                          <p:attrName>style.visibility</p:attrName>
                                        </p:attrNameLst>
                                      </p:cBhvr>
                                      <p:to>
                                        <p:strVal val="visible"/>
                                      </p:to>
                                    </p:set>
                                    <p:animEffect transition="in" filter="blinds(horizontal)">
                                      <p:cBhvr>
                                        <p:cTn id="35" dur="500"/>
                                        <p:tgtEl>
                                          <p:spTgt spid="197120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7120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E18B056-F63D-4FB0-9A86-6FA655542E60}"/>
              </a:ext>
            </a:extLst>
          </p:cNvPr>
          <p:cNvSpPr>
            <a:spLocks noGrp="1"/>
          </p:cNvSpPr>
          <p:nvPr>
            <p:ph type="title"/>
          </p:nvPr>
        </p:nvSpPr>
        <p:spPr/>
        <p:txBody>
          <a:bodyPr/>
          <a:lstStyle/>
          <a:p>
            <a:r>
              <a:rPr lang="en-US" altLang="zh-CN" dirty="0">
                <a:ea typeface="宋体" pitchFamily="2" charset="-122"/>
              </a:rPr>
              <a:t>PGAS vs. other programming models/languages </a:t>
            </a:r>
            <a:endParaRPr lang="zh-CN" altLang="en-US" dirty="0"/>
          </a:p>
        </p:txBody>
      </p:sp>
      <p:graphicFrame>
        <p:nvGraphicFramePr>
          <p:cNvPr id="5" name="Group 152">
            <a:extLst>
              <a:ext uri="{FF2B5EF4-FFF2-40B4-BE49-F238E27FC236}">
                <a16:creationId xmlns:a16="http://schemas.microsoft.com/office/drawing/2014/main" xmlns="" id="{EF1D849D-0F8C-4B17-8089-3CD60182496B}"/>
              </a:ext>
            </a:extLst>
          </p:cNvPr>
          <p:cNvGraphicFramePr>
            <a:graphicFrameLocks noGrp="1"/>
          </p:cNvGraphicFramePr>
          <p:nvPr>
            <p:ph idx="1"/>
            <p:extLst>
              <p:ext uri="{D42A27DB-BD31-4B8C-83A1-F6EECF244321}">
                <p14:modId xmlns:p14="http://schemas.microsoft.com/office/powerpoint/2010/main" val="2235183608"/>
              </p:ext>
            </p:extLst>
          </p:nvPr>
        </p:nvGraphicFramePr>
        <p:xfrm>
          <a:off x="395288" y="2335182"/>
          <a:ext cx="8610600" cy="3254058"/>
        </p:xfrm>
        <a:graphic>
          <a:graphicData uri="http://schemas.openxmlformats.org/drawingml/2006/table">
            <a:tbl>
              <a:tblPr/>
              <a:tblGrid>
                <a:gridCol w="1998662">
                  <a:extLst>
                    <a:ext uri="{9D8B030D-6E8A-4147-A177-3AD203B41FA5}">
                      <a16:colId xmlns:a16="http://schemas.microsoft.com/office/drawing/2014/main" xmlns="" val="20000"/>
                    </a:ext>
                  </a:extLst>
                </a:gridCol>
                <a:gridCol w="1812925">
                  <a:extLst>
                    <a:ext uri="{9D8B030D-6E8A-4147-A177-3AD203B41FA5}">
                      <a16:colId xmlns:a16="http://schemas.microsoft.com/office/drawing/2014/main" xmlns="" val="20001"/>
                    </a:ext>
                  </a:extLst>
                </a:gridCol>
                <a:gridCol w="1698625">
                  <a:extLst>
                    <a:ext uri="{9D8B030D-6E8A-4147-A177-3AD203B41FA5}">
                      <a16:colId xmlns:a16="http://schemas.microsoft.com/office/drawing/2014/main" xmlns="" val="20002"/>
                    </a:ext>
                  </a:extLst>
                </a:gridCol>
                <a:gridCol w="1549400">
                  <a:extLst>
                    <a:ext uri="{9D8B030D-6E8A-4147-A177-3AD203B41FA5}">
                      <a16:colId xmlns:a16="http://schemas.microsoft.com/office/drawing/2014/main" xmlns="" val="20003"/>
                    </a:ext>
                  </a:extLst>
                </a:gridCol>
                <a:gridCol w="1550988">
                  <a:extLst>
                    <a:ext uri="{9D8B030D-6E8A-4147-A177-3AD203B41FA5}">
                      <a16:colId xmlns:a16="http://schemas.microsoft.com/office/drawing/2014/main" xmlns="" val="20004"/>
                    </a:ext>
                  </a:extLst>
                </a:gridCol>
              </a:tblGrid>
              <a:tr h="701675">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endParaRPr kumimoji="0" lang="zh-CN" altLang="zh-CN" sz="1800" b="1" i="0" u="none" strike="noStrike" cap="none" normalizeH="0" baseline="0" dirty="0">
                        <a:ln>
                          <a:noFill/>
                        </a:ln>
                        <a:solidFill>
                          <a:srgbClr val="000000"/>
                        </a:solidFill>
                        <a:effectLst/>
                        <a:latin typeface="Arial"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2000" b="1" i="0" u="none" strike="noStrike" cap="none" normalizeH="0" baseline="0">
                          <a:ln>
                            <a:noFill/>
                          </a:ln>
                          <a:solidFill>
                            <a:schemeClr val="hlink"/>
                          </a:solidFill>
                          <a:effectLst/>
                          <a:latin typeface="Arial" pitchFamily="34" charset="0"/>
                          <a:ea typeface="宋体" pitchFamily="2" charset="-122"/>
                        </a:rPr>
                        <a:t>UPC, X10, Chapel</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2000" b="1" i="0" u="none" strike="noStrike" cap="none" normalizeH="0" baseline="0">
                          <a:ln>
                            <a:noFill/>
                          </a:ln>
                          <a:solidFill>
                            <a:schemeClr val="hlink"/>
                          </a:solidFill>
                          <a:effectLst/>
                          <a:latin typeface="Arial" pitchFamily="34" charset="0"/>
                          <a:ea typeface="宋体" pitchFamily="2" charset="-122"/>
                        </a:rPr>
                        <a:t>MPI</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2000" b="1" i="0" u="none" strike="noStrike" cap="none" normalizeH="0" baseline="0">
                          <a:ln>
                            <a:noFill/>
                          </a:ln>
                          <a:solidFill>
                            <a:schemeClr val="hlink"/>
                          </a:solidFill>
                          <a:effectLst/>
                          <a:latin typeface="Arial" pitchFamily="34" charset="0"/>
                          <a:ea typeface="宋体" pitchFamily="2" charset="-122"/>
                        </a:rPr>
                        <a:t>OpenMP</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2000" b="1" i="0" u="none" strike="noStrike" cap="none" normalizeH="0" baseline="0">
                          <a:ln>
                            <a:noFill/>
                          </a:ln>
                          <a:solidFill>
                            <a:schemeClr val="hlink"/>
                          </a:solidFill>
                          <a:effectLst/>
                          <a:latin typeface="Arial" pitchFamily="34" charset="0"/>
                          <a:ea typeface="宋体" pitchFamily="2" charset="-122"/>
                        </a:rPr>
                        <a:t>HPF</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730250">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FF3300"/>
                          </a:solidFill>
                          <a:effectLst/>
                          <a:latin typeface="Arial" pitchFamily="34" charset="0"/>
                          <a:ea typeface="宋体" pitchFamily="2" charset="-122"/>
                        </a:rPr>
                        <a:t>Memory model</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PGAS</a:t>
                      </a:r>
                    </a:p>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(Partitioned Global Address Space)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Distributed Memory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Shared Memory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Distributed Shared Memory</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1"/>
                  </a:ext>
                </a:extLst>
              </a:tr>
              <a:tr h="422275">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FF3300"/>
                          </a:solidFill>
                          <a:effectLst/>
                          <a:latin typeface="Arial" pitchFamily="34" charset="0"/>
                          <a:ea typeface="宋体" pitchFamily="2" charset="-122"/>
                        </a:rPr>
                        <a:t>Notation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Language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Library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Annotations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Language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2"/>
                  </a:ext>
                </a:extLst>
              </a:tr>
              <a:tr h="422275">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FF3300"/>
                          </a:solidFill>
                          <a:effectLst/>
                          <a:latin typeface="Arial" pitchFamily="34" charset="0"/>
                          <a:ea typeface="宋体" pitchFamily="2" charset="-122"/>
                        </a:rPr>
                        <a:t>Global arrays?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Yes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3"/>
                  </a:ext>
                </a:extLst>
              </a:tr>
              <a:tr h="519113">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FF3300"/>
                          </a:solidFill>
                          <a:effectLst/>
                          <a:latin typeface="Arial" pitchFamily="34" charset="0"/>
                          <a:ea typeface="宋体" pitchFamily="2" charset="-122"/>
                        </a:rPr>
                        <a:t>Global pointers/references?</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4"/>
                  </a:ext>
                </a:extLst>
              </a:tr>
              <a:tr h="457200">
                <a:tc>
                  <a:txBody>
                    <a:bodyPr/>
                    <a:lstStyle/>
                    <a:p>
                      <a:pPr marL="0" marR="0" lvl="0" indent="0" algn="l"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FF3300"/>
                          </a:solidFill>
                          <a:effectLst/>
                          <a:latin typeface="Arial" pitchFamily="34" charset="0"/>
                          <a:ea typeface="宋体" pitchFamily="2" charset="-122"/>
                        </a:rPr>
                        <a:t>Locality Exploitation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Yes</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Yes, necessarily</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a:ln>
                            <a:noFill/>
                          </a:ln>
                          <a:solidFill>
                            <a:srgbClr val="000000"/>
                          </a:solidFill>
                          <a:effectLst/>
                          <a:latin typeface="Arial" pitchFamily="34" charset="0"/>
                          <a:ea typeface="宋体" pitchFamily="2" charset="-122"/>
                        </a:rPr>
                        <a:t>No</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0" fontAlgn="base" latinLnBrk="0" hangingPunct="0">
                        <a:lnSpc>
                          <a:spcPct val="100000"/>
                        </a:lnSpc>
                        <a:spcBef>
                          <a:spcPct val="0"/>
                        </a:spcBef>
                        <a:spcAft>
                          <a:spcPct val="0"/>
                        </a:spcAft>
                        <a:buClr>
                          <a:schemeClr val="accent2"/>
                        </a:buClr>
                        <a:buSzPct val="85000"/>
                        <a:buFont typeface="Wingdings" pitchFamily="2" charset="2"/>
                        <a:buNone/>
                        <a:tabLst/>
                      </a:pPr>
                      <a:r>
                        <a:rPr kumimoji="0" lang="en-US" altLang="zh-CN" sz="1400" b="1" i="0" u="none" strike="noStrike" cap="none" normalizeH="0" baseline="0" dirty="0">
                          <a:ln>
                            <a:noFill/>
                          </a:ln>
                          <a:solidFill>
                            <a:srgbClr val="000000"/>
                          </a:solidFill>
                          <a:effectLst/>
                          <a:latin typeface="Arial" pitchFamily="34" charset="0"/>
                          <a:ea typeface="宋体" pitchFamily="2" charset="-122"/>
                        </a:rPr>
                        <a:t>Yes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5"/>
                  </a:ext>
                </a:extLst>
              </a:tr>
            </a:tbl>
          </a:graphicData>
        </a:graphic>
      </p:graphicFrame>
    </p:spTree>
    <p:extLst>
      <p:ext uri="{BB962C8B-B14F-4D97-AF65-F5344CB8AC3E}">
        <p14:creationId xmlns:p14="http://schemas.microsoft.com/office/powerpoint/2010/main" val="2564231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ea typeface="宋体" pitchFamily="2" charset="-122"/>
              </a:rPr>
              <a:t>Asynchronous PGAS</a:t>
            </a:r>
            <a:endParaRPr lang="zh-CN" altLang="en-US" dirty="0"/>
          </a:p>
        </p:txBody>
      </p:sp>
      <p:sp>
        <p:nvSpPr>
          <p:cNvPr id="3" name="内容占位符 2"/>
          <p:cNvSpPr>
            <a:spLocks noGrp="1"/>
          </p:cNvSpPr>
          <p:nvPr>
            <p:ph idx="1"/>
          </p:nvPr>
        </p:nvSpPr>
        <p:spPr/>
        <p:txBody>
          <a:bodyPr/>
          <a:lstStyle/>
          <a:p>
            <a:r>
              <a:rPr lang="en-US" altLang="zh-CN" dirty="0"/>
              <a:t>Traditional PGAS languages like UPC and CAF specify </a:t>
            </a:r>
          </a:p>
          <a:p>
            <a:pPr lvl="1"/>
            <a:endParaRPr lang="en-US" altLang="zh-CN" sz="1800" dirty="0"/>
          </a:p>
          <a:p>
            <a:pPr lvl="1"/>
            <a:r>
              <a:rPr lang="en-US" altLang="zh-CN" sz="1800" dirty="0"/>
              <a:t>a single thread per place</a:t>
            </a:r>
          </a:p>
          <a:p>
            <a:pPr lvl="1"/>
            <a:endParaRPr lang="en-US" altLang="zh-CN" sz="1800" dirty="0"/>
          </a:p>
          <a:p>
            <a:pPr lvl="1"/>
            <a:r>
              <a:rPr lang="en-US" altLang="zh-CN" sz="1800" dirty="0"/>
              <a:t>all threads must operate in SPMD fashion.</a:t>
            </a:r>
          </a:p>
          <a:p>
            <a:pPr lvl="1"/>
            <a:endParaRPr lang="en-US" altLang="zh-CN" sz="1800" dirty="0"/>
          </a:p>
          <a:p>
            <a:pPr lvl="1"/>
            <a:endParaRPr lang="en-US" altLang="zh-CN" sz="1800" dirty="0"/>
          </a:p>
          <a:p>
            <a:r>
              <a:rPr lang="en-US" altLang="zh-CN" dirty="0"/>
              <a:t>not support heterogeneous accelerators very well.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
                                            <p:txEl>
                                              <p:pRg st="7" end="7"/>
                                            </p:txEl>
                                          </p:spTgt>
                                        </p:tgtEl>
                                        <p:attrNameLst>
                                          <p:attrName>style.visibility</p:attrName>
                                        </p:attrNameLst>
                                      </p:cBhvr>
                                      <p:to>
                                        <p:strVal val="visible"/>
                                      </p:to>
                                    </p:set>
                                    <p:animEffect transition="in" filter="blinds(horizontal)">
                                      <p:cBhvr>
                                        <p:cTn id="2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TOP10 November 2012</a:t>
            </a:r>
            <a:endParaRPr lang="zh-CN" altLang="en-US" dirty="0"/>
          </a:p>
        </p:txBody>
      </p:sp>
      <p:sp>
        <p:nvSpPr>
          <p:cNvPr id="3" name="内容占位符 2"/>
          <p:cNvSpPr>
            <a:spLocks noGrp="1"/>
          </p:cNvSpPr>
          <p:nvPr>
            <p:ph idx="1"/>
          </p:nvPr>
        </p:nvSpPr>
        <p:spPr/>
        <p:txBody>
          <a:bodyPr/>
          <a:lstStyle/>
          <a:p>
            <a:pPr marL="342900" indent="-342900">
              <a:lnSpc>
                <a:spcPct val="100000"/>
              </a:lnSpc>
              <a:buFont typeface="+mj-lt"/>
              <a:buAutoNum type="arabicPeriod"/>
            </a:pPr>
            <a:r>
              <a:rPr lang="en-US" altLang="zh-CN" sz="1800" dirty="0"/>
              <a:t>Titan - Cray XK7 , Opteron 6274 16C 2.200GHz, Cray Gemini interconnect, NVIDIA K20x</a:t>
            </a:r>
          </a:p>
          <a:p>
            <a:pPr marL="342900" indent="-342900">
              <a:lnSpc>
                <a:spcPct val="100000"/>
              </a:lnSpc>
              <a:buFont typeface="+mj-lt"/>
              <a:buAutoNum type="arabicPeriod"/>
            </a:pPr>
            <a:r>
              <a:rPr lang="en-US" altLang="zh-CN" sz="1800" dirty="0"/>
              <a:t>Sequoia - </a:t>
            </a:r>
            <a:r>
              <a:rPr lang="en-US" altLang="zh-CN" sz="1800" dirty="0" err="1"/>
              <a:t>BlueGene</a:t>
            </a:r>
            <a:r>
              <a:rPr lang="en-US" altLang="zh-CN" sz="1800" dirty="0"/>
              <a:t>/Q, Power BQC 16C 1.60 GHz, Custom</a:t>
            </a:r>
          </a:p>
          <a:p>
            <a:pPr marL="342900" indent="-342900">
              <a:lnSpc>
                <a:spcPct val="100000"/>
              </a:lnSpc>
              <a:buFont typeface="+mj-lt"/>
              <a:buAutoNum type="arabicPeriod"/>
            </a:pPr>
            <a:r>
              <a:rPr lang="en-US" altLang="zh-CN" sz="1800" dirty="0"/>
              <a:t>K computer, SPARC64 </a:t>
            </a:r>
            <a:r>
              <a:rPr lang="en-US" altLang="zh-CN" sz="1800" dirty="0" err="1"/>
              <a:t>VIIIfx</a:t>
            </a:r>
            <a:r>
              <a:rPr lang="en-US" altLang="zh-CN" sz="1800" dirty="0"/>
              <a:t> 2.0GHz, Tofu interconnect</a:t>
            </a:r>
          </a:p>
          <a:p>
            <a:pPr marL="342900" indent="-342900">
              <a:lnSpc>
                <a:spcPct val="100000"/>
              </a:lnSpc>
              <a:buFont typeface="+mj-lt"/>
              <a:buAutoNum type="arabicPeriod"/>
            </a:pPr>
            <a:r>
              <a:rPr lang="en-US" altLang="zh-CN" sz="1800" dirty="0"/>
              <a:t>Mira - </a:t>
            </a:r>
            <a:r>
              <a:rPr lang="en-US" altLang="zh-CN" sz="1800" dirty="0" err="1"/>
              <a:t>BlueGene</a:t>
            </a:r>
            <a:r>
              <a:rPr lang="en-US" altLang="zh-CN" sz="1800" dirty="0"/>
              <a:t>/Q, Power BQC 16C 1.60GHz, Custom</a:t>
            </a:r>
          </a:p>
          <a:p>
            <a:pPr marL="342900" indent="-342900">
              <a:lnSpc>
                <a:spcPct val="100000"/>
              </a:lnSpc>
              <a:buFont typeface="+mj-lt"/>
              <a:buAutoNum type="arabicPeriod"/>
            </a:pPr>
            <a:r>
              <a:rPr lang="en-US" altLang="zh-CN" sz="1800" dirty="0"/>
              <a:t>JUQUEEN - </a:t>
            </a:r>
            <a:r>
              <a:rPr lang="en-US" altLang="zh-CN" sz="1800" dirty="0" err="1"/>
              <a:t>BlueGene</a:t>
            </a:r>
            <a:r>
              <a:rPr lang="en-US" altLang="zh-CN" sz="1800" dirty="0"/>
              <a:t>/Q, Power BQC 16C 1.600GHz, Custom Interconnect</a:t>
            </a:r>
          </a:p>
          <a:p>
            <a:pPr marL="342900" indent="-342900">
              <a:lnSpc>
                <a:spcPct val="100000"/>
              </a:lnSpc>
              <a:buFont typeface="+mj-lt"/>
              <a:buAutoNum type="arabicPeriod"/>
            </a:pPr>
            <a:r>
              <a:rPr lang="en-US" altLang="zh-CN" sz="1800" dirty="0" err="1"/>
              <a:t>SuperMUC</a:t>
            </a:r>
            <a:r>
              <a:rPr lang="en-US" altLang="zh-CN" sz="1800" dirty="0"/>
              <a:t> - </a:t>
            </a:r>
            <a:r>
              <a:rPr lang="en-US" altLang="zh-CN" sz="1800" dirty="0" err="1"/>
              <a:t>iDataPlex</a:t>
            </a:r>
            <a:r>
              <a:rPr lang="en-US" altLang="zh-CN" sz="1800" dirty="0"/>
              <a:t> DX360M4, Xeon E5-2680 8C 2.70GHz, </a:t>
            </a:r>
            <a:r>
              <a:rPr lang="en-US" altLang="zh-CN" sz="1800" dirty="0" err="1"/>
              <a:t>Infiniband</a:t>
            </a:r>
            <a:r>
              <a:rPr lang="en-US" altLang="zh-CN" sz="1800" dirty="0"/>
              <a:t> FDR</a:t>
            </a:r>
          </a:p>
          <a:p>
            <a:pPr marL="342900" indent="-342900">
              <a:lnSpc>
                <a:spcPct val="100000"/>
              </a:lnSpc>
              <a:buFont typeface="+mj-lt"/>
              <a:buAutoNum type="arabicPeriod"/>
            </a:pPr>
            <a:r>
              <a:rPr lang="en-US" altLang="zh-CN" sz="1800" dirty="0"/>
              <a:t>Stampede - PowerEdge C8220, Xeon E5-2680 8C 2.700GHz, </a:t>
            </a:r>
            <a:r>
              <a:rPr lang="en-US" altLang="zh-CN" sz="1800" dirty="0" err="1"/>
              <a:t>Infiniband</a:t>
            </a:r>
            <a:r>
              <a:rPr lang="en-US" altLang="zh-CN" sz="1800" dirty="0"/>
              <a:t> FDR, Intel Xeon Phi</a:t>
            </a:r>
          </a:p>
          <a:p>
            <a:pPr marL="342900" indent="-342900">
              <a:lnSpc>
                <a:spcPct val="100000"/>
              </a:lnSpc>
              <a:buFont typeface="+mj-lt"/>
              <a:buAutoNum type="arabicPeriod"/>
            </a:pPr>
            <a:r>
              <a:rPr lang="en-US" altLang="zh-CN" sz="1800" dirty="0"/>
              <a:t>Tianhe-1A - NUDT YH MPP, Xeon X5670 6C 2.93 GHz, NVIDIA 2050</a:t>
            </a:r>
          </a:p>
          <a:p>
            <a:pPr marL="342900" indent="-342900">
              <a:lnSpc>
                <a:spcPct val="100000"/>
              </a:lnSpc>
              <a:buFont typeface="+mj-lt"/>
              <a:buAutoNum type="arabicPeriod"/>
            </a:pPr>
            <a:r>
              <a:rPr lang="en-US" altLang="zh-CN" sz="1800" dirty="0"/>
              <a:t>Fermi - </a:t>
            </a:r>
            <a:r>
              <a:rPr lang="en-US" altLang="zh-CN" sz="1800" dirty="0" err="1"/>
              <a:t>BlueGene</a:t>
            </a:r>
            <a:r>
              <a:rPr lang="en-US" altLang="zh-CN" sz="1800" dirty="0"/>
              <a:t>/Q, Power BQC 16C 1.60GHz, Custom</a:t>
            </a:r>
          </a:p>
          <a:p>
            <a:pPr marL="342900" indent="-342900">
              <a:lnSpc>
                <a:spcPct val="100000"/>
              </a:lnSpc>
              <a:buFont typeface="+mj-lt"/>
              <a:buAutoNum type="arabicPeriod"/>
            </a:pPr>
            <a:r>
              <a:rPr lang="en-US" altLang="zh-CN" sz="1800" dirty="0"/>
              <a:t>DARPA Trial Subset - Power 775, POWER7 8C 3.836GHz, Custom Interconnect</a:t>
            </a:r>
            <a:endParaRPr lang="zh-CN" altLang="en-US" sz="1800" dirty="0"/>
          </a:p>
        </p:txBody>
      </p:sp>
    </p:spTree>
    <p:extLst>
      <p:ext uri="{BB962C8B-B14F-4D97-AF65-F5344CB8AC3E}">
        <p14:creationId xmlns:p14="http://schemas.microsoft.com/office/powerpoint/2010/main" val="363027822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1442" name="Rectangle 2"/>
          <p:cNvSpPr>
            <a:spLocks noGrp="1" noChangeArrowheads="1"/>
          </p:cNvSpPr>
          <p:nvPr>
            <p:ph type="title"/>
          </p:nvPr>
        </p:nvSpPr>
        <p:spPr/>
        <p:txBody>
          <a:bodyPr/>
          <a:lstStyle/>
          <a:p>
            <a:pPr algn="r"/>
            <a:r>
              <a:rPr lang="en-US" altLang="zh-CN" dirty="0">
                <a:latin typeface="Comic Sans MS" pitchFamily="66" charset="0"/>
                <a:ea typeface="宋体" pitchFamily="2" charset="-122"/>
              </a:rPr>
              <a:t>Asynchronous PGAS</a:t>
            </a:r>
          </a:p>
        </p:txBody>
      </p:sp>
      <p:sp>
        <p:nvSpPr>
          <p:cNvPr id="1981443" name="Rectangle 3"/>
          <p:cNvSpPr>
            <a:spLocks noGrp="1" noChangeArrowheads="1"/>
          </p:cNvSpPr>
          <p:nvPr>
            <p:ph type="body" sz="half" idx="2"/>
          </p:nvPr>
        </p:nvSpPr>
        <p:spPr>
          <a:xfrm>
            <a:off x="4800600" y="4132263"/>
            <a:ext cx="4000500" cy="1582737"/>
          </a:xfrm>
        </p:spPr>
        <p:txBody>
          <a:bodyPr/>
          <a:lstStyle/>
          <a:p>
            <a:pPr marL="228600" indent="-228600" algn="l">
              <a:lnSpc>
                <a:spcPct val="90000"/>
              </a:lnSpc>
            </a:pPr>
            <a:r>
              <a:rPr lang="en-US" altLang="zh-CN" sz="2000" dirty="0">
                <a:latin typeface="Comic Sans MS" pitchFamily="66" charset="0"/>
                <a:ea typeface="宋体" pitchFamily="2" charset="-122"/>
              </a:rPr>
              <a:t>Asynchronous activities can be used for active messaging </a:t>
            </a:r>
          </a:p>
          <a:p>
            <a:pPr marL="465138" lvl="1" indent="-234950" algn="l">
              <a:lnSpc>
                <a:spcPct val="90000"/>
              </a:lnSpc>
            </a:pPr>
            <a:r>
              <a:rPr lang="en-US" altLang="zh-CN" sz="2000" dirty="0">
                <a:latin typeface="Comic Sans MS" pitchFamily="66" charset="0"/>
                <a:ea typeface="宋体" pitchFamily="2" charset="-122"/>
              </a:rPr>
              <a:t>DMAs, </a:t>
            </a:r>
          </a:p>
          <a:p>
            <a:pPr marL="465138" lvl="1" indent="-234950" algn="l">
              <a:lnSpc>
                <a:spcPct val="90000"/>
              </a:lnSpc>
            </a:pPr>
            <a:r>
              <a:rPr lang="en-US" altLang="zh-CN" sz="2000" dirty="0">
                <a:latin typeface="Comic Sans MS" pitchFamily="66" charset="0"/>
                <a:ea typeface="宋体" pitchFamily="2" charset="-122"/>
              </a:rPr>
              <a:t>fork/join concurrency, do-all/do-across parallelism</a:t>
            </a:r>
          </a:p>
        </p:txBody>
      </p:sp>
      <p:sp>
        <p:nvSpPr>
          <p:cNvPr id="1981444" name="Text Box 4"/>
          <p:cNvSpPr txBox="1">
            <a:spLocks noChangeArrowheads="1"/>
          </p:cNvSpPr>
          <p:nvPr/>
        </p:nvSpPr>
        <p:spPr bwMode="auto">
          <a:xfrm>
            <a:off x="914400" y="6096000"/>
            <a:ext cx="7467600" cy="420688"/>
          </a:xfrm>
          <a:prstGeom prst="rect">
            <a:avLst/>
          </a:prstGeom>
          <a:noFill/>
          <a:ln w="9525" algn="ctr">
            <a:noFill/>
            <a:miter lim="800000"/>
            <a:headEnd/>
            <a:tailEnd/>
          </a:ln>
          <a:effectLst/>
        </p:spPr>
        <p:txBody>
          <a:bodyPr>
            <a:spAutoFit/>
          </a:bodyPr>
          <a:lstStyle/>
          <a:p>
            <a:pPr marL="228600" indent="-228600" algn="l" eaLnBrk="1" hangingPunct="1">
              <a:lnSpc>
                <a:spcPct val="90000"/>
              </a:lnSpc>
              <a:spcBef>
                <a:spcPct val="10000"/>
              </a:spcBef>
              <a:buClr>
                <a:srgbClr val="6666FF"/>
              </a:buClr>
              <a:buFont typeface="Wingdings" pitchFamily="2" charset="2"/>
              <a:buNone/>
            </a:pPr>
            <a:r>
              <a:rPr lang="en-US" altLang="zh-CN" sz="2400" b="1" dirty="0">
                <a:solidFill>
                  <a:srgbClr val="FF0000"/>
                </a:solidFill>
                <a:latin typeface="Comic Sans MS" pitchFamily="66" charset="0"/>
                <a:ea typeface="宋体" pitchFamily="2" charset="-122"/>
                <a:cs typeface="Arial" pitchFamily="34" charset="0"/>
              </a:rPr>
              <a:t>Concurrency is made explicit and programmable.</a:t>
            </a:r>
          </a:p>
        </p:txBody>
      </p:sp>
      <p:sp>
        <p:nvSpPr>
          <p:cNvPr id="1981445" name="Rectangle 5"/>
          <p:cNvSpPr>
            <a:spLocks noGrp="1" noChangeArrowheads="1"/>
          </p:cNvSpPr>
          <p:nvPr>
            <p:ph type="body" sz="half" idx="1"/>
          </p:nvPr>
        </p:nvSpPr>
        <p:spPr>
          <a:xfrm>
            <a:off x="177800" y="4102100"/>
            <a:ext cx="4305300" cy="1917700"/>
          </a:xfrm>
        </p:spPr>
        <p:txBody>
          <a:bodyPr/>
          <a:lstStyle/>
          <a:p>
            <a:pPr algn="l"/>
            <a:r>
              <a:rPr lang="en-US" altLang="zh-CN" sz="2000" dirty="0">
                <a:latin typeface="Comic Sans MS" pitchFamily="66" charset="0"/>
                <a:ea typeface="宋体" pitchFamily="2" charset="-122"/>
              </a:rPr>
              <a:t>Explicit concurrency</a:t>
            </a:r>
          </a:p>
          <a:p>
            <a:pPr algn="l"/>
            <a:r>
              <a:rPr lang="en-US" altLang="zh-CN" sz="2000" dirty="0">
                <a:latin typeface="Comic Sans MS" pitchFamily="66" charset="0"/>
                <a:ea typeface="宋体" pitchFamily="2" charset="-122"/>
              </a:rPr>
              <a:t>SPMD is a special case</a:t>
            </a:r>
          </a:p>
          <a:p>
            <a:pPr algn="l"/>
            <a:r>
              <a:rPr lang="en-US" altLang="zh-CN" sz="2000" dirty="0">
                <a:latin typeface="Comic Sans MS" pitchFamily="66" charset="0"/>
                <a:ea typeface="宋体" pitchFamily="2" charset="-122"/>
              </a:rPr>
              <a:t>Asynchronous activities can be started and stopped in a given space partition</a:t>
            </a:r>
          </a:p>
        </p:txBody>
      </p:sp>
      <p:grpSp>
        <p:nvGrpSpPr>
          <p:cNvPr id="2" name="Group 6"/>
          <p:cNvGrpSpPr>
            <a:grpSpLocks/>
          </p:cNvGrpSpPr>
          <p:nvPr/>
        </p:nvGrpSpPr>
        <p:grpSpPr bwMode="auto">
          <a:xfrm>
            <a:off x="955675" y="975742"/>
            <a:ext cx="3017838" cy="2381250"/>
            <a:chOff x="3840" y="1824"/>
            <a:chExt cx="1296" cy="1056"/>
          </a:xfrm>
        </p:grpSpPr>
        <p:sp>
          <p:nvSpPr>
            <p:cNvPr id="1981447" name="Rectangle 7"/>
            <p:cNvSpPr>
              <a:spLocks noChangeArrowheads="1"/>
            </p:cNvSpPr>
            <p:nvPr/>
          </p:nvSpPr>
          <p:spPr bwMode="auto">
            <a:xfrm>
              <a:off x="3936" y="2304"/>
              <a:ext cx="1200" cy="576"/>
            </a:xfrm>
            <a:prstGeom prst="rect">
              <a:avLst/>
            </a:prstGeom>
            <a:noFill/>
            <a:ln w="38100">
              <a:solidFill>
                <a:schemeClr val="tx1"/>
              </a:solidFill>
              <a:miter lim="800000"/>
              <a:headEnd/>
              <a:tailEnd/>
            </a:ln>
            <a:effectLst/>
          </p:spPr>
          <p:txBody>
            <a:bodyPr wrap="none" anchor="ctr"/>
            <a:lstStyle/>
            <a:p>
              <a:pPr algn="l"/>
              <a:endParaRPr lang="zh-CN" altLang="en-US">
                <a:latin typeface="Comic Sans MS" pitchFamily="66" charset="0"/>
              </a:endParaRPr>
            </a:p>
          </p:txBody>
        </p:sp>
        <p:sp>
          <p:nvSpPr>
            <p:cNvPr id="1981448" name="Oval 8"/>
            <p:cNvSpPr>
              <a:spLocks noChangeArrowheads="1"/>
            </p:cNvSpPr>
            <p:nvPr/>
          </p:nvSpPr>
          <p:spPr bwMode="auto">
            <a:xfrm>
              <a:off x="3840"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81449" name="Line 9"/>
            <p:cNvSpPr>
              <a:spLocks noChangeShapeType="1"/>
            </p:cNvSpPr>
            <p:nvPr/>
          </p:nvSpPr>
          <p:spPr bwMode="auto">
            <a:xfrm>
              <a:off x="4032"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81450" name="Oval 10"/>
            <p:cNvSpPr>
              <a:spLocks noChangeArrowheads="1"/>
            </p:cNvSpPr>
            <p:nvPr/>
          </p:nvSpPr>
          <p:spPr bwMode="auto">
            <a:xfrm>
              <a:off x="4224"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81451" name="Line 11"/>
            <p:cNvSpPr>
              <a:spLocks noChangeShapeType="1"/>
            </p:cNvSpPr>
            <p:nvPr/>
          </p:nvSpPr>
          <p:spPr bwMode="auto">
            <a:xfrm>
              <a:off x="4416"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81452" name="Oval 12"/>
            <p:cNvSpPr>
              <a:spLocks noChangeArrowheads="1"/>
            </p:cNvSpPr>
            <p:nvPr/>
          </p:nvSpPr>
          <p:spPr bwMode="auto">
            <a:xfrm>
              <a:off x="4752" y="1824"/>
              <a:ext cx="336" cy="307"/>
            </a:xfrm>
            <a:prstGeom prst="ellipse">
              <a:avLst/>
            </a:prstGeom>
            <a:noFill/>
            <a:ln w="38100">
              <a:solidFill>
                <a:schemeClr val="tx1"/>
              </a:solidFill>
              <a:round/>
              <a:headEnd/>
              <a:tailEnd/>
            </a:ln>
            <a:effectLst/>
          </p:spPr>
          <p:txBody>
            <a:bodyPr wrap="none" anchor="ctr"/>
            <a:lstStyle/>
            <a:p>
              <a:pPr algn="l"/>
              <a:endParaRPr lang="zh-CN" altLang="en-US">
                <a:latin typeface="Comic Sans MS" pitchFamily="66" charset="0"/>
              </a:endParaRPr>
            </a:p>
          </p:txBody>
        </p:sp>
        <p:sp>
          <p:nvSpPr>
            <p:cNvPr id="1981453" name="Line 13"/>
            <p:cNvSpPr>
              <a:spLocks noChangeShapeType="1"/>
            </p:cNvSpPr>
            <p:nvPr/>
          </p:nvSpPr>
          <p:spPr bwMode="auto">
            <a:xfrm>
              <a:off x="4944" y="2112"/>
              <a:ext cx="0" cy="192"/>
            </a:xfrm>
            <a:prstGeom prst="line">
              <a:avLst/>
            </a:prstGeom>
            <a:noFill/>
            <a:ln w="19050">
              <a:solidFill>
                <a:schemeClr val="tx1"/>
              </a:solidFill>
              <a:round/>
              <a:headEnd type="triangle" w="med" len="med"/>
              <a:tailEnd type="triangle" w="med" len="med"/>
            </a:ln>
            <a:effectLst/>
          </p:spPr>
          <p:txBody>
            <a:bodyPr/>
            <a:lstStyle/>
            <a:p>
              <a:pPr algn="l"/>
              <a:endParaRPr lang="zh-CN" altLang="en-US">
                <a:latin typeface="Comic Sans MS" pitchFamily="66" charset="0"/>
              </a:endParaRPr>
            </a:p>
          </p:txBody>
        </p:sp>
        <p:sp>
          <p:nvSpPr>
            <p:cNvPr id="1981454" name="Line 14"/>
            <p:cNvSpPr>
              <a:spLocks noChangeShapeType="1"/>
            </p:cNvSpPr>
            <p:nvPr/>
          </p:nvSpPr>
          <p:spPr bwMode="auto">
            <a:xfrm>
              <a:off x="4848"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sp>
          <p:nvSpPr>
            <p:cNvPr id="1981455" name="Line 15"/>
            <p:cNvSpPr>
              <a:spLocks noChangeShapeType="1"/>
            </p:cNvSpPr>
            <p:nvPr/>
          </p:nvSpPr>
          <p:spPr bwMode="auto">
            <a:xfrm>
              <a:off x="4560"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sp>
          <p:nvSpPr>
            <p:cNvPr id="1981456" name="Line 16"/>
            <p:cNvSpPr>
              <a:spLocks noChangeShapeType="1"/>
            </p:cNvSpPr>
            <p:nvPr/>
          </p:nvSpPr>
          <p:spPr bwMode="auto">
            <a:xfrm>
              <a:off x="4224" y="2304"/>
              <a:ext cx="0" cy="576"/>
            </a:xfrm>
            <a:prstGeom prst="line">
              <a:avLst/>
            </a:prstGeom>
            <a:noFill/>
            <a:ln w="38100">
              <a:solidFill>
                <a:schemeClr val="tx1"/>
              </a:solidFill>
              <a:prstDash val="dash"/>
              <a:round/>
              <a:headEnd/>
              <a:tailEnd/>
            </a:ln>
            <a:effectLst/>
          </p:spPr>
          <p:txBody>
            <a:bodyPr/>
            <a:lstStyle/>
            <a:p>
              <a:pPr algn="l"/>
              <a:endParaRPr lang="zh-CN" altLang="en-US">
                <a:latin typeface="Comic Sans MS" pitchFamily="66" charset="0"/>
              </a:endParaRPr>
            </a:p>
          </p:txBody>
        </p:sp>
      </p:grpSp>
      <p:grpSp>
        <p:nvGrpSpPr>
          <p:cNvPr id="3" name="Group 18"/>
          <p:cNvGrpSpPr>
            <a:grpSpLocks/>
          </p:cNvGrpSpPr>
          <p:nvPr/>
        </p:nvGrpSpPr>
        <p:grpSpPr bwMode="auto">
          <a:xfrm>
            <a:off x="5035550" y="1602434"/>
            <a:ext cx="3616325" cy="1106486"/>
            <a:chOff x="553" y="3043"/>
            <a:chExt cx="2278" cy="697"/>
          </a:xfrm>
        </p:grpSpPr>
        <p:grpSp>
          <p:nvGrpSpPr>
            <p:cNvPr id="4" name="Group 19"/>
            <p:cNvGrpSpPr>
              <a:grpSpLocks/>
            </p:cNvGrpSpPr>
            <p:nvPr/>
          </p:nvGrpSpPr>
          <p:grpSpPr bwMode="auto">
            <a:xfrm>
              <a:off x="553" y="3229"/>
              <a:ext cx="224" cy="224"/>
              <a:chOff x="553" y="3229"/>
              <a:chExt cx="224" cy="224"/>
            </a:xfrm>
          </p:grpSpPr>
          <p:sp>
            <p:nvSpPr>
              <p:cNvPr id="1981460" name="Oval 20"/>
              <p:cNvSpPr>
                <a:spLocks noChangeArrowheads="1"/>
              </p:cNvSpPr>
              <p:nvPr/>
            </p:nvSpPr>
            <p:spPr bwMode="auto">
              <a:xfrm>
                <a:off x="553" y="3229"/>
                <a:ext cx="224" cy="224"/>
              </a:xfrm>
              <a:prstGeom prst="ellipse">
                <a:avLst/>
              </a:prstGeom>
              <a:solidFill>
                <a:srgbClr val="FFFFFF"/>
              </a:solidFill>
              <a:ln w="0">
                <a:solidFill>
                  <a:srgbClr val="000000"/>
                </a:solidFill>
                <a:round/>
                <a:headEnd/>
                <a:tailEnd/>
              </a:ln>
            </p:spPr>
            <p:txBody>
              <a:bodyPr/>
              <a:lstStyle/>
              <a:p>
                <a:pPr algn="l"/>
                <a:endParaRPr lang="zh-CN" altLang="en-US" sz="1200">
                  <a:latin typeface="Comic Sans MS" pitchFamily="66" charset="0"/>
                </a:endParaRPr>
              </a:p>
            </p:txBody>
          </p:sp>
          <p:sp>
            <p:nvSpPr>
              <p:cNvPr id="1981461" name="Oval 21"/>
              <p:cNvSpPr>
                <a:spLocks noChangeArrowheads="1"/>
              </p:cNvSpPr>
              <p:nvPr/>
            </p:nvSpPr>
            <p:spPr bwMode="auto">
              <a:xfrm>
                <a:off x="553" y="3229"/>
                <a:ext cx="224" cy="224"/>
              </a:xfrm>
              <a:prstGeom prst="ellipse">
                <a:avLst/>
              </a:prstGeom>
              <a:noFill/>
              <a:ln w="9525" cap="rnd">
                <a:solidFill>
                  <a:srgbClr val="000000"/>
                </a:solidFill>
                <a:round/>
                <a:headEnd/>
                <a:tailEnd/>
              </a:ln>
            </p:spPr>
            <p:txBody>
              <a:bodyPr/>
              <a:lstStyle/>
              <a:p>
                <a:pPr algn="l"/>
                <a:endParaRPr lang="zh-CN" altLang="en-US" sz="1200">
                  <a:latin typeface="Comic Sans MS" pitchFamily="66" charset="0"/>
                </a:endParaRPr>
              </a:p>
            </p:txBody>
          </p:sp>
        </p:grpSp>
        <p:grpSp>
          <p:nvGrpSpPr>
            <p:cNvPr id="5" name="Group 22"/>
            <p:cNvGrpSpPr>
              <a:grpSpLocks/>
            </p:cNvGrpSpPr>
            <p:nvPr/>
          </p:nvGrpSpPr>
          <p:grpSpPr bwMode="auto">
            <a:xfrm>
              <a:off x="553" y="3521"/>
              <a:ext cx="219" cy="219"/>
              <a:chOff x="553" y="3521"/>
              <a:chExt cx="219" cy="219"/>
            </a:xfrm>
          </p:grpSpPr>
          <p:sp>
            <p:nvSpPr>
              <p:cNvPr id="1981463" name="Rectangle 23"/>
              <p:cNvSpPr>
                <a:spLocks noChangeArrowheads="1"/>
              </p:cNvSpPr>
              <p:nvPr/>
            </p:nvSpPr>
            <p:spPr bwMode="auto">
              <a:xfrm>
                <a:off x="553" y="3521"/>
                <a:ext cx="219" cy="219"/>
              </a:xfrm>
              <a:prstGeom prst="rect">
                <a:avLst/>
              </a:prstGeom>
              <a:solidFill>
                <a:srgbClr val="FFFFFF"/>
              </a:solidFill>
              <a:ln w="9525">
                <a:noFill/>
                <a:miter lim="800000"/>
                <a:headEnd/>
                <a:tailEnd/>
              </a:ln>
            </p:spPr>
            <p:txBody>
              <a:bodyPr/>
              <a:lstStyle/>
              <a:p>
                <a:pPr algn="l"/>
                <a:endParaRPr lang="zh-CN" altLang="en-US" sz="1200">
                  <a:latin typeface="Comic Sans MS" pitchFamily="66" charset="0"/>
                </a:endParaRPr>
              </a:p>
            </p:txBody>
          </p:sp>
          <p:sp>
            <p:nvSpPr>
              <p:cNvPr id="1981464" name="Rectangle 24"/>
              <p:cNvSpPr>
                <a:spLocks noChangeArrowheads="1"/>
              </p:cNvSpPr>
              <p:nvPr/>
            </p:nvSpPr>
            <p:spPr bwMode="auto">
              <a:xfrm>
                <a:off x="553" y="3521"/>
                <a:ext cx="219" cy="219"/>
              </a:xfrm>
              <a:prstGeom prst="rect">
                <a:avLst/>
              </a:prstGeom>
              <a:noFill/>
              <a:ln w="9525" cap="rnd">
                <a:solidFill>
                  <a:srgbClr val="000000"/>
                </a:solidFill>
                <a:miter lim="800000"/>
                <a:headEnd/>
                <a:tailEnd/>
              </a:ln>
            </p:spPr>
            <p:txBody>
              <a:bodyPr/>
              <a:lstStyle/>
              <a:p>
                <a:pPr algn="l"/>
                <a:endParaRPr lang="zh-CN" altLang="en-US" sz="1200">
                  <a:latin typeface="Comic Sans MS" pitchFamily="66" charset="0"/>
                </a:endParaRPr>
              </a:p>
            </p:txBody>
          </p:sp>
        </p:grpSp>
        <p:sp>
          <p:nvSpPr>
            <p:cNvPr id="1981465" name="Rectangle 25"/>
            <p:cNvSpPr>
              <a:spLocks noChangeArrowheads="1"/>
            </p:cNvSpPr>
            <p:nvPr/>
          </p:nvSpPr>
          <p:spPr bwMode="auto">
            <a:xfrm>
              <a:off x="1023" y="3259"/>
              <a:ext cx="722"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Thread/Process</a:t>
              </a:r>
              <a:endParaRPr lang="en-US" altLang="zh-CN" sz="1200">
                <a:latin typeface="Comic Sans MS" pitchFamily="66" charset="0"/>
                <a:ea typeface="宋体" pitchFamily="2" charset="-122"/>
              </a:endParaRPr>
            </a:p>
          </p:txBody>
        </p:sp>
        <p:sp>
          <p:nvSpPr>
            <p:cNvPr id="1981466" name="Rectangle 26"/>
            <p:cNvSpPr>
              <a:spLocks noChangeArrowheads="1"/>
            </p:cNvSpPr>
            <p:nvPr/>
          </p:nvSpPr>
          <p:spPr bwMode="auto">
            <a:xfrm>
              <a:off x="1599" y="3259"/>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81467" name="Rectangle 27"/>
            <p:cNvSpPr>
              <a:spLocks noChangeArrowheads="1"/>
            </p:cNvSpPr>
            <p:nvPr/>
          </p:nvSpPr>
          <p:spPr bwMode="auto">
            <a:xfrm>
              <a:off x="1020" y="3554"/>
              <a:ext cx="680"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Address Space</a:t>
              </a:r>
              <a:endParaRPr lang="en-US" altLang="zh-CN" sz="1200">
                <a:latin typeface="Comic Sans MS" pitchFamily="66" charset="0"/>
                <a:ea typeface="宋体" pitchFamily="2" charset="-122"/>
              </a:endParaRPr>
            </a:p>
          </p:txBody>
        </p:sp>
        <p:sp>
          <p:nvSpPr>
            <p:cNvPr id="1981468" name="Rectangle 28"/>
            <p:cNvSpPr>
              <a:spLocks noChangeArrowheads="1"/>
            </p:cNvSpPr>
            <p:nvPr/>
          </p:nvSpPr>
          <p:spPr bwMode="auto">
            <a:xfrm>
              <a:off x="1574" y="3554"/>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81469" name="Rectangle 29"/>
            <p:cNvSpPr>
              <a:spLocks noChangeArrowheads="1"/>
            </p:cNvSpPr>
            <p:nvPr/>
          </p:nvSpPr>
          <p:spPr bwMode="auto">
            <a:xfrm>
              <a:off x="571" y="3043"/>
              <a:ext cx="348"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Legend:</a:t>
              </a:r>
              <a:endParaRPr lang="en-US" altLang="zh-CN" sz="1200">
                <a:latin typeface="Comic Sans MS" pitchFamily="66" charset="0"/>
                <a:ea typeface="宋体" pitchFamily="2" charset="-122"/>
              </a:endParaRPr>
            </a:p>
          </p:txBody>
        </p:sp>
        <p:sp>
          <p:nvSpPr>
            <p:cNvPr id="1981470" name="Freeform 30"/>
            <p:cNvSpPr>
              <a:spLocks noEditPoints="1"/>
            </p:cNvSpPr>
            <p:nvPr/>
          </p:nvSpPr>
          <p:spPr bwMode="auto">
            <a:xfrm>
              <a:off x="1828" y="3279"/>
              <a:ext cx="149" cy="48"/>
            </a:xfrm>
            <a:custGeom>
              <a:avLst/>
              <a:gdLst/>
              <a:ahLst/>
              <a:cxnLst>
                <a:cxn ang="0">
                  <a:pos x="50" y="350"/>
                </a:cxn>
                <a:cxn ang="0">
                  <a:pos x="1783" y="350"/>
                </a:cxn>
                <a:cxn ang="0">
                  <a:pos x="1833" y="400"/>
                </a:cxn>
                <a:cxn ang="0">
                  <a:pos x="1783" y="450"/>
                </a:cxn>
                <a:cxn ang="0">
                  <a:pos x="50" y="450"/>
                </a:cxn>
                <a:cxn ang="0">
                  <a:pos x="0" y="400"/>
                </a:cxn>
                <a:cxn ang="0">
                  <a:pos x="50" y="350"/>
                </a:cxn>
                <a:cxn ang="0">
                  <a:pos x="1650" y="0"/>
                </a:cxn>
                <a:cxn ang="0">
                  <a:pos x="2450" y="400"/>
                </a:cxn>
                <a:cxn ang="0">
                  <a:pos x="1650" y="800"/>
                </a:cxn>
                <a:cxn ang="0">
                  <a:pos x="1650" y="0"/>
                </a:cxn>
              </a:cxnLst>
              <a:rect l="0" t="0" r="r" b="b"/>
              <a:pathLst>
                <a:path w="2450" h="800">
                  <a:moveTo>
                    <a:pt x="50" y="350"/>
                  </a:moveTo>
                  <a:lnTo>
                    <a:pt x="1783" y="350"/>
                  </a:lnTo>
                  <a:cubicBezTo>
                    <a:pt x="1811" y="350"/>
                    <a:pt x="1833" y="373"/>
                    <a:pt x="1833" y="400"/>
                  </a:cubicBezTo>
                  <a:cubicBezTo>
                    <a:pt x="1833" y="428"/>
                    <a:pt x="1811" y="450"/>
                    <a:pt x="1783" y="450"/>
                  </a:cubicBezTo>
                  <a:lnTo>
                    <a:pt x="50" y="450"/>
                  </a:lnTo>
                  <a:cubicBezTo>
                    <a:pt x="23" y="450"/>
                    <a:pt x="0" y="428"/>
                    <a:pt x="0" y="400"/>
                  </a:cubicBezTo>
                  <a:cubicBezTo>
                    <a:pt x="0" y="373"/>
                    <a:pt x="23" y="350"/>
                    <a:pt x="50" y="350"/>
                  </a:cubicBezTo>
                  <a:close/>
                  <a:moveTo>
                    <a:pt x="1650" y="0"/>
                  </a:moveTo>
                  <a:lnTo>
                    <a:pt x="2450" y="400"/>
                  </a:lnTo>
                  <a:lnTo>
                    <a:pt x="1650" y="800"/>
                  </a:lnTo>
                  <a:lnTo>
                    <a:pt x="1650" y="0"/>
                  </a:lnTo>
                  <a:close/>
                </a:path>
              </a:pathLst>
            </a:custGeom>
            <a:solidFill>
              <a:srgbClr val="000000"/>
            </a:solidFill>
            <a:ln w="1588" cap="flat">
              <a:solidFill>
                <a:srgbClr val="000000"/>
              </a:solidFill>
              <a:prstDash val="solid"/>
              <a:bevel/>
              <a:headEnd/>
              <a:tailEnd/>
            </a:ln>
          </p:spPr>
          <p:txBody>
            <a:bodyPr/>
            <a:lstStyle/>
            <a:p>
              <a:pPr algn="l"/>
              <a:endParaRPr lang="zh-CN" altLang="en-US" sz="1200">
                <a:latin typeface="Comic Sans MS" pitchFamily="66" charset="0"/>
              </a:endParaRPr>
            </a:p>
          </p:txBody>
        </p:sp>
        <p:sp>
          <p:nvSpPr>
            <p:cNvPr id="1981471" name="Rectangle 31"/>
            <p:cNvSpPr>
              <a:spLocks noChangeArrowheads="1"/>
            </p:cNvSpPr>
            <p:nvPr/>
          </p:nvSpPr>
          <p:spPr bwMode="auto">
            <a:xfrm>
              <a:off x="2121" y="3263"/>
              <a:ext cx="710" cy="120"/>
            </a:xfrm>
            <a:prstGeom prst="rect">
              <a:avLst/>
            </a:prstGeom>
            <a:noFill/>
            <a:ln w="9525">
              <a:noFill/>
              <a:miter lim="800000"/>
              <a:headEnd/>
              <a:tailEnd/>
            </a:ln>
          </p:spPr>
          <p:txBody>
            <a:bodyPr wrap="none" lIns="0" tIns="0" rIns="0" bIns="0">
              <a:spAutoFit/>
            </a:bodyPr>
            <a:lstStyle/>
            <a:p>
              <a:pPr algn="l"/>
              <a:r>
                <a:rPr lang="en-US" altLang="zh-CN" sz="1200" dirty="0">
                  <a:solidFill>
                    <a:srgbClr val="000000"/>
                  </a:solidFill>
                  <a:latin typeface="Comic Sans MS" pitchFamily="66" charset="0"/>
                  <a:ea typeface="宋体" pitchFamily="2" charset="-122"/>
                </a:rPr>
                <a:t>Memory Access</a:t>
              </a:r>
              <a:endParaRPr lang="en-US" altLang="zh-CN" sz="1200" dirty="0">
                <a:latin typeface="Comic Sans MS" pitchFamily="66" charset="0"/>
                <a:ea typeface="宋体" pitchFamily="2" charset="-122"/>
              </a:endParaRPr>
            </a:p>
          </p:txBody>
        </p:sp>
        <p:sp>
          <p:nvSpPr>
            <p:cNvPr id="1981472" name="Rectangle 32"/>
            <p:cNvSpPr>
              <a:spLocks noChangeArrowheads="1"/>
            </p:cNvSpPr>
            <p:nvPr/>
          </p:nvSpPr>
          <p:spPr bwMode="auto">
            <a:xfrm>
              <a:off x="2733" y="3263"/>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sp>
          <p:nvSpPr>
            <p:cNvPr id="1981473" name="Rectangle 33"/>
            <p:cNvSpPr>
              <a:spLocks noChangeArrowheads="1"/>
            </p:cNvSpPr>
            <p:nvPr/>
          </p:nvSpPr>
          <p:spPr bwMode="auto">
            <a:xfrm>
              <a:off x="2438" y="3555"/>
              <a:ext cx="29" cy="120"/>
            </a:xfrm>
            <a:prstGeom prst="rect">
              <a:avLst/>
            </a:prstGeom>
            <a:noFill/>
            <a:ln w="9525">
              <a:noFill/>
              <a:miter lim="800000"/>
              <a:headEnd/>
              <a:tailEnd/>
            </a:ln>
          </p:spPr>
          <p:txBody>
            <a:bodyPr wrap="none" lIns="0" tIns="0" rIns="0" bIns="0">
              <a:spAutoFit/>
            </a:bodyPr>
            <a:lstStyle/>
            <a:p>
              <a:pPr algn="l"/>
              <a:r>
                <a:rPr lang="en-US" altLang="zh-CN" sz="1200">
                  <a:solidFill>
                    <a:srgbClr val="000000"/>
                  </a:solidFill>
                  <a:latin typeface="Comic Sans MS" pitchFamily="66" charset="0"/>
                  <a:ea typeface="宋体" pitchFamily="2" charset="-122"/>
                </a:rPr>
                <a:t> </a:t>
              </a:r>
              <a:endParaRPr lang="en-US" altLang="zh-CN" sz="1200">
                <a:latin typeface="Comic Sans MS" pitchFamily="66" charset="0"/>
                <a:ea typeface="宋体" pitchFamily="2" charset="-122"/>
              </a:endParaRPr>
            </a:p>
          </p:txBody>
        </p:sp>
      </p:grpSp>
      <p:sp>
        <p:nvSpPr>
          <p:cNvPr id="1981474" name="Line 34"/>
          <p:cNvSpPr>
            <a:spLocks noChangeShapeType="1"/>
          </p:cNvSpPr>
          <p:nvPr/>
        </p:nvSpPr>
        <p:spPr bwMode="auto">
          <a:xfrm>
            <a:off x="1524000" y="1981200"/>
            <a:ext cx="0" cy="881063"/>
          </a:xfrm>
          <a:prstGeom prst="line">
            <a:avLst/>
          </a:prstGeom>
          <a:noFill/>
          <a:ln w="38100">
            <a:solidFill>
              <a:schemeClr val="accent2"/>
            </a:solidFill>
            <a:round/>
            <a:headEnd/>
            <a:tailEnd type="arrow" w="med" len="med"/>
          </a:ln>
          <a:effectLst/>
        </p:spPr>
        <p:txBody>
          <a:bodyPr lIns="90488" tIns="44450" rIns="90488" bIns="44450" anchor="ctr">
            <a:spAutoFit/>
          </a:bodyPr>
          <a:lstStyle/>
          <a:p>
            <a:pPr algn="l"/>
            <a:endParaRPr lang="zh-CN" altLang="en-US">
              <a:latin typeface="Comic Sans MS" pitchFamily="66" charset="0"/>
            </a:endParaRPr>
          </a:p>
        </p:txBody>
      </p:sp>
      <p:sp>
        <p:nvSpPr>
          <p:cNvPr id="1981475" name="Line 35"/>
          <p:cNvSpPr>
            <a:spLocks noChangeShapeType="1"/>
          </p:cNvSpPr>
          <p:nvPr/>
        </p:nvSpPr>
        <p:spPr bwMode="auto">
          <a:xfrm>
            <a:off x="3525838" y="2797175"/>
            <a:ext cx="0" cy="261938"/>
          </a:xfrm>
          <a:prstGeom prst="line">
            <a:avLst/>
          </a:prstGeom>
          <a:noFill/>
          <a:ln w="38100">
            <a:solidFill>
              <a:schemeClr val="accent2"/>
            </a:solidFill>
            <a:round/>
            <a:headEnd/>
            <a:tailEnd type="arrow" w="med" len="med"/>
          </a:ln>
          <a:effectLst/>
        </p:spPr>
        <p:txBody>
          <a:bodyPr lIns="90488" tIns="44450" rIns="90488" bIns="44450" anchor="ctr">
            <a:spAutoFit/>
          </a:bodyPr>
          <a:lstStyle/>
          <a:p>
            <a:pPr algn="l"/>
            <a:endParaRPr lang="zh-CN" altLang="en-US">
              <a:latin typeface="Comic Sans MS" pitchFamily="66" charset="0"/>
            </a:endParaRPr>
          </a:p>
        </p:txBody>
      </p:sp>
      <p:sp>
        <p:nvSpPr>
          <p:cNvPr id="1981476" name="Line 36"/>
          <p:cNvSpPr>
            <a:spLocks noChangeShapeType="1"/>
          </p:cNvSpPr>
          <p:nvPr/>
        </p:nvSpPr>
        <p:spPr bwMode="auto">
          <a:xfrm>
            <a:off x="2297113" y="2209800"/>
            <a:ext cx="0" cy="469900"/>
          </a:xfrm>
          <a:prstGeom prst="line">
            <a:avLst/>
          </a:prstGeom>
          <a:noFill/>
          <a:ln w="38100">
            <a:solidFill>
              <a:schemeClr val="accent2"/>
            </a:solidFill>
            <a:round/>
            <a:headEnd/>
            <a:tailEnd type="arrow" w="med" len="med"/>
          </a:ln>
          <a:effectLst/>
        </p:spPr>
        <p:txBody>
          <a:bodyPr lIns="90488" tIns="44450" rIns="90488" bIns="44450" anchor="ctr">
            <a:spAutoFit/>
          </a:bodyPr>
          <a:lstStyle/>
          <a:p>
            <a:pPr algn="l"/>
            <a:endParaRPr lang="zh-CN" altLang="en-US">
              <a:latin typeface="Comic Sans MS" pitchFamily="66"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981445">
                                            <p:txEl>
                                              <p:pRg st="0" end="0"/>
                                            </p:txEl>
                                          </p:spTgt>
                                        </p:tgtEl>
                                        <p:attrNameLst>
                                          <p:attrName>style.visibility</p:attrName>
                                        </p:attrNameLst>
                                      </p:cBhvr>
                                      <p:to>
                                        <p:strVal val="visible"/>
                                      </p:to>
                                    </p:set>
                                    <p:animEffect transition="in" filter="blinds(horizontal)">
                                      <p:cBhvr>
                                        <p:cTn id="7" dur="500"/>
                                        <p:tgtEl>
                                          <p:spTgt spid="198144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1445">
                                            <p:txEl>
                                              <p:pRg st="1" end="1"/>
                                            </p:txEl>
                                          </p:spTgt>
                                        </p:tgtEl>
                                        <p:attrNameLst>
                                          <p:attrName>style.visibility</p:attrName>
                                        </p:attrNameLst>
                                      </p:cBhvr>
                                      <p:to>
                                        <p:strVal val="visible"/>
                                      </p:to>
                                    </p:set>
                                    <p:animEffect transition="in" filter="blinds(horizontal)">
                                      <p:cBhvr>
                                        <p:cTn id="12" dur="500"/>
                                        <p:tgtEl>
                                          <p:spTgt spid="198144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81445">
                                            <p:txEl>
                                              <p:pRg st="2" end="2"/>
                                            </p:txEl>
                                          </p:spTgt>
                                        </p:tgtEl>
                                        <p:attrNameLst>
                                          <p:attrName>style.visibility</p:attrName>
                                        </p:attrNameLst>
                                      </p:cBhvr>
                                      <p:to>
                                        <p:strVal val="visible"/>
                                      </p:to>
                                    </p:set>
                                    <p:animEffect transition="in" filter="blinds(horizontal)">
                                      <p:cBhvr>
                                        <p:cTn id="17" dur="500"/>
                                        <p:tgtEl>
                                          <p:spTgt spid="198144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81443">
                                            <p:txEl>
                                              <p:pRg st="0" end="0"/>
                                            </p:txEl>
                                          </p:spTgt>
                                        </p:tgtEl>
                                        <p:attrNameLst>
                                          <p:attrName>style.visibility</p:attrName>
                                        </p:attrNameLst>
                                      </p:cBhvr>
                                      <p:to>
                                        <p:strVal val="visible"/>
                                      </p:to>
                                    </p:set>
                                    <p:animEffect transition="in" filter="blinds(horizontal)">
                                      <p:cBhvr>
                                        <p:cTn id="22" dur="500"/>
                                        <p:tgtEl>
                                          <p:spTgt spid="1981443">
                                            <p:txEl>
                                              <p:pRg st="0" end="0"/>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981443">
                                            <p:txEl>
                                              <p:pRg st="1" end="1"/>
                                            </p:txEl>
                                          </p:spTgt>
                                        </p:tgtEl>
                                        <p:attrNameLst>
                                          <p:attrName>style.visibility</p:attrName>
                                        </p:attrNameLst>
                                      </p:cBhvr>
                                      <p:to>
                                        <p:strVal val="visible"/>
                                      </p:to>
                                    </p:set>
                                    <p:animEffect transition="in" filter="blinds(horizontal)">
                                      <p:cBhvr>
                                        <p:cTn id="25" dur="500"/>
                                        <p:tgtEl>
                                          <p:spTgt spid="1981443">
                                            <p:txEl>
                                              <p:pRg st="1" end="1"/>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981443">
                                            <p:txEl>
                                              <p:pRg st="2" end="2"/>
                                            </p:txEl>
                                          </p:spTgt>
                                        </p:tgtEl>
                                        <p:attrNameLst>
                                          <p:attrName>style.visibility</p:attrName>
                                        </p:attrNameLst>
                                      </p:cBhvr>
                                      <p:to>
                                        <p:strVal val="visible"/>
                                      </p:to>
                                    </p:set>
                                    <p:animEffect transition="in" filter="blinds(horizontal)">
                                      <p:cBhvr>
                                        <p:cTn id="28" dur="500"/>
                                        <p:tgtEl>
                                          <p:spTgt spid="198144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981444"/>
                                        </p:tgtEl>
                                        <p:attrNameLst>
                                          <p:attrName>style.visibility</p:attrName>
                                        </p:attrNameLst>
                                      </p:cBhvr>
                                      <p:to>
                                        <p:strVal val="visible"/>
                                      </p:to>
                                    </p:set>
                                    <p:animEffect transition="in" filter="blinds(horizontal)">
                                      <p:cBhvr>
                                        <p:cTn id="33" dur="500"/>
                                        <p:tgtEl>
                                          <p:spTgt spid="19814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1443" grpId="0" build="p"/>
      <p:bldP spid="1981444" grpId="0"/>
      <p:bldP spid="1981445"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Instead-</a:t>
            </a:r>
            <a:r>
              <a:rPr lang="en-US" altLang="zh-CN" dirty="0">
                <a:ea typeface="宋体" pitchFamily="2" charset="-122"/>
              </a:rPr>
              <a:t>Asynchronous PGAS</a:t>
            </a:r>
            <a:endParaRPr lang="zh-CN" altLang="en-US" dirty="0"/>
          </a:p>
        </p:txBody>
      </p:sp>
      <p:sp>
        <p:nvSpPr>
          <p:cNvPr id="3" name="内容占位符 2"/>
          <p:cNvSpPr>
            <a:spLocks noGrp="1"/>
          </p:cNvSpPr>
          <p:nvPr>
            <p:ph idx="1"/>
          </p:nvPr>
        </p:nvSpPr>
        <p:spPr/>
        <p:txBody>
          <a:bodyPr/>
          <a:lstStyle/>
          <a:p>
            <a:r>
              <a:rPr lang="en-US" altLang="zh-CN" sz="2000" dirty="0"/>
              <a:t>propose to make concurrency explicit and programmable</a:t>
            </a:r>
          </a:p>
          <a:p>
            <a:pPr lvl="1"/>
            <a:endParaRPr lang="en-US" altLang="zh-CN" sz="1600" dirty="0"/>
          </a:p>
          <a:p>
            <a:pPr lvl="1"/>
            <a:r>
              <a:rPr lang="en-US" altLang="zh-CN" sz="1600" dirty="0"/>
              <a:t> by introducing the notion of an activity. </a:t>
            </a:r>
          </a:p>
          <a:p>
            <a:pPr lvl="1"/>
            <a:r>
              <a:rPr lang="en-US" altLang="zh-CN" sz="1800" dirty="0"/>
              <a:t>A place may have one or more activities operating on the data. </a:t>
            </a:r>
          </a:p>
          <a:p>
            <a:pPr lvl="1"/>
            <a:r>
              <a:rPr lang="en-US" altLang="zh-CN" sz="1800" dirty="0"/>
              <a:t>Multiple activities in the same place may execute in parallel, provided the place is mapped onto multiple cores. </a:t>
            </a:r>
          </a:p>
          <a:p>
            <a:pPr lvl="1"/>
            <a:r>
              <a:rPr lang="en-US" altLang="zh-CN" sz="1800" dirty="0"/>
              <a:t>Related control constructs, such as “finish” support a fork/join style of parallelism (a la </a:t>
            </a:r>
            <a:r>
              <a:rPr lang="en-US" altLang="zh-CN" sz="1800" dirty="0" err="1"/>
              <a:t>OpenMP</a:t>
            </a:r>
            <a:r>
              <a:rPr lang="en-US" altLang="zh-CN" sz="1800" dirty="0"/>
              <a:t> and </a:t>
            </a:r>
            <a:r>
              <a:rPr lang="en-US" altLang="zh-CN" sz="1800" dirty="0" err="1"/>
              <a:t>Cilk</a:t>
            </a:r>
            <a:r>
              <a:rPr lang="en-US" altLang="zh-CN" sz="1800" dirty="0"/>
              <a:t>). </a:t>
            </a:r>
          </a:p>
          <a:p>
            <a:pPr lvl="1"/>
            <a:r>
              <a:rPr lang="en-US" altLang="zh-CN" sz="1800" dirty="0"/>
              <a:t>An activity may spawn another activity in a remote place --- this provides the basis for DMAs and messaging (a la MPI). </a:t>
            </a:r>
          </a:p>
          <a:p>
            <a:pPr lvl="1"/>
            <a:r>
              <a:rPr lang="en-US" altLang="zh-CN" sz="1800" dirty="0"/>
              <a:t>One place may be mapped onto a single core (e.g. an </a:t>
            </a:r>
            <a:r>
              <a:rPr lang="en-US" altLang="zh-CN" sz="1800" dirty="0" err="1"/>
              <a:t>Opteron</a:t>
            </a:r>
            <a:r>
              <a:rPr lang="en-US" altLang="zh-CN" sz="1800" dirty="0"/>
              <a:t> core), whereas another place may be mapped onto multiple execution threads (e.g. a GPGPU). </a:t>
            </a:r>
          </a:p>
          <a:p>
            <a:pPr lvl="1"/>
            <a:endParaRPr lang="zh-CN" altLang="en-US" sz="1800" dirty="0"/>
          </a:p>
          <a:p>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blinds(horizontal)">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blinds(horizontal)">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linds(horizontal)">
                                      <p:cBhvr>
                                        <p:cTn id="17" dur="500"/>
                                        <p:tgtEl>
                                          <p:spTgt spid="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blinds(horizontal)">
                                      <p:cBhvr>
                                        <p:cTn id="22" dur="500"/>
                                        <p:tgtEl>
                                          <p:spTgt spid="3">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blinds(horizontal)">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blinds(horizontal)">
                                      <p:cBhvr>
                                        <p:cTn id="3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Rectangle 2"/>
          <p:cNvSpPr>
            <a:spLocks noGrp="1" noChangeArrowheads="1"/>
          </p:cNvSpPr>
          <p:nvPr>
            <p:ph type="title"/>
          </p:nvPr>
        </p:nvSpPr>
        <p:spPr>
          <a:xfrm>
            <a:off x="152400" y="476473"/>
            <a:ext cx="8839200" cy="576263"/>
          </a:xfrm>
        </p:spPr>
        <p:txBody>
          <a:bodyPr/>
          <a:lstStyle/>
          <a:p>
            <a:pPr algn="l"/>
            <a:r>
              <a:rPr lang="en-US" altLang="zh-CN" sz="3200" b="0" dirty="0">
                <a:latin typeface="Comic Sans MS" pitchFamily="66" charset="0"/>
                <a:ea typeface="宋体" pitchFamily="2" charset="-122"/>
              </a:rPr>
              <a:t>How to realize APGAS?</a:t>
            </a:r>
          </a:p>
        </p:txBody>
      </p:sp>
      <p:sp>
        <p:nvSpPr>
          <p:cNvPr id="1983491" name="Rectangle 3"/>
          <p:cNvSpPr>
            <a:spLocks noGrp="1" noChangeArrowheads="1"/>
          </p:cNvSpPr>
          <p:nvPr>
            <p:ph type="body" sz="half" idx="1"/>
          </p:nvPr>
        </p:nvSpPr>
        <p:spPr>
          <a:xfrm>
            <a:off x="381000" y="1143000"/>
            <a:ext cx="4343400" cy="5207000"/>
          </a:xfrm>
        </p:spPr>
        <p:txBody>
          <a:bodyPr/>
          <a:lstStyle/>
          <a:p>
            <a:pPr marL="228600" indent="-228600" algn="l"/>
            <a:r>
              <a:rPr lang="en-US" altLang="zh-CN" sz="1800" dirty="0">
                <a:latin typeface="Comic Sans MS" pitchFamily="66" charset="0"/>
                <a:ea typeface="宋体" pitchFamily="2" charset="-122"/>
              </a:rPr>
              <a:t>Through an APGAS library in C, Fortran, Java (co-habiting with MPI)</a:t>
            </a:r>
          </a:p>
        </p:txBody>
      </p:sp>
      <p:sp>
        <p:nvSpPr>
          <p:cNvPr id="1983492" name="Rectangle 4"/>
          <p:cNvSpPr>
            <a:spLocks noGrp="1" noChangeArrowheads="1"/>
          </p:cNvSpPr>
          <p:nvPr>
            <p:ph type="body" sz="half" idx="2"/>
          </p:nvPr>
        </p:nvSpPr>
        <p:spPr>
          <a:xfrm>
            <a:off x="323528" y="2247900"/>
            <a:ext cx="4114800" cy="4610100"/>
          </a:xfrm>
        </p:spPr>
        <p:txBody>
          <a:bodyPr/>
          <a:lstStyle/>
          <a:p>
            <a:pPr marL="228600" indent="-228600" algn="l">
              <a:lnSpc>
                <a:spcPct val="90000"/>
              </a:lnSpc>
            </a:pPr>
            <a:r>
              <a:rPr lang="en-US" altLang="zh-CN" sz="1800" dirty="0">
                <a:latin typeface="Comic Sans MS" pitchFamily="66" charset="0"/>
                <a:ea typeface="宋体" pitchFamily="2" charset="-122"/>
              </a:rPr>
              <a:t>Through languages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3491">
                                            <p:txEl>
                                              <p:pRg st="0" end="0"/>
                                            </p:txEl>
                                          </p:spTgt>
                                        </p:tgtEl>
                                        <p:attrNameLst>
                                          <p:attrName>style.visibility</p:attrName>
                                        </p:attrNameLst>
                                      </p:cBhvr>
                                      <p:to>
                                        <p:strVal val="visible"/>
                                      </p:to>
                                    </p:set>
                                    <p:animEffect transition="in" filter="blinds(horizontal)">
                                      <p:cBhvr>
                                        <p:cTn id="7" dur="500"/>
                                        <p:tgtEl>
                                          <p:spTgt spid="198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3492">
                                            <p:txEl>
                                              <p:pRg st="0" end="0"/>
                                            </p:txEl>
                                          </p:spTgt>
                                        </p:tgtEl>
                                        <p:attrNameLst>
                                          <p:attrName>style.visibility</p:attrName>
                                        </p:attrNameLst>
                                      </p:cBhvr>
                                      <p:to>
                                        <p:strVal val="visible"/>
                                      </p:to>
                                    </p:set>
                                    <p:animEffect transition="in" filter="blinds(horizontal)">
                                      <p:cBhvr>
                                        <p:cTn id="12" dur="500"/>
                                        <p:tgtEl>
                                          <p:spTgt spid="198349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3491" grpId="0" build="p"/>
      <p:bldP spid="1983492" grpId="0" build="p"/>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Rectangle 2"/>
          <p:cNvSpPr>
            <a:spLocks noGrp="1" noChangeArrowheads="1"/>
          </p:cNvSpPr>
          <p:nvPr>
            <p:ph type="title"/>
          </p:nvPr>
        </p:nvSpPr>
        <p:spPr>
          <a:xfrm>
            <a:off x="152400" y="476473"/>
            <a:ext cx="8839200" cy="576263"/>
          </a:xfrm>
        </p:spPr>
        <p:txBody>
          <a:bodyPr/>
          <a:lstStyle/>
          <a:p>
            <a:pPr algn="l"/>
            <a:r>
              <a:rPr lang="en-US" altLang="zh-CN" sz="3200" b="0" dirty="0">
                <a:latin typeface="Comic Sans MS" pitchFamily="66" charset="0"/>
                <a:ea typeface="宋体" pitchFamily="2" charset="-122"/>
              </a:rPr>
              <a:t>How to realize APGAS?</a:t>
            </a:r>
          </a:p>
        </p:txBody>
      </p:sp>
      <p:sp>
        <p:nvSpPr>
          <p:cNvPr id="1983491" name="Rectangle 3"/>
          <p:cNvSpPr>
            <a:spLocks noGrp="1" noChangeArrowheads="1"/>
          </p:cNvSpPr>
          <p:nvPr>
            <p:ph type="body" sz="half" idx="1"/>
          </p:nvPr>
        </p:nvSpPr>
        <p:spPr>
          <a:xfrm>
            <a:off x="381000" y="1143000"/>
            <a:ext cx="8007424" cy="5207000"/>
          </a:xfrm>
        </p:spPr>
        <p:txBody>
          <a:bodyPr/>
          <a:lstStyle/>
          <a:p>
            <a:pPr marL="228600" indent="-228600" algn="l"/>
            <a:r>
              <a:rPr lang="en-US" altLang="zh-CN" sz="1800" dirty="0">
                <a:latin typeface="Comic Sans MS" pitchFamily="66" charset="0"/>
                <a:ea typeface="宋体" pitchFamily="2" charset="-122"/>
              </a:rPr>
              <a:t>Through an APGAS library in C, Fortran, Java (co-habiting with MPI)</a:t>
            </a:r>
          </a:p>
          <a:p>
            <a:pPr marL="465138" lvl="1" indent="-234950" algn="l"/>
            <a:r>
              <a:rPr lang="en-US" altLang="zh-CN" sz="1800" dirty="0">
                <a:latin typeface="Comic Sans MS" pitchFamily="66" charset="0"/>
                <a:ea typeface="宋体" pitchFamily="2" charset="-122"/>
              </a:rPr>
              <a:t>Implements PGAS</a:t>
            </a:r>
          </a:p>
          <a:p>
            <a:pPr marL="639763" lvl="2" indent="-180975" algn="l"/>
            <a:r>
              <a:rPr lang="en-US" altLang="zh-CN" sz="1600" dirty="0">
                <a:latin typeface="Comic Sans MS" pitchFamily="66" charset="0"/>
                <a:ea typeface="宋体" pitchFamily="2" charset="-122"/>
              </a:rPr>
              <a:t>Remote references</a:t>
            </a:r>
          </a:p>
          <a:p>
            <a:pPr marL="639763" lvl="2" indent="-180975" algn="l"/>
            <a:r>
              <a:rPr lang="en-US" altLang="zh-CN" sz="1600" dirty="0">
                <a:latin typeface="Comic Sans MS" pitchFamily="66" charset="0"/>
                <a:ea typeface="宋体" pitchFamily="2" charset="-122"/>
              </a:rPr>
              <a:t>Global data-structures</a:t>
            </a:r>
          </a:p>
          <a:p>
            <a:pPr marL="465138" lvl="1" indent="-234950" algn="l"/>
            <a:r>
              <a:rPr lang="en-US" altLang="zh-CN" sz="1800" dirty="0">
                <a:latin typeface="Comic Sans MS" pitchFamily="66" charset="0"/>
                <a:ea typeface="宋体" pitchFamily="2" charset="-122"/>
              </a:rPr>
              <a:t>Implements inter-place messaging</a:t>
            </a:r>
          </a:p>
          <a:p>
            <a:pPr marL="639763" lvl="2" indent="-180975" algn="l"/>
            <a:r>
              <a:rPr lang="en-US" altLang="zh-CN" sz="1600" dirty="0">
                <a:latin typeface="Comic Sans MS" pitchFamily="66" charset="0"/>
                <a:ea typeface="宋体" pitchFamily="2" charset="-122"/>
              </a:rPr>
              <a:t>Optimizes </a:t>
            </a:r>
            <a:r>
              <a:rPr lang="en-US" altLang="zh-CN" sz="1600" dirty="0" err="1">
                <a:latin typeface="Comic Sans MS" pitchFamily="66" charset="0"/>
                <a:ea typeface="宋体" pitchFamily="2" charset="-122"/>
              </a:rPr>
              <a:t>inlinable</a:t>
            </a:r>
            <a:r>
              <a:rPr lang="en-US" altLang="zh-CN" sz="1600" dirty="0">
                <a:latin typeface="Comic Sans MS" pitchFamily="66" charset="0"/>
                <a:ea typeface="宋体" pitchFamily="2" charset="-122"/>
              </a:rPr>
              <a:t> </a:t>
            </a:r>
            <a:r>
              <a:rPr lang="en-US" altLang="zh-CN" sz="1600" dirty="0" err="1">
                <a:latin typeface="Comic Sans MS" pitchFamily="66" charset="0"/>
                <a:ea typeface="宋体" pitchFamily="2" charset="-122"/>
              </a:rPr>
              <a:t>asyncs</a:t>
            </a:r>
            <a:endParaRPr lang="en-US" altLang="zh-CN" sz="1600" dirty="0">
              <a:latin typeface="Comic Sans MS" pitchFamily="66" charset="0"/>
              <a:ea typeface="宋体" pitchFamily="2" charset="-122"/>
            </a:endParaRPr>
          </a:p>
          <a:p>
            <a:pPr marL="465138" lvl="1" indent="-234950" algn="l"/>
            <a:r>
              <a:rPr lang="en-US" altLang="zh-CN" sz="1800" dirty="0">
                <a:latin typeface="Comic Sans MS" pitchFamily="66" charset="0"/>
                <a:ea typeface="宋体" pitchFamily="2" charset="-122"/>
              </a:rPr>
              <a:t>Implements global and/or collective operations</a:t>
            </a:r>
          </a:p>
          <a:p>
            <a:pPr marL="465138" lvl="1" indent="-234950" algn="l"/>
            <a:r>
              <a:rPr lang="en-US" altLang="zh-CN" sz="1800" dirty="0">
                <a:latin typeface="Comic Sans MS" pitchFamily="66" charset="0"/>
                <a:ea typeface="宋体" pitchFamily="2" charset="-122"/>
              </a:rPr>
              <a:t>Implements intra-place concurrency</a:t>
            </a:r>
          </a:p>
          <a:p>
            <a:pPr marL="639763" lvl="2" indent="-180975" algn="l"/>
            <a:r>
              <a:rPr lang="en-US" altLang="zh-CN" sz="1600" dirty="0">
                <a:latin typeface="Comic Sans MS" pitchFamily="66" charset="0"/>
                <a:ea typeface="宋体" pitchFamily="2" charset="-122"/>
              </a:rPr>
              <a:t>Atomic operations</a:t>
            </a:r>
          </a:p>
          <a:p>
            <a:pPr marL="639763" lvl="2" indent="-180975" algn="l"/>
            <a:r>
              <a:rPr lang="en-US" altLang="zh-CN" sz="1600" dirty="0">
                <a:latin typeface="Comic Sans MS" pitchFamily="66" charset="0"/>
                <a:ea typeface="宋体" pitchFamily="2" charset="-122"/>
              </a:rPr>
              <a:t>Algorithmic scheduler</a:t>
            </a:r>
          </a:p>
          <a:p>
            <a:pPr marL="228600" indent="-228600" algn="l">
              <a:lnSpc>
                <a:spcPct val="90000"/>
              </a:lnSpc>
            </a:pPr>
            <a:r>
              <a:rPr lang="en-US" altLang="zh-CN" sz="1800" dirty="0">
                <a:latin typeface="Comic Sans MS" pitchFamily="66" charset="0"/>
                <a:ea typeface="宋体" pitchFamily="2" charset="-122"/>
              </a:rPr>
              <a:t>Builds on XL UPC runtime, </a:t>
            </a:r>
            <a:r>
              <a:rPr lang="en-US" altLang="zh-CN" sz="1800" dirty="0" err="1">
                <a:latin typeface="Comic Sans MS" pitchFamily="66" charset="0"/>
                <a:ea typeface="宋体" pitchFamily="2" charset="-122"/>
              </a:rPr>
              <a:t>GASNet</a:t>
            </a:r>
            <a:r>
              <a:rPr lang="en-US" altLang="zh-CN" sz="1800" dirty="0">
                <a:latin typeface="Comic Sans MS" pitchFamily="66" charset="0"/>
                <a:ea typeface="宋体" pitchFamily="2" charset="-122"/>
              </a:rPr>
              <a:t>, ARMCI, LAPI, DCMF, </a:t>
            </a:r>
            <a:r>
              <a:rPr lang="en-US" altLang="zh-CN" sz="1800" dirty="0" err="1">
                <a:latin typeface="Comic Sans MS" pitchFamily="66" charset="0"/>
                <a:ea typeface="宋体" pitchFamily="2" charset="-122"/>
              </a:rPr>
              <a:t>DaCS</a:t>
            </a:r>
            <a:r>
              <a:rPr lang="en-US" altLang="zh-CN" sz="1800" dirty="0">
                <a:latin typeface="Comic Sans MS" pitchFamily="66" charset="0"/>
                <a:ea typeface="宋体" pitchFamily="2" charset="-122"/>
              </a:rPr>
              <a:t>, </a:t>
            </a:r>
            <a:r>
              <a:rPr lang="en-US" altLang="zh-CN" sz="1800" dirty="0" err="1">
                <a:latin typeface="Comic Sans MS" pitchFamily="66" charset="0"/>
                <a:ea typeface="宋体" pitchFamily="2" charset="-122"/>
              </a:rPr>
              <a:t>Cilk</a:t>
            </a:r>
            <a:r>
              <a:rPr lang="en-US" altLang="zh-CN" sz="1800" dirty="0">
                <a:latin typeface="Comic Sans MS" pitchFamily="66" charset="0"/>
                <a:ea typeface="宋体" pitchFamily="2" charset="-122"/>
              </a:rPr>
              <a:t> runtime, Chapel runtime</a:t>
            </a:r>
          </a:p>
          <a:p>
            <a:pPr marL="228600" indent="-228600" algn="l">
              <a:lnSpc>
                <a:spcPct val="90000"/>
              </a:lnSpc>
            </a:pPr>
            <a:endParaRPr lang="en-US" altLang="zh-CN" sz="1800" dirty="0">
              <a:latin typeface="Comic Sans MS" pitchFamily="66" charset="0"/>
              <a:ea typeface="宋体" pitchFamily="2" charset="-122"/>
            </a:endParaRPr>
          </a:p>
          <a:p>
            <a:pPr marL="228600" indent="-228600" algn="l">
              <a:lnSpc>
                <a:spcPct val="90000"/>
              </a:lnSpc>
            </a:pPr>
            <a:r>
              <a:rPr lang="en-US" altLang="zh-CN" sz="1800" dirty="0">
                <a:latin typeface="Comic Sans MS" pitchFamily="66" charset="0"/>
                <a:ea typeface="宋体" pitchFamily="2" charset="-122"/>
              </a:rPr>
              <a:t>Libraries reduce cost of adoption, languages offer enhanced productivity benefits</a:t>
            </a:r>
          </a:p>
          <a:p>
            <a:pPr marL="465138" lvl="1" indent="-234950" algn="l">
              <a:lnSpc>
                <a:spcPct val="90000"/>
              </a:lnSpc>
            </a:pPr>
            <a:r>
              <a:rPr lang="en-US" altLang="zh-CN" sz="1800" dirty="0">
                <a:latin typeface="Comic Sans MS" pitchFamily="66" charset="0"/>
                <a:ea typeface="宋体" pitchFamily="2" charset="-122"/>
              </a:rPr>
              <a:t>Customer gets to choose</a:t>
            </a:r>
          </a:p>
          <a:p>
            <a:pPr marL="228600" indent="-228600" algn="l"/>
            <a:endParaRPr lang="en-US" altLang="zh-CN" sz="1800" dirty="0">
              <a:latin typeface="Comic Sans MS" pitchFamily="66" charset="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83491">
                                            <p:txEl>
                                              <p:pRg st="0" end="0"/>
                                            </p:txEl>
                                          </p:spTgt>
                                        </p:tgtEl>
                                        <p:attrNameLst>
                                          <p:attrName>style.visibility</p:attrName>
                                        </p:attrNameLst>
                                      </p:cBhvr>
                                      <p:to>
                                        <p:strVal val="visible"/>
                                      </p:to>
                                    </p:set>
                                    <p:animEffect transition="in" filter="blinds(horizontal)">
                                      <p:cBhvr>
                                        <p:cTn id="7" dur="500"/>
                                        <p:tgtEl>
                                          <p:spTgt spid="198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83491">
                                            <p:txEl>
                                              <p:pRg st="1" end="1"/>
                                            </p:txEl>
                                          </p:spTgt>
                                        </p:tgtEl>
                                        <p:attrNameLst>
                                          <p:attrName>style.visibility</p:attrName>
                                        </p:attrNameLst>
                                      </p:cBhvr>
                                      <p:to>
                                        <p:strVal val="visible"/>
                                      </p:to>
                                    </p:set>
                                    <p:animEffect transition="in" filter="blinds(horizontal)">
                                      <p:cBhvr>
                                        <p:cTn id="12" dur="500"/>
                                        <p:tgtEl>
                                          <p:spTgt spid="198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983491">
                                            <p:txEl>
                                              <p:pRg st="2" end="2"/>
                                            </p:txEl>
                                          </p:spTgt>
                                        </p:tgtEl>
                                        <p:attrNameLst>
                                          <p:attrName>style.visibility</p:attrName>
                                        </p:attrNameLst>
                                      </p:cBhvr>
                                      <p:to>
                                        <p:strVal val="visible"/>
                                      </p:to>
                                    </p:set>
                                    <p:animEffect transition="in" filter="blinds(horizontal)">
                                      <p:cBhvr>
                                        <p:cTn id="17" dur="500"/>
                                        <p:tgtEl>
                                          <p:spTgt spid="198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983491">
                                            <p:txEl>
                                              <p:pRg st="3" end="3"/>
                                            </p:txEl>
                                          </p:spTgt>
                                        </p:tgtEl>
                                        <p:attrNameLst>
                                          <p:attrName>style.visibility</p:attrName>
                                        </p:attrNameLst>
                                      </p:cBhvr>
                                      <p:to>
                                        <p:strVal val="visible"/>
                                      </p:to>
                                    </p:set>
                                    <p:animEffect transition="in" filter="blinds(horizontal)">
                                      <p:cBhvr>
                                        <p:cTn id="22" dur="500"/>
                                        <p:tgtEl>
                                          <p:spTgt spid="1983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983491">
                                            <p:txEl>
                                              <p:pRg st="4" end="4"/>
                                            </p:txEl>
                                          </p:spTgt>
                                        </p:tgtEl>
                                        <p:attrNameLst>
                                          <p:attrName>style.visibility</p:attrName>
                                        </p:attrNameLst>
                                      </p:cBhvr>
                                      <p:to>
                                        <p:strVal val="visible"/>
                                      </p:to>
                                    </p:set>
                                    <p:animEffect transition="in" filter="blinds(horizontal)">
                                      <p:cBhvr>
                                        <p:cTn id="27" dur="500"/>
                                        <p:tgtEl>
                                          <p:spTgt spid="1983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983491">
                                            <p:txEl>
                                              <p:pRg st="5" end="5"/>
                                            </p:txEl>
                                          </p:spTgt>
                                        </p:tgtEl>
                                        <p:attrNameLst>
                                          <p:attrName>style.visibility</p:attrName>
                                        </p:attrNameLst>
                                      </p:cBhvr>
                                      <p:to>
                                        <p:strVal val="visible"/>
                                      </p:to>
                                    </p:set>
                                    <p:animEffect transition="in" filter="blinds(horizontal)">
                                      <p:cBhvr>
                                        <p:cTn id="32" dur="500"/>
                                        <p:tgtEl>
                                          <p:spTgt spid="198349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83491">
                                            <p:txEl>
                                              <p:pRg st="6" end="6"/>
                                            </p:txEl>
                                          </p:spTgt>
                                        </p:tgtEl>
                                        <p:attrNameLst>
                                          <p:attrName>style.visibility</p:attrName>
                                        </p:attrNameLst>
                                      </p:cBhvr>
                                      <p:to>
                                        <p:strVal val="visible"/>
                                      </p:to>
                                    </p:set>
                                    <p:animEffect transition="in" filter="blinds(horizontal)">
                                      <p:cBhvr>
                                        <p:cTn id="37" dur="500"/>
                                        <p:tgtEl>
                                          <p:spTgt spid="198349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83491">
                                            <p:txEl>
                                              <p:pRg st="7" end="7"/>
                                            </p:txEl>
                                          </p:spTgt>
                                        </p:tgtEl>
                                        <p:attrNameLst>
                                          <p:attrName>style.visibility</p:attrName>
                                        </p:attrNameLst>
                                      </p:cBhvr>
                                      <p:to>
                                        <p:strVal val="visible"/>
                                      </p:to>
                                    </p:set>
                                    <p:animEffect transition="in" filter="blinds(horizontal)">
                                      <p:cBhvr>
                                        <p:cTn id="42" dur="500"/>
                                        <p:tgtEl>
                                          <p:spTgt spid="198349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83491">
                                            <p:txEl>
                                              <p:pRg st="8" end="8"/>
                                            </p:txEl>
                                          </p:spTgt>
                                        </p:tgtEl>
                                        <p:attrNameLst>
                                          <p:attrName>style.visibility</p:attrName>
                                        </p:attrNameLst>
                                      </p:cBhvr>
                                      <p:to>
                                        <p:strVal val="visible"/>
                                      </p:to>
                                    </p:set>
                                    <p:animEffect transition="in" filter="blinds(horizontal)">
                                      <p:cBhvr>
                                        <p:cTn id="47" dur="500"/>
                                        <p:tgtEl>
                                          <p:spTgt spid="198349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983491">
                                            <p:txEl>
                                              <p:pRg st="9" end="9"/>
                                            </p:txEl>
                                          </p:spTgt>
                                        </p:tgtEl>
                                        <p:attrNameLst>
                                          <p:attrName>style.visibility</p:attrName>
                                        </p:attrNameLst>
                                      </p:cBhvr>
                                      <p:to>
                                        <p:strVal val="visible"/>
                                      </p:to>
                                    </p:set>
                                    <p:animEffect transition="in" filter="blinds(horizontal)">
                                      <p:cBhvr>
                                        <p:cTn id="52" dur="500"/>
                                        <p:tgtEl>
                                          <p:spTgt spid="198349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983491">
                                            <p:txEl>
                                              <p:pRg st="10" end="10"/>
                                            </p:txEl>
                                          </p:spTgt>
                                        </p:tgtEl>
                                        <p:attrNameLst>
                                          <p:attrName>style.visibility</p:attrName>
                                        </p:attrNameLst>
                                      </p:cBhvr>
                                      <p:to>
                                        <p:strVal val="visible"/>
                                      </p:to>
                                    </p:set>
                                    <p:animEffect transition="in" filter="blinds(horizontal)">
                                      <p:cBhvr>
                                        <p:cTn id="57" dur="500"/>
                                        <p:tgtEl>
                                          <p:spTgt spid="198349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983491">
                                            <p:txEl>
                                              <p:pRg st="12" end="12"/>
                                            </p:txEl>
                                          </p:spTgt>
                                        </p:tgtEl>
                                        <p:attrNameLst>
                                          <p:attrName>style.visibility</p:attrName>
                                        </p:attrNameLst>
                                      </p:cBhvr>
                                      <p:to>
                                        <p:strVal val="visible"/>
                                      </p:to>
                                    </p:set>
                                    <p:animEffect transition="in" filter="blinds(horizontal)">
                                      <p:cBhvr>
                                        <p:cTn id="62" dur="500"/>
                                        <p:tgtEl>
                                          <p:spTgt spid="1983491">
                                            <p:txEl>
                                              <p:pRg st="12" end="12"/>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1983491">
                                            <p:txEl>
                                              <p:pRg st="13" end="13"/>
                                            </p:txEl>
                                          </p:spTgt>
                                        </p:tgtEl>
                                        <p:attrNameLst>
                                          <p:attrName>style.visibility</p:attrName>
                                        </p:attrNameLst>
                                      </p:cBhvr>
                                      <p:to>
                                        <p:strVal val="visible"/>
                                      </p:to>
                                    </p:set>
                                    <p:animEffect transition="in" filter="blinds(horizontal)">
                                      <p:cBhvr>
                                        <p:cTn id="65" dur="500"/>
                                        <p:tgtEl>
                                          <p:spTgt spid="198349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3491" grpId="0" build="p"/>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3490" name="Rectangle 2"/>
          <p:cNvSpPr>
            <a:spLocks noGrp="1" noChangeArrowheads="1"/>
          </p:cNvSpPr>
          <p:nvPr>
            <p:ph type="title"/>
          </p:nvPr>
        </p:nvSpPr>
        <p:spPr>
          <a:xfrm>
            <a:off x="152400" y="476473"/>
            <a:ext cx="8839200" cy="576263"/>
          </a:xfrm>
        </p:spPr>
        <p:txBody>
          <a:bodyPr/>
          <a:lstStyle/>
          <a:p>
            <a:pPr algn="l"/>
            <a:r>
              <a:rPr lang="en-US" altLang="zh-CN" sz="3200" b="0" dirty="0">
                <a:latin typeface="Comic Sans MS" pitchFamily="66" charset="0"/>
                <a:ea typeface="宋体" pitchFamily="2" charset="-122"/>
              </a:rPr>
              <a:t>How to realize APGAS?</a:t>
            </a:r>
          </a:p>
        </p:txBody>
      </p:sp>
      <p:sp>
        <p:nvSpPr>
          <p:cNvPr id="1983492" name="Rectangle 4"/>
          <p:cNvSpPr>
            <a:spLocks noGrp="1" noChangeArrowheads="1"/>
          </p:cNvSpPr>
          <p:nvPr>
            <p:ph type="body" sz="half" idx="2"/>
          </p:nvPr>
        </p:nvSpPr>
        <p:spPr>
          <a:xfrm>
            <a:off x="539552" y="1143000"/>
            <a:ext cx="8299648" cy="4610100"/>
          </a:xfrm>
        </p:spPr>
        <p:txBody>
          <a:bodyPr/>
          <a:lstStyle/>
          <a:p>
            <a:pPr marL="228600" indent="-228600" algn="l">
              <a:lnSpc>
                <a:spcPct val="90000"/>
              </a:lnSpc>
            </a:pPr>
            <a:r>
              <a:rPr lang="en-US" altLang="zh-CN" sz="1800" dirty="0">
                <a:latin typeface="Comic Sans MS" pitchFamily="66" charset="0"/>
                <a:ea typeface="宋体" pitchFamily="2" charset="-122"/>
              </a:rPr>
              <a:t>Through languages</a:t>
            </a:r>
          </a:p>
          <a:p>
            <a:pPr marL="465138" lvl="1" indent="-234950" algn="l">
              <a:lnSpc>
                <a:spcPct val="90000"/>
              </a:lnSpc>
            </a:pPr>
            <a:endParaRPr lang="en-US" altLang="zh-CN" sz="1800" dirty="0">
              <a:latin typeface="Comic Sans MS" pitchFamily="66" charset="0"/>
              <a:ea typeface="宋体" pitchFamily="2" charset="-122"/>
            </a:endParaRPr>
          </a:p>
          <a:p>
            <a:pPr marL="465138" lvl="1" indent="-234950" algn="l">
              <a:lnSpc>
                <a:spcPct val="90000"/>
              </a:lnSpc>
            </a:pPr>
            <a:endParaRPr lang="en-US" altLang="zh-CN" sz="1800" dirty="0">
              <a:latin typeface="Comic Sans MS" pitchFamily="66" charset="0"/>
              <a:ea typeface="宋体" pitchFamily="2" charset="-122"/>
            </a:endParaRPr>
          </a:p>
          <a:p>
            <a:pPr marL="465138" lvl="1" indent="-234950" algn="l">
              <a:lnSpc>
                <a:spcPct val="90000"/>
              </a:lnSpc>
            </a:pPr>
            <a:r>
              <a:rPr lang="en-US" altLang="zh-CN" sz="1800" dirty="0">
                <a:latin typeface="Comic Sans MS" pitchFamily="66" charset="0"/>
                <a:ea typeface="宋体" pitchFamily="2" charset="-122"/>
              </a:rPr>
              <a:t>Asynchronous Co-Array Fortran</a:t>
            </a:r>
          </a:p>
          <a:p>
            <a:pPr marL="639763" lvl="2" indent="-180975" algn="l">
              <a:lnSpc>
                <a:spcPct val="90000"/>
              </a:lnSpc>
            </a:pPr>
            <a:r>
              <a:rPr lang="en-US" altLang="zh-CN" sz="1600" dirty="0">
                <a:latin typeface="Comic Sans MS" pitchFamily="66" charset="0"/>
                <a:ea typeface="宋体" pitchFamily="2" charset="-122"/>
              </a:rPr>
              <a:t>extension of CAF with </a:t>
            </a:r>
            <a:r>
              <a:rPr lang="en-US" altLang="zh-CN" sz="1600" dirty="0" err="1">
                <a:latin typeface="Comic Sans MS" pitchFamily="66" charset="0"/>
                <a:ea typeface="宋体" pitchFamily="2" charset="-122"/>
              </a:rPr>
              <a:t>asyncs</a:t>
            </a:r>
            <a:endParaRPr lang="en-US" altLang="zh-CN" sz="1600" dirty="0">
              <a:latin typeface="Comic Sans MS" pitchFamily="66" charset="0"/>
              <a:ea typeface="宋体" pitchFamily="2" charset="-122"/>
            </a:endParaRPr>
          </a:p>
          <a:p>
            <a:pPr marL="465138" lvl="1" indent="-234950" algn="l">
              <a:lnSpc>
                <a:spcPct val="90000"/>
              </a:lnSpc>
            </a:pPr>
            <a:r>
              <a:rPr lang="en-US" altLang="zh-CN" sz="1800" dirty="0">
                <a:latin typeface="Comic Sans MS" pitchFamily="66" charset="0"/>
                <a:ea typeface="宋体" pitchFamily="2" charset="-122"/>
              </a:rPr>
              <a:t>Asynchronous UPC (AUPC)</a:t>
            </a:r>
          </a:p>
          <a:p>
            <a:pPr marL="639763" lvl="2" indent="-180975" algn="l">
              <a:lnSpc>
                <a:spcPct val="90000"/>
              </a:lnSpc>
            </a:pPr>
            <a:r>
              <a:rPr lang="en-US" altLang="zh-CN" sz="1600" dirty="0">
                <a:latin typeface="Comic Sans MS" pitchFamily="66" charset="0"/>
                <a:ea typeface="宋体" pitchFamily="2" charset="-122"/>
              </a:rPr>
              <a:t>Proper extension of UPC with </a:t>
            </a:r>
            <a:r>
              <a:rPr lang="en-US" altLang="zh-CN" sz="1600" dirty="0" err="1">
                <a:latin typeface="Comic Sans MS" pitchFamily="66" charset="0"/>
                <a:ea typeface="宋体" pitchFamily="2" charset="-122"/>
              </a:rPr>
              <a:t>asyncs</a:t>
            </a:r>
            <a:endParaRPr lang="en-US" altLang="zh-CN" sz="1600" dirty="0">
              <a:latin typeface="Comic Sans MS" pitchFamily="66" charset="0"/>
              <a:ea typeface="宋体" pitchFamily="2" charset="-122"/>
            </a:endParaRPr>
          </a:p>
          <a:p>
            <a:pPr marL="465138" lvl="1" indent="-234950" algn="l">
              <a:lnSpc>
                <a:spcPct val="90000"/>
              </a:lnSpc>
            </a:pPr>
            <a:r>
              <a:rPr lang="en-US" altLang="zh-CN" sz="1800" dirty="0">
                <a:latin typeface="Comic Sans MS" pitchFamily="66" charset="0"/>
                <a:ea typeface="宋体" pitchFamily="2" charset="-122"/>
              </a:rPr>
              <a:t>X10 (already asynchronous)</a:t>
            </a:r>
          </a:p>
          <a:p>
            <a:pPr marL="639763" lvl="2" indent="-180975" algn="l">
              <a:lnSpc>
                <a:spcPct val="90000"/>
              </a:lnSpc>
            </a:pPr>
            <a:r>
              <a:rPr lang="en-US" altLang="zh-CN" sz="1600" dirty="0">
                <a:latin typeface="Comic Sans MS" pitchFamily="66" charset="0"/>
                <a:ea typeface="宋体" pitchFamily="2" charset="-122"/>
              </a:rPr>
              <a:t>Extension of sequential Java</a:t>
            </a:r>
          </a:p>
          <a:p>
            <a:pPr marL="465138" lvl="1" indent="-234950" algn="l">
              <a:lnSpc>
                <a:spcPct val="90000"/>
              </a:lnSpc>
            </a:pPr>
            <a:r>
              <a:rPr lang="en-US" altLang="zh-CN" sz="1800" dirty="0">
                <a:latin typeface="Comic Sans MS" pitchFamily="66" charset="0"/>
                <a:ea typeface="宋体" pitchFamily="2" charset="-122"/>
              </a:rPr>
              <a:t>Chapel (already asynchronous)</a:t>
            </a:r>
          </a:p>
          <a:p>
            <a:pPr marL="228600" indent="-228600" algn="l">
              <a:lnSpc>
                <a:spcPct val="90000"/>
              </a:lnSpc>
            </a:pPr>
            <a:endParaRPr lang="en-US" altLang="zh-CN" sz="1800" dirty="0">
              <a:latin typeface="Comic Sans MS" pitchFamily="66" charset="0"/>
              <a:ea typeface="宋体" pitchFamily="2" charset="-122"/>
            </a:endParaRPr>
          </a:p>
          <a:p>
            <a:pPr marL="228600" indent="-228600" algn="l">
              <a:lnSpc>
                <a:spcPct val="90000"/>
              </a:lnSpc>
            </a:pPr>
            <a:endParaRPr lang="en-US" altLang="zh-CN" sz="1800" dirty="0">
              <a:latin typeface="Comic Sans MS" pitchFamily="66" charset="0"/>
              <a:ea typeface="宋体" pitchFamily="2" charset="-122"/>
            </a:endParaRPr>
          </a:p>
          <a:p>
            <a:pPr marL="228600" indent="-228600" algn="l">
              <a:lnSpc>
                <a:spcPct val="90000"/>
              </a:lnSpc>
            </a:pPr>
            <a:endParaRPr lang="en-US" altLang="zh-CN" sz="1800" dirty="0">
              <a:latin typeface="Comic Sans MS" pitchFamily="66" charset="0"/>
              <a:ea typeface="宋体" pitchFamily="2" charset="-122"/>
            </a:endParaRPr>
          </a:p>
          <a:p>
            <a:pPr marL="228600" indent="-228600" algn="l">
              <a:lnSpc>
                <a:spcPct val="90000"/>
              </a:lnSpc>
            </a:pPr>
            <a:r>
              <a:rPr lang="en-US" altLang="zh-CN" sz="1800" dirty="0">
                <a:latin typeface="Comic Sans MS" pitchFamily="66" charset="0"/>
                <a:ea typeface="宋体" pitchFamily="2" charset="-122"/>
              </a:rPr>
              <a:t>Language runtimes share common APGAS runtime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83492">
                                            <p:txEl>
                                              <p:pRg st="3" end="3"/>
                                            </p:txEl>
                                          </p:spTgt>
                                        </p:tgtEl>
                                        <p:attrNameLst>
                                          <p:attrName>style.visibility</p:attrName>
                                        </p:attrNameLst>
                                      </p:cBhvr>
                                      <p:to>
                                        <p:strVal val="visible"/>
                                      </p:to>
                                    </p:set>
                                    <p:animEffect transition="in" filter="blinds(horizontal)">
                                      <p:cBhvr>
                                        <p:cTn id="7" dur="500"/>
                                        <p:tgtEl>
                                          <p:spTgt spid="1983492">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83492">
                                            <p:txEl>
                                              <p:pRg st="4" end="4"/>
                                            </p:txEl>
                                          </p:spTgt>
                                        </p:tgtEl>
                                        <p:attrNameLst>
                                          <p:attrName>style.visibility</p:attrName>
                                        </p:attrNameLst>
                                      </p:cBhvr>
                                      <p:to>
                                        <p:strVal val="visible"/>
                                      </p:to>
                                    </p:set>
                                    <p:animEffect transition="in" filter="blinds(horizontal)">
                                      <p:cBhvr>
                                        <p:cTn id="12" dur="500"/>
                                        <p:tgtEl>
                                          <p:spTgt spid="1983492">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83492">
                                            <p:txEl>
                                              <p:pRg st="5" end="5"/>
                                            </p:txEl>
                                          </p:spTgt>
                                        </p:tgtEl>
                                        <p:attrNameLst>
                                          <p:attrName>style.visibility</p:attrName>
                                        </p:attrNameLst>
                                      </p:cBhvr>
                                      <p:to>
                                        <p:strVal val="visible"/>
                                      </p:to>
                                    </p:set>
                                    <p:animEffect transition="in" filter="blinds(horizontal)">
                                      <p:cBhvr>
                                        <p:cTn id="17" dur="500"/>
                                        <p:tgtEl>
                                          <p:spTgt spid="198349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83492">
                                            <p:txEl>
                                              <p:pRg st="6" end="6"/>
                                            </p:txEl>
                                          </p:spTgt>
                                        </p:tgtEl>
                                        <p:attrNameLst>
                                          <p:attrName>style.visibility</p:attrName>
                                        </p:attrNameLst>
                                      </p:cBhvr>
                                      <p:to>
                                        <p:strVal val="visible"/>
                                      </p:to>
                                    </p:set>
                                    <p:animEffect transition="in" filter="blinds(horizontal)">
                                      <p:cBhvr>
                                        <p:cTn id="22" dur="500"/>
                                        <p:tgtEl>
                                          <p:spTgt spid="198349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83492">
                                            <p:txEl>
                                              <p:pRg st="7" end="7"/>
                                            </p:txEl>
                                          </p:spTgt>
                                        </p:tgtEl>
                                        <p:attrNameLst>
                                          <p:attrName>style.visibility</p:attrName>
                                        </p:attrNameLst>
                                      </p:cBhvr>
                                      <p:to>
                                        <p:strVal val="visible"/>
                                      </p:to>
                                    </p:set>
                                    <p:animEffect transition="in" filter="blinds(horizontal)">
                                      <p:cBhvr>
                                        <p:cTn id="27" dur="500"/>
                                        <p:tgtEl>
                                          <p:spTgt spid="1983492">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83492">
                                            <p:txEl>
                                              <p:pRg st="8" end="8"/>
                                            </p:txEl>
                                          </p:spTgt>
                                        </p:tgtEl>
                                        <p:attrNameLst>
                                          <p:attrName>style.visibility</p:attrName>
                                        </p:attrNameLst>
                                      </p:cBhvr>
                                      <p:to>
                                        <p:strVal val="visible"/>
                                      </p:to>
                                    </p:set>
                                    <p:animEffect transition="in" filter="blinds(horizontal)">
                                      <p:cBhvr>
                                        <p:cTn id="32" dur="500"/>
                                        <p:tgtEl>
                                          <p:spTgt spid="1983492">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83492">
                                            <p:txEl>
                                              <p:pRg st="9" end="9"/>
                                            </p:txEl>
                                          </p:spTgt>
                                        </p:tgtEl>
                                        <p:attrNameLst>
                                          <p:attrName>style.visibility</p:attrName>
                                        </p:attrNameLst>
                                      </p:cBhvr>
                                      <p:to>
                                        <p:strVal val="visible"/>
                                      </p:to>
                                    </p:set>
                                    <p:animEffect transition="in" filter="blinds(horizontal)">
                                      <p:cBhvr>
                                        <p:cTn id="37" dur="500"/>
                                        <p:tgtEl>
                                          <p:spTgt spid="1983492">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983492">
                                            <p:txEl>
                                              <p:pRg st="13" end="13"/>
                                            </p:txEl>
                                          </p:spTgt>
                                        </p:tgtEl>
                                        <p:attrNameLst>
                                          <p:attrName>style.visibility</p:attrName>
                                        </p:attrNameLst>
                                      </p:cBhvr>
                                      <p:to>
                                        <p:strVal val="visible"/>
                                      </p:to>
                                    </p:set>
                                    <p:animEffect transition="in" filter="blinds(horizontal)">
                                      <p:cBhvr>
                                        <p:cTn id="42" dur="500"/>
                                        <p:tgtEl>
                                          <p:spTgt spid="198349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p:nvPr>
        </p:nvSpPr>
        <p:spPr/>
        <p:txBody>
          <a:bodyPr/>
          <a:lstStyle/>
          <a:p>
            <a:r>
              <a:rPr lang="en-US" altLang="zh-CN" dirty="0"/>
              <a:t>Supplement on X10</a:t>
            </a:r>
            <a:endParaRPr lang="zh-CN" altLang="en-US" dirty="0"/>
          </a:p>
        </p:txBody>
      </p:sp>
    </p:spTree>
    <p:extLst>
      <p:ext uri="{BB962C8B-B14F-4D97-AF65-F5344CB8AC3E}">
        <p14:creationId xmlns:p14="http://schemas.microsoft.com/office/powerpoint/2010/main" val="71446667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1"/>
          <p:cNvSpPr>
            <a:spLocks noGrp="1" noChangeArrowheads="1"/>
          </p:cNvSpPr>
          <p:nvPr>
            <p:ph type="title"/>
          </p:nvPr>
        </p:nvSpPr>
        <p:spPr>
          <a:xfrm>
            <a:off x="990600"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sz="3200" dirty="0">
                <a:ea typeface="宋体" pitchFamily="2" charset="-122"/>
              </a:rPr>
              <a:t>What is X10?</a:t>
            </a:r>
          </a:p>
        </p:txBody>
      </p:sp>
      <p:sp>
        <p:nvSpPr>
          <p:cNvPr id="9219" name="Rectangle 2"/>
          <p:cNvSpPr>
            <a:spLocks noGrp="1" noChangeArrowheads="1"/>
          </p:cNvSpPr>
          <p:nvPr>
            <p:ph type="body" idx="1"/>
          </p:nvPr>
        </p:nvSpPr>
        <p:spPr>
          <a:xfrm>
            <a:off x="177800" y="1258465"/>
            <a:ext cx="8763000" cy="5122863"/>
          </a:xfrm>
        </p:spPr>
        <p:txBody>
          <a:bodyPr/>
          <a:lstStyle/>
          <a:p>
            <a:pPr marL="331788" indent="-331788" algn="l">
              <a:lnSpc>
                <a:spcPct val="150000"/>
              </a:lnSpc>
              <a:buClr>
                <a:srgbClr val="C70000"/>
              </a:buClr>
              <a:buSzPct val="85000"/>
              <a:buFont typeface="Wingdings" pitchFamily="2" charset="2"/>
              <a:buChar char=""/>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2000" dirty="0">
                <a:ea typeface="宋体" pitchFamily="2" charset="-122"/>
              </a:rPr>
              <a:t>X10 is a new  language developed in the IBM PERCS project as part of the DARPA program on High Productivity Computing Systems (HPCS)</a:t>
            </a:r>
          </a:p>
          <a:p>
            <a:pPr marL="331788" indent="-331788" algn="l">
              <a:lnSpc>
                <a:spcPct val="150000"/>
              </a:lnSpc>
              <a:buClr>
                <a:srgbClr val="C70000"/>
              </a:buClr>
              <a:buSzPct val="85000"/>
              <a:buFont typeface="Wingdings" pitchFamily="2" charset="2"/>
              <a:buChar char=""/>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2000" dirty="0">
                <a:ea typeface="宋体" pitchFamily="2" charset="-122"/>
              </a:rPr>
              <a:t>X10 is an instance of the APGAS framework in the Java family</a:t>
            </a:r>
          </a:p>
          <a:p>
            <a:pPr marL="331788" indent="-331788" algn="l">
              <a:lnSpc>
                <a:spcPct val="150000"/>
              </a:lnSpc>
              <a:buClr>
                <a:srgbClr val="C70000"/>
              </a:buClr>
              <a:buSzPct val="85000"/>
              <a:buFont typeface="Wingdings" pitchFamily="2" charset="2"/>
              <a:buChar char=""/>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2000" dirty="0">
                <a:ea typeface="宋体" pitchFamily="2" charset="-122"/>
              </a:rPr>
              <a:t>X10</a:t>
            </a:r>
          </a:p>
          <a:p>
            <a:pPr marL="898525" lvl="1" indent="-441325" algn="l">
              <a:lnSpc>
                <a:spcPct val="150000"/>
              </a:lnSpc>
              <a:buClr>
                <a:srgbClr val="0000CC"/>
              </a:buClr>
              <a:buSzPct val="110000"/>
              <a:buFont typeface="Arial" pitchFamily="34" charset="0"/>
              <a:buAutoNum type="arabicPeriod"/>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1800" dirty="0">
                <a:ea typeface="宋体" pitchFamily="2" charset="-122"/>
              </a:rPr>
              <a:t>Is more productive than current models</a:t>
            </a:r>
          </a:p>
          <a:p>
            <a:pPr marL="898525" lvl="1" indent="-441325" algn="l">
              <a:lnSpc>
                <a:spcPct val="150000"/>
              </a:lnSpc>
              <a:buClr>
                <a:srgbClr val="0000CC"/>
              </a:buClr>
              <a:buSzPct val="110000"/>
              <a:buFont typeface="Arial" pitchFamily="34" charset="0"/>
              <a:buAutoNum type="arabicPeriod"/>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1800" dirty="0">
                <a:ea typeface="宋体" pitchFamily="2" charset="-122"/>
              </a:rPr>
              <a:t>Can support high levels of abstraction </a:t>
            </a:r>
          </a:p>
          <a:p>
            <a:pPr marL="898525" lvl="1" indent="-441325" algn="l">
              <a:lnSpc>
                <a:spcPct val="150000"/>
              </a:lnSpc>
              <a:buClr>
                <a:srgbClr val="0000CC"/>
              </a:buClr>
              <a:buSzPct val="110000"/>
              <a:buFont typeface="Arial" pitchFamily="34" charset="0"/>
              <a:buAutoNum type="arabicPeriod"/>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1800" dirty="0">
                <a:ea typeface="宋体" pitchFamily="2" charset="-122"/>
              </a:rPr>
              <a:t>Can exploit multiple levels of parallelism and non-uniform data access </a:t>
            </a:r>
          </a:p>
          <a:p>
            <a:pPr marL="898525" lvl="1" indent="-441325" algn="l">
              <a:lnSpc>
                <a:spcPct val="150000"/>
              </a:lnSpc>
              <a:buClr>
                <a:srgbClr val="0000CC"/>
              </a:buClr>
              <a:buSzPct val="110000"/>
              <a:buFont typeface="Arial" pitchFamily="34" charset="0"/>
              <a:buAutoNum type="arabicPeriod"/>
              <a:tabLst>
                <a:tab pos="331788" algn="l"/>
                <a:tab pos="444500" algn="l"/>
                <a:tab pos="673100" algn="l"/>
                <a:tab pos="901700" algn="l"/>
                <a:tab pos="1130300" algn="l"/>
                <a:tab pos="1358900" algn="l"/>
                <a:tab pos="1587500" algn="l"/>
                <a:tab pos="1816100" algn="l"/>
                <a:tab pos="2044700" algn="l"/>
                <a:tab pos="2273300" algn="l"/>
                <a:tab pos="2501900" algn="l"/>
                <a:tab pos="2730500" algn="l"/>
                <a:tab pos="2959100" algn="l"/>
                <a:tab pos="3187700" algn="l"/>
                <a:tab pos="3416300" algn="l"/>
                <a:tab pos="3644900" algn="l"/>
                <a:tab pos="3873500" algn="l"/>
                <a:tab pos="4102100" algn="l"/>
                <a:tab pos="4330700" algn="l"/>
                <a:tab pos="4559300" algn="l"/>
                <a:tab pos="4787900" algn="l"/>
                <a:tab pos="5067300" algn="l"/>
                <a:tab pos="5791200" algn="l"/>
                <a:tab pos="6515100" algn="l"/>
                <a:tab pos="7239000" algn="l"/>
                <a:tab pos="7962900" algn="l"/>
                <a:tab pos="8686800" algn="l"/>
              </a:tabLst>
            </a:pPr>
            <a:r>
              <a:rPr lang="en-US" altLang="zh-CN" sz="1800" dirty="0">
                <a:ea typeface="宋体" pitchFamily="2" charset="-122"/>
              </a:rPr>
              <a:t>Is suitable for multiple architectures, and multiple workloads.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blinds(horizontal)">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blinds(horizontal)">
                                      <p:cBhvr>
                                        <p:cTn id="12" dur="500"/>
                                        <p:tgtEl>
                                          <p:spTgt spid="92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219">
                                            <p:txEl>
                                              <p:pRg st="2" end="2"/>
                                            </p:txEl>
                                          </p:spTgt>
                                        </p:tgtEl>
                                        <p:attrNameLst>
                                          <p:attrName>style.visibility</p:attrName>
                                        </p:attrNameLst>
                                      </p:cBhvr>
                                      <p:to>
                                        <p:strVal val="visible"/>
                                      </p:to>
                                    </p:set>
                                    <p:animEffect transition="in" filter="blinds(horizontal)">
                                      <p:cBhvr>
                                        <p:cTn id="17" dur="500"/>
                                        <p:tgtEl>
                                          <p:spTgt spid="92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9219">
                                            <p:txEl>
                                              <p:pRg st="3" end="3"/>
                                            </p:txEl>
                                          </p:spTgt>
                                        </p:tgtEl>
                                        <p:attrNameLst>
                                          <p:attrName>style.visibility</p:attrName>
                                        </p:attrNameLst>
                                      </p:cBhvr>
                                      <p:to>
                                        <p:strVal val="visible"/>
                                      </p:to>
                                    </p:set>
                                    <p:animEffect transition="in" filter="blinds(horizontal)">
                                      <p:cBhvr>
                                        <p:cTn id="22" dur="500"/>
                                        <p:tgtEl>
                                          <p:spTgt spid="92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219">
                                            <p:txEl>
                                              <p:pRg st="4" end="4"/>
                                            </p:txEl>
                                          </p:spTgt>
                                        </p:tgtEl>
                                        <p:attrNameLst>
                                          <p:attrName>style.visibility</p:attrName>
                                        </p:attrNameLst>
                                      </p:cBhvr>
                                      <p:to>
                                        <p:strVal val="visible"/>
                                      </p:to>
                                    </p:set>
                                    <p:animEffect transition="in" filter="blinds(horizontal)">
                                      <p:cBhvr>
                                        <p:cTn id="27" dur="500"/>
                                        <p:tgtEl>
                                          <p:spTgt spid="92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9219">
                                            <p:txEl>
                                              <p:pRg st="5" end="5"/>
                                            </p:txEl>
                                          </p:spTgt>
                                        </p:tgtEl>
                                        <p:attrNameLst>
                                          <p:attrName>style.visibility</p:attrName>
                                        </p:attrNameLst>
                                      </p:cBhvr>
                                      <p:to>
                                        <p:strVal val="visible"/>
                                      </p:to>
                                    </p:set>
                                    <p:animEffect transition="in" filter="blinds(horizontal)">
                                      <p:cBhvr>
                                        <p:cTn id="32" dur="500"/>
                                        <p:tgtEl>
                                          <p:spTgt spid="921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9219">
                                            <p:txEl>
                                              <p:pRg st="6" end="6"/>
                                            </p:txEl>
                                          </p:spTgt>
                                        </p:tgtEl>
                                        <p:attrNameLst>
                                          <p:attrName>style.visibility</p:attrName>
                                        </p:attrNameLst>
                                      </p:cBhvr>
                                      <p:to>
                                        <p:strVal val="visible"/>
                                      </p:to>
                                    </p:set>
                                    <p:animEffect transition="in" filter="blinds(horizontal)">
                                      <p:cBhvr>
                                        <p:cTn id="37" dur="500"/>
                                        <p:tgtEl>
                                          <p:spTgt spid="921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1"/>
          <p:cNvSpPr>
            <a:spLocks noGrp="1" noChangeArrowheads="1"/>
          </p:cNvSpPr>
          <p:nvPr>
            <p:ph type="title"/>
          </p:nvPr>
        </p:nvSpPr>
        <p:spPr>
          <a:xfrm>
            <a:off x="990600" y="414561"/>
            <a:ext cx="6948488"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Parallel </a:t>
            </a:r>
            <a:r>
              <a:rPr lang="en-US" altLang="zh-CN" dirty="0" err="1">
                <a:ea typeface="宋体" pitchFamily="2" charset="-122"/>
              </a:rPr>
              <a:t>HelloWorld</a:t>
            </a:r>
            <a:endParaRPr lang="en-US" altLang="zh-CN" dirty="0">
              <a:ea typeface="宋体" pitchFamily="2" charset="-122"/>
            </a:endParaRPr>
          </a:p>
        </p:txBody>
      </p:sp>
      <p:sp>
        <p:nvSpPr>
          <p:cNvPr id="12291" name="Text Box 2"/>
          <p:cNvSpPr txBox="1">
            <a:spLocks noChangeArrowheads="1"/>
          </p:cNvSpPr>
          <p:nvPr/>
        </p:nvSpPr>
        <p:spPr bwMode="auto">
          <a:xfrm>
            <a:off x="152400" y="990600"/>
            <a:ext cx="8763000" cy="5222875"/>
          </a:xfrm>
          <a:prstGeom prst="rect">
            <a:avLst/>
          </a:prstGeom>
          <a:noFill/>
          <a:ln w="9525">
            <a:noFill/>
            <a:round/>
            <a:headEnd/>
            <a:tailEnd/>
          </a:ln>
        </p:spPr>
        <p:txBody>
          <a:bodyPr lIns="90360" tIns="44280" rIns="90360" bIns="44280"/>
          <a:lstStyle/>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import x10.io.Console;</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600" dirty="0">
              <a:solidFill>
                <a:srgbClr val="0000CC"/>
              </a:solidFill>
              <a:latin typeface="Courier New" pitchFamily="49" charset="0"/>
              <a:ea typeface="宋体" pitchFamily="2" charset="-122"/>
            </a:endParaRP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class </a:t>
            </a:r>
            <a:r>
              <a:rPr lang="en-US" altLang="zh-CN" sz="1600" dirty="0" err="1">
                <a:solidFill>
                  <a:srgbClr val="0000CC"/>
                </a:solidFill>
                <a:latin typeface="Courier New" pitchFamily="49" charset="0"/>
                <a:ea typeface="宋体" pitchFamily="2" charset="-122"/>
              </a:rPr>
              <a:t>HelloWorldPar</a:t>
            </a:r>
            <a:r>
              <a:rPr lang="en-US" altLang="zh-CN" sz="1600" dirty="0">
                <a:solidFill>
                  <a:srgbClr val="0000CC"/>
                </a:solidFill>
                <a:latin typeface="Courier New" pitchFamily="49" charset="0"/>
                <a:ea typeface="宋体" pitchFamily="2" charset="-122"/>
              </a:rPr>
              <a:t>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public static def main(</a:t>
            </a:r>
            <a:r>
              <a:rPr lang="en-US" altLang="zh-CN" sz="1600" dirty="0" err="1">
                <a:solidFill>
                  <a:srgbClr val="0000CC"/>
                </a:solidFill>
                <a:latin typeface="Courier New" pitchFamily="49" charset="0"/>
                <a:ea typeface="宋体" pitchFamily="2" charset="-122"/>
              </a:rPr>
              <a:t>args:Rail</a:t>
            </a:r>
            <a:r>
              <a:rPr lang="en-US" altLang="zh-CN" sz="1600" dirty="0">
                <a:solidFill>
                  <a:srgbClr val="0000CC"/>
                </a:solidFill>
                <a:latin typeface="Courier New" pitchFamily="49" charset="0"/>
                <a:ea typeface="宋体" pitchFamily="2" charset="-122"/>
              </a:rPr>
              <a:t>[String]):void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finish </a:t>
            </a:r>
            <a:r>
              <a:rPr lang="en-US" altLang="zh-CN" sz="1600" dirty="0" err="1">
                <a:solidFill>
                  <a:srgbClr val="0000CC"/>
                </a:solidFill>
                <a:latin typeface="Courier New" pitchFamily="49" charset="0"/>
                <a:ea typeface="宋体" pitchFamily="2" charset="-122"/>
              </a:rPr>
              <a:t>ateach</a:t>
            </a:r>
            <a:r>
              <a:rPr lang="en-US" altLang="zh-CN" sz="1600" dirty="0">
                <a:solidFill>
                  <a:srgbClr val="0000CC"/>
                </a:solidFill>
                <a:latin typeface="Courier New" pitchFamily="49" charset="0"/>
                <a:ea typeface="宋体" pitchFamily="2" charset="-122"/>
              </a:rPr>
              <a:t> (p in </a:t>
            </a:r>
            <a:r>
              <a:rPr lang="en-US" altLang="zh-CN" sz="1600" dirty="0" err="1">
                <a:solidFill>
                  <a:srgbClr val="0000CC"/>
                </a:solidFill>
                <a:latin typeface="Courier New" pitchFamily="49" charset="0"/>
                <a:ea typeface="宋体" pitchFamily="2" charset="-122"/>
              </a:rPr>
              <a:t>Dist.makeUnique</a:t>
            </a:r>
            <a:r>
              <a:rPr lang="en-US" altLang="zh-CN" sz="1600" dirty="0">
                <a:solidFill>
                  <a:srgbClr val="0000CC"/>
                </a:solidFill>
                <a:latin typeface="Courier New" pitchFamily="49" charset="0"/>
                <a:ea typeface="宋体" pitchFamily="2" charset="-122"/>
              </a:rPr>
              <a:t>())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a:t>
            </a:r>
            <a:r>
              <a:rPr lang="en-US" altLang="zh-CN" sz="1600" dirty="0" err="1">
                <a:solidFill>
                  <a:srgbClr val="0000CC"/>
                </a:solidFill>
                <a:latin typeface="Courier New" pitchFamily="49" charset="0"/>
                <a:ea typeface="宋体" pitchFamily="2" charset="-122"/>
              </a:rPr>
              <a:t>Console.OUT.println</a:t>
            </a:r>
            <a:r>
              <a:rPr lang="en-US" altLang="zh-CN" sz="1600" dirty="0">
                <a:solidFill>
                  <a:srgbClr val="0000CC"/>
                </a:solidFill>
                <a:latin typeface="Courier New" pitchFamily="49" charset="0"/>
                <a:ea typeface="宋体" pitchFamily="2" charset="-122"/>
              </a:rPr>
              <a:t>("Hello World from Place" +p);</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(%1) x10c++ -o </a:t>
            </a:r>
            <a:r>
              <a:rPr lang="en-US" altLang="zh-CN" sz="1600" dirty="0" err="1">
                <a:solidFill>
                  <a:srgbClr val="0000CC"/>
                </a:solidFill>
                <a:latin typeface="Courier New" pitchFamily="49" charset="0"/>
                <a:ea typeface="宋体" pitchFamily="2" charset="-122"/>
              </a:rPr>
              <a:t>HelloWorldPar</a:t>
            </a:r>
            <a:r>
              <a:rPr lang="en-US" altLang="zh-CN" sz="1600" dirty="0">
                <a:solidFill>
                  <a:srgbClr val="0000CC"/>
                </a:solidFill>
                <a:latin typeface="Courier New" pitchFamily="49" charset="0"/>
                <a:ea typeface="宋体" pitchFamily="2" charset="-122"/>
              </a:rPr>
              <a:t> -O HelloWorldPar.x10 </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(%2)  </a:t>
            </a:r>
            <a:r>
              <a:rPr lang="en-US" altLang="zh-CN" sz="1600" dirty="0" err="1">
                <a:solidFill>
                  <a:srgbClr val="0000CC"/>
                </a:solidFill>
                <a:latin typeface="Courier New" pitchFamily="49" charset="0"/>
                <a:ea typeface="宋体" pitchFamily="2" charset="-122"/>
              </a:rPr>
              <a:t>mpirun</a:t>
            </a:r>
            <a:r>
              <a:rPr lang="en-US" altLang="zh-CN" sz="1600" dirty="0">
                <a:solidFill>
                  <a:srgbClr val="0000CC"/>
                </a:solidFill>
                <a:latin typeface="Courier New" pitchFamily="49" charset="0"/>
                <a:ea typeface="宋体" pitchFamily="2" charset="-122"/>
              </a:rPr>
              <a:t> -n 4 </a:t>
            </a:r>
            <a:r>
              <a:rPr lang="en-US" altLang="zh-CN" sz="1600" dirty="0" err="1">
                <a:solidFill>
                  <a:srgbClr val="0000CC"/>
                </a:solidFill>
                <a:latin typeface="Courier New" pitchFamily="49" charset="0"/>
                <a:ea typeface="宋体" pitchFamily="2" charset="-122"/>
              </a:rPr>
              <a:t>HelloWorldPar</a:t>
            </a:r>
            <a:endParaRPr lang="en-US" altLang="zh-CN" sz="1600" dirty="0">
              <a:solidFill>
                <a:srgbClr val="0000CC"/>
              </a:solidFill>
              <a:latin typeface="Courier New" pitchFamily="49" charset="0"/>
              <a:ea typeface="宋体" pitchFamily="2" charset="-122"/>
            </a:endParaRP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Hello World from Place(0)</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Hello World from Place(2)</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Hello World from Place(3)</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Hello World from Place(1)</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600" dirty="0">
              <a:solidFill>
                <a:srgbClr val="0000CC"/>
              </a:solidFill>
              <a:latin typeface="Courier New" pitchFamily="49" charset="0"/>
              <a:ea typeface="宋体" pitchFamily="2" charset="-122"/>
            </a:endParaRP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1600" dirty="0">
                <a:solidFill>
                  <a:srgbClr val="0000CC"/>
                </a:solidFill>
                <a:latin typeface="Courier New" pitchFamily="49" charset="0"/>
                <a:ea typeface="宋体" pitchFamily="2" charset="-122"/>
              </a:rPr>
              <a:t>(%3)</a:t>
            </a:r>
          </a:p>
          <a:p>
            <a:pPr algn="l" eaLnBrk="1" hangingPunct="1">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endParaRPr lang="en-US" altLang="zh-CN" sz="1600" dirty="0">
              <a:solidFill>
                <a:srgbClr val="0000CC"/>
              </a:solidFill>
              <a:latin typeface="Courier New" pitchFamily="49" charset="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Grp="1" noChangeArrowheads="1"/>
          </p:cNvSpPr>
          <p:nvPr>
            <p:ph type="title"/>
          </p:nvPr>
        </p:nvSpPr>
        <p:spPr>
          <a:xfrm>
            <a:off x="990600" y="486569"/>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X10 Compilation</a:t>
            </a:r>
          </a:p>
        </p:txBody>
      </p:sp>
      <p:sp>
        <p:nvSpPr>
          <p:cNvPr id="15363" name="Rectangle 2"/>
          <p:cNvSpPr>
            <a:spLocks noChangeArrowheads="1"/>
          </p:cNvSpPr>
          <p:nvPr/>
        </p:nvSpPr>
        <p:spPr bwMode="auto">
          <a:xfrm>
            <a:off x="1808163" y="1404938"/>
            <a:ext cx="5049837" cy="914400"/>
          </a:xfrm>
          <a:prstGeom prst="rect">
            <a:avLst/>
          </a:prstGeom>
          <a:noFill/>
          <a:ln w="25560">
            <a:solidFill>
              <a:srgbClr val="000000"/>
            </a:solidFill>
            <a:prstDash val="sysDot"/>
            <a:miter lim="800000"/>
            <a:headEnd/>
            <a:tailEnd/>
          </a:ln>
        </p:spPr>
        <p:txBody>
          <a:bodyPr wrap="none" lIns="90000" tIns="46800" rIns="90000" bIns="46800"/>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X10 Compiler Front End</a:t>
            </a:r>
          </a:p>
        </p:txBody>
      </p:sp>
      <p:sp>
        <p:nvSpPr>
          <p:cNvPr id="15364" name="Oval 3"/>
          <p:cNvSpPr>
            <a:spLocks noChangeArrowheads="1"/>
          </p:cNvSpPr>
          <p:nvPr/>
        </p:nvSpPr>
        <p:spPr bwMode="auto">
          <a:xfrm>
            <a:off x="360363" y="1738313"/>
            <a:ext cx="1057275"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X10 Source</a:t>
            </a:r>
          </a:p>
        </p:txBody>
      </p:sp>
      <p:sp>
        <p:nvSpPr>
          <p:cNvPr id="15365" name="Rectangle 4"/>
          <p:cNvSpPr>
            <a:spLocks noChangeArrowheads="1"/>
          </p:cNvSpPr>
          <p:nvPr/>
        </p:nvSpPr>
        <p:spPr bwMode="auto">
          <a:xfrm>
            <a:off x="1884363" y="1741488"/>
            <a:ext cx="838200" cy="4889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Front End</a:t>
            </a:r>
          </a:p>
        </p:txBody>
      </p:sp>
      <p:sp>
        <p:nvSpPr>
          <p:cNvPr id="15366" name="Rectangle 5"/>
          <p:cNvSpPr>
            <a:spLocks noChangeArrowheads="1"/>
          </p:cNvSpPr>
          <p:nvPr/>
        </p:nvSpPr>
        <p:spPr bwMode="auto">
          <a:xfrm>
            <a:off x="4398963" y="1782763"/>
            <a:ext cx="2230437" cy="407987"/>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AST-based optimizations</a:t>
            </a:r>
          </a:p>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AST- Lowering</a:t>
            </a:r>
          </a:p>
        </p:txBody>
      </p:sp>
      <p:sp>
        <p:nvSpPr>
          <p:cNvPr id="15367" name="Rectangle 6"/>
          <p:cNvSpPr>
            <a:spLocks noChangeArrowheads="1"/>
          </p:cNvSpPr>
          <p:nvPr/>
        </p:nvSpPr>
        <p:spPr bwMode="auto">
          <a:xfrm>
            <a:off x="5160963" y="3563938"/>
            <a:ext cx="1219200" cy="5016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Java Back End</a:t>
            </a:r>
          </a:p>
        </p:txBody>
      </p:sp>
      <p:sp>
        <p:nvSpPr>
          <p:cNvPr id="15368" name="Rectangle 7"/>
          <p:cNvSpPr>
            <a:spLocks noChangeArrowheads="1"/>
          </p:cNvSpPr>
          <p:nvPr/>
        </p:nvSpPr>
        <p:spPr bwMode="auto">
          <a:xfrm>
            <a:off x="3255963" y="3563938"/>
            <a:ext cx="1219200" cy="5016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C++ Back End</a:t>
            </a:r>
          </a:p>
        </p:txBody>
      </p:sp>
      <p:sp>
        <p:nvSpPr>
          <p:cNvPr id="15369" name="Oval 8"/>
          <p:cNvSpPr>
            <a:spLocks noChangeArrowheads="1"/>
          </p:cNvSpPr>
          <p:nvPr/>
        </p:nvSpPr>
        <p:spPr bwMode="auto">
          <a:xfrm>
            <a:off x="3103563" y="1738313"/>
            <a:ext cx="923925"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X10 AST</a:t>
            </a:r>
          </a:p>
        </p:txBody>
      </p:sp>
      <p:sp>
        <p:nvSpPr>
          <p:cNvPr id="15370" name="Oval 9"/>
          <p:cNvSpPr>
            <a:spLocks noChangeArrowheads="1"/>
          </p:cNvSpPr>
          <p:nvPr/>
        </p:nvSpPr>
        <p:spPr bwMode="auto">
          <a:xfrm>
            <a:off x="5465763" y="4325938"/>
            <a:ext cx="609600"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Java</a:t>
            </a:r>
          </a:p>
        </p:txBody>
      </p:sp>
      <p:sp>
        <p:nvSpPr>
          <p:cNvPr id="15371" name="Oval 10"/>
          <p:cNvSpPr>
            <a:spLocks noChangeArrowheads="1"/>
          </p:cNvSpPr>
          <p:nvPr/>
        </p:nvSpPr>
        <p:spPr bwMode="auto">
          <a:xfrm>
            <a:off x="3560763" y="4325938"/>
            <a:ext cx="609600"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C++</a:t>
            </a:r>
          </a:p>
        </p:txBody>
      </p:sp>
      <p:sp>
        <p:nvSpPr>
          <p:cNvPr id="15372" name="Oval 11"/>
          <p:cNvSpPr>
            <a:spLocks noChangeArrowheads="1"/>
          </p:cNvSpPr>
          <p:nvPr/>
        </p:nvSpPr>
        <p:spPr bwMode="auto">
          <a:xfrm>
            <a:off x="4398963" y="2573338"/>
            <a:ext cx="923925"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X10 AST</a:t>
            </a:r>
          </a:p>
        </p:txBody>
      </p:sp>
      <p:cxnSp>
        <p:nvCxnSpPr>
          <p:cNvPr id="15373" name="AutoShape 12"/>
          <p:cNvCxnSpPr>
            <a:cxnSpLocks noChangeShapeType="1"/>
            <a:stCxn id="15364" idx="6"/>
            <a:endCxn id="15365" idx="1"/>
          </p:cNvCxnSpPr>
          <p:nvPr/>
        </p:nvCxnSpPr>
        <p:spPr bwMode="auto">
          <a:xfrm>
            <a:off x="1430338" y="1985963"/>
            <a:ext cx="441325" cy="1587"/>
          </a:xfrm>
          <a:prstGeom prst="straightConnector1">
            <a:avLst/>
          </a:prstGeom>
          <a:noFill/>
          <a:ln w="9360">
            <a:solidFill>
              <a:srgbClr val="000000"/>
            </a:solidFill>
            <a:miter lim="800000"/>
            <a:headEnd/>
            <a:tailEnd type="triangle" w="med" len="med"/>
          </a:ln>
        </p:spPr>
      </p:cxnSp>
      <p:cxnSp>
        <p:nvCxnSpPr>
          <p:cNvPr id="15374" name="AutoShape 13"/>
          <p:cNvCxnSpPr>
            <a:cxnSpLocks noChangeShapeType="1"/>
            <a:stCxn id="15365" idx="3"/>
            <a:endCxn id="15369" idx="2"/>
          </p:cNvCxnSpPr>
          <p:nvPr/>
        </p:nvCxnSpPr>
        <p:spPr bwMode="auto">
          <a:xfrm>
            <a:off x="2735263" y="1985963"/>
            <a:ext cx="357187" cy="1587"/>
          </a:xfrm>
          <a:prstGeom prst="straightConnector1">
            <a:avLst/>
          </a:prstGeom>
          <a:noFill/>
          <a:ln w="9360">
            <a:solidFill>
              <a:srgbClr val="000000"/>
            </a:solidFill>
            <a:miter lim="800000"/>
            <a:headEnd/>
            <a:tailEnd type="triangle" w="med" len="med"/>
          </a:ln>
        </p:spPr>
      </p:cxnSp>
      <p:cxnSp>
        <p:nvCxnSpPr>
          <p:cNvPr id="15375" name="AutoShape 14"/>
          <p:cNvCxnSpPr>
            <a:cxnSpLocks noChangeShapeType="1"/>
            <a:stCxn id="15369" idx="6"/>
            <a:endCxn id="15366" idx="1"/>
          </p:cNvCxnSpPr>
          <p:nvPr/>
        </p:nvCxnSpPr>
        <p:spPr bwMode="auto">
          <a:xfrm>
            <a:off x="4040188" y="1985963"/>
            <a:ext cx="346075" cy="1587"/>
          </a:xfrm>
          <a:prstGeom prst="straightConnector1">
            <a:avLst/>
          </a:prstGeom>
          <a:noFill/>
          <a:ln w="9360">
            <a:solidFill>
              <a:srgbClr val="000000"/>
            </a:solidFill>
            <a:miter lim="800000"/>
            <a:headEnd/>
            <a:tailEnd type="triangle" w="med" len="med"/>
          </a:ln>
        </p:spPr>
      </p:cxnSp>
      <p:cxnSp>
        <p:nvCxnSpPr>
          <p:cNvPr id="15376" name="AutoShape 15"/>
          <p:cNvCxnSpPr>
            <a:cxnSpLocks noChangeShapeType="1"/>
            <a:stCxn id="15366" idx="2"/>
            <a:endCxn id="15372" idx="0"/>
          </p:cNvCxnSpPr>
          <p:nvPr/>
        </p:nvCxnSpPr>
        <p:spPr bwMode="auto">
          <a:xfrm flipH="1">
            <a:off x="4860925" y="2203450"/>
            <a:ext cx="654050" cy="357188"/>
          </a:xfrm>
          <a:prstGeom prst="straightConnector1">
            <a:avLst/>
          </a:prstGeom>
          <a:noFill/>
          <a:ln w="9360">
            <a:solidFill>
              <a:srgbClr val="000000"/>
            </a:solidFill>
            <a:miter lim="800000"/>
            <a:headEnd/>
            <a:tailEnd type="triangle" w="med" len="med"/>
          </a:ln>
        </p:spPr>
      </p:cxnSp>
      <p:cxnSp>
        <p:nvCxnSpPr>
          <p:cNvPr id="15377" name="AutoShape 16"/>
          <p:cNvCxnSpPr>
            <a:cxnSpLocks noChangeShapeType="1"/>
            <a:stCxn id="15372" idx="3"/>
            <a:endCxn id="15368" idx="0"/>
          </p:cNvCxnSpPr>
          <p:nvPr/>
        </p:nvCxnSpPr>
        <p:spPr bwMode="auto">
          <a:xfrm flipH="1">
            <a:off x="3865563" y="3008313"/>
            <a:ext cx="668337" cy="546100"/>
          </a:xfrm>
          <a:prstGeom prst="straightConnector1">
            <a:avLst/>
          </a:prstGeom>
          <a:noFill/>
          <a:ln w="9360">
            <a:solidFill>
              <a:srgbClr val="000000"/>
            </a:solidFill>
            <a:miter lim="800000"/>
            <a:headEnd/>
            <a:tailEnd type="triangle" w="med" len="med"/>
          </a:ln>
        </p:spPr>
      </p:cxnSp>
      <p:cxnSp>
        <p:nvCxnSpPr>
          <p:cNvPr id="15378" name="AutoShape 17"/>
          <p:cNvCxnSpPr>
            <a:cxnSpLocks noChangeShapeType="1"/>
            <a:stCxn id="15372" idx="5"/>
            <a:endCxn id="15367" idx="0"/>
          </p:cNvCxnSpPr>
          <p:nvPr/>
        </p:nvCxnSpPr>
        <p:spPr bwMode="auto">
          <a:xfrm>
            <a:off x="5187950" y="3008313"/>
            <a:ext cx="582613" cy="546100"/>
          </a:xfrm>
          <a:prstGeom prst="straightConnector1">
            <a:avLst/>
          </a:prstGeom>
          <a:noFill/>
          <a:ln w="9360">
            <a:solidFill>
              <a:srgbClr val="000000"/>
            </a:solidFill>
            <a:miter lim="800000"/>
            <a:headEnd/>
            <a:tailEnd type="triangle" w="med" len="med"/>
          </a:ln>
        </p:spPr>
      </p:cxnSp>
      <p:cxnSp>
        <p:nvCxnSpPr>
          <p:cNvPr id="15379" name="AutoShape 18"/>
          <p:cNvCxnSpPr>
            <a:cxnSpLocks noChangeShapeType="1"/>
            <a:stCxn id="15367" idx="2"/>
            <a:endCxn id="15370" idx="0"/>
          </p:cNvCxnSpPr>
          <p:nvPr/>
        </p:nvCxnSpPr>
        <p:spPr bwMode="auto">
          <a:xfrm>
            <a:off x="5770563" y="4078288"/>
            <a:ext cx="3175" cy="234950"/>
          </a:xfrm>
          <a:prstGeom prst="straightConnector1">
            <a:avLst/>
          </a:prstGeom>
          <a:noFill/>
          <a:ln w="9360">
            <a:solidFill>
              <a:srgbClr val="000000"/>
            </a:solidFill>
            <a:miter lim="800000"/>
            <a:headEnd/>
            <a:tailEnd type="triangle" w="med" len="med"/>
          </a:ln>
        </p:spPr>
      </p:cxnSp>
      <p:cxnSp>
        <p:nvCxnSpPr>
          <p:cNvPr id="15380" name="AutoShape 19"/>
          <p:cNvCxnSpPr>
            <a:cxnSpLocks noChangeShapeType="1"/>
            <a:stCxn id="15368" idx="2"/>
            <a:endCxn id="15371" idx="0"/>
          </p:cNvCxnSpPr>
          <p:nvPr/>
        </p:nvCxnSpPr>
        <p:spPr bwMode="auto">
          <a:xfrm>
            <a:off x="3865563" y="4078288"/>
            <a:ext cx="1587" cy="234950"/>
          </a:xfrm>
          <a:prstGeom prst="straightConnector1">
            <a:avLst/>
          </a:prstGeom>
          <a:noFill/>
          <a:ln w="9360">
            <a:solidFill>
              <a:srgbClr val="000000"/>
            </a:solidFill>
            <a:miter lim="800000"/>
            <a:headEnd/>
            <a:tailEnd type="triangle" w="med" len="med"/>
          </a:ln>
        </p:spPr>
      </p:cxnSp>
      <p:sp>
        <p:nvSpPr>
          <p:cNvPr id="15381" name="Rectangle 20"/>
          <p:cNvSpPr>
            <a:spLocks noChangeArrowheads="1"/>
          </p:cNvSpPr>
          <p:nvPr/>
        </p:nvSpPr>
        <p:spPr bwMode="auto">
          <a:xfrm>
            <a:off x="6761163" y="5849938"/>
            <a:ext cx="609600" cy="5016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JVM</a:t>
            </a:r>
          </a:p>
        </p:txBody>
      </p:sp>
      <p:cxnSp>
        <p:nvCxnSpPr>
          <p:cNvPr id="15382" name="AutoShape 21"/>
          <p:cNvCxnSpPr>
            <a:cxnSpLocks noChangeShapeType="1"/>
            <a:stCxn id="15370" idx="4"/>
            <a:endCxn id="15384" idx="0"/>
          </p:cNvCxnSpPr>
          <p:nvPr/>
        </p:nvCxnSpPr>
        <p:spPr bwMode="auto">
          <a:xfrm>
            <a:off x="5770563" y="4833938"/>
            <a:ext cx="3175" cy="241300"/>
          </a:xfrm>
          <a:prstGeom prst="straightConnector1">
            <a:avLst/>
          </a:prstGeom>
          <a:noFill/>
          <a:ln w="9360">
            <a:solidFill>
              <a:srgbClr val="000000"/>
            </a:solidFill>
            <a:miter lim="800000"/>
            <a:headEnd/>
            <a:tailEnd type="triangle" w="med" len="med"/>
          </a:ln>
        </p:spPr>
      </p:cxnSp>
      <p:sp>
        <p:nvSpPr>
          <p:cNvPr id="15383" name="Rectangle 22"/>
          <p:cNvSpPr>
            <a:spLocks noChangeArrowheads="1"/>
          </p:cNvSpPr>
          <p:nvPr/>
        </p:nvSpPr>
        <p:spPr bwMode="auto">
          <a:xfrm>
            <a:off x="3103563" y="5087938"/>
            <a:ext cx="1524000" cy="5016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C++ Post-compiler</a:t>
            </a:r>
          </a:p>
        </p:txBody>
      </p:sp>
      <p:sp>
        <p:nvSpPr>
          <p:cNvPr id="15384" name="Rectangle 23"/>
          <p:cNvSpPr>
            <a:spLocks noChangeArrowheads="1"/>
          </p:cNvSpPr>
          <p:nvPr/>
        </p:nvSpPr>
        <p:spPr bwMode="auto">
          <a:xfrm>
            <a:off x="5465763" y="5087938"/>
            <a:ext cx="609600" cy="501650"/>
          </a:xfrm>
          <a:prstGeom prst="rect">
            <a:avLst/>
          </a:prstGeom>
          <a:solidFill>
            <a:srgbClr val="99CCFF"/>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javac</a:t>
            </a:r>
          </a:p>
        </p:txBody>
      </p:sp>
      <p:cxnSp>
        <p:nvCxnSpPr>
          <p:cNvPr id="15385" name="AutoShape 24"/>
          <p:cNvCxnSpPr>
            <a:cxnSpLocks noChangeShapeType="1"/>
            <a:stCxn id="15384" idx="2"/>
            <a:endCxn id="15386" idx="0"/>
          </p:cNvCxnSpPr>
          <p:nvPr/>
        </p:nvCxnSpPr>
        <p:spPr bwMode="auto">
          <a:xfrm>
            <a:off x="5770563" y="5602288"/>
            <a:ext cx="3175" cy="236537"/>
          </a:xfrm>
          <a:prstGeom prst="straightConnector1">
            <a:avLst/>
          </a:prstGeom>
          <a:noFill/>
          <a:ln w="9360">
            <a:solidFill>
              <a:srgbClr val="000000"/>
            </a:solidFill>
            <a:miter lim="800000"/>
            <a:headEnd/>
            <a:tailEnd type="triangle" w="med" len="med"/>
          </a:ln>
        </p:spPr>
      </p:cxnSp>
      <p:sp>
        <p:nvSpPr>
          <p:cNvPr id="15386" name="Oval 25"/>
          <p:cNvSpPr>
            <a:spLocks noChangeArrowheads="1"/>
          </p:cNvSpPr>
          <p:nvPr/>
        </p:nvSpPr>
        <p:spPr bwMode="auto">
          <a:xfrm>
            <a:off x="5308600" y="5849938"/>
            <a:ext cx="923925"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Bytecode</a:t>
            </a:r>
          </a:p>
        </p:txBody>
      </p:sp>
      <p:cxnSp>
        <p:nvCxnSpPr>
          <p:cNvPr id="15387" name="AutoShape 26"/>
          <p:cNvCxnSpPr>
            <a:cxnSpLocks noChangeShapeType="1"/>
            <a:stCxn id="15386" idx="6"/>
            <a:endCxn id="15381" idx="1"/>
          </p:cNvCxnSpPr>
          <p:nvPr/>
        </p:nvCxnSpPr>
        <p:spPr bwMode="auto">
          <a:xfrm>
            <a:off x="6245225" y="6097588"/>
            <a:ext cx="503238" cy="3175"/>
          </a:xfrm>
          <a:prstGeom prst="straightConnector1">
            <a:avLst/>
          </a:prstGeom>
          <a:noFill/>
          <a:ln w="9360">
            <a:solidFill>
              <a:srgbClr val="000000"/>
            </a:solidFill>
            <a:miter lim="800000"/>
            <a:headEnd/>
            <a:tailEnd type="triangle" w="med" len="med"/>
          </a:ln>
        </p:spPr>
      </p:cxnSp>
      <p:cxnSp>
        <p:nvCxnSpPr>
          <p:cNvPr id="15388" name="AutoShape 27"/>
          <p:cNvCxnSpPr>
            <a:cxnSpLocks noChangeShapeType="1"/>
            <a:stCxn id="15371" idx="4"/>
            <a:endCxn id="15383" idx="0"/>
          </p:cNvCxnSpPr>
          <p:nvPr/>
        </p:nvCxnSpPr>
        <p:spPr bwMode="auto">
          <a:xfrm>
            <a:off x="3865563" y="4833938"/>
            <a:ext cx="1587" cy="241300"/>
          </a:xfrm>
          <a:prstGeom prst="straightConnector1">
            <a:avLst/>
          </a:prstGeom>
          <a:noFill/>
          <a:ln w="9360">
            <a:solidFill>
              <a:srgbClr val="000000"/>
            </a:solidFill>
            <a:miter lim="800000"/>
            <a:headEnd/>
            <a:tailEnd type="triangle" w="med" len="med"/>
          </a:ln>
        </p:spPr>
      </p:cxnSp>
      <p:sp>
        <p:nvSpPr>
          <p:cNvPr id="15389" name="Oval 28"/>
          <p:cNvSpPr>
            <a:spLocks noChangeArrowheads="1"/>
          </p:cNvSpPr>
          <p:nvPr/>
        </p:nvSpPr>
        <p:spPr bwMode="auto">
          <a:xfrm>
            <a:off x="3332163" y="5849938"/>
            <a:ext cx="1066800"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Executable</a:t>
            </a:r>
          </a:p>
        </p:txBody>
      </p:sp>
      <p:cxnSp>
        <p:nvCxnSpPr>
          <p:cNvPr id="15390" name="AutoShape 29"/>
          <p:cNvCxnSpPr>
            <a:cxnSpLocks noChangeShapeType="1"/>
            <a:stCxn id="15383" idx="2"/>
            <a:endCxn id="15389" idx="0"/>
          </p:cNvCxnSpPr>
          <p:nvPr/>
        </p:nvCxnSpPr>
        <p:spPr bwMode="auto">
          <a:xfrm>
            <a:off x="3865563" y="5602288"/>
            <a:ext cx="1587" cy="236537"/>
          </a:xfrm>
          <a:prstGeom prst="straightConnector1">
            <a:avLst/>
          </a:prstGeom>
          <a:noFill/>
          <a:ln w="9360">
            <a:solidFill>
              <a:srgbClr val="000000"/>
            </a:solidFill>
            <a:miter lim="800000"/>
            <a:headEnd/>
            <a:tailEnd type="triangle" w="med" len="med"/>
          </a:ln>
        </p:spPr>
      </p:cxnSp>
      <p:sp>
        <p:nvSpPr>
          <p:cNvPr id="15391" name="Oval 30"/>
          <p:cNvSpPr>
            <a:spLocks noChangeArrowheads="1"/>
          </p:cNvSpPr>
          <p:nvPr/>
        </p:nvSpPr>
        <p:spPr bwMode="auto">
          <a:xfrm>
            <a:off x="735013" y="4325938"/>
            <a:ext cx="1768475"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XRX C++ Natives</a:t>
            </a:r>
          </a:p>
        </p:txBody>
      </p:sp>
      <p:sp>
        <p:nvSpPr>
          <p:cNvPr id="15392" name="Oval 31"/>
          <p:cNvSpPr>
            <a:spLocks noChangeArrowheads="1"/>
          </p:cNvSpPr>
          <p:nvPr/>
        </p:nvSpPr>
        <p:spPr bwMode="auto">
          <a:xfrm>
            <a:off x="7354888" y="4343400"/>
            <a:ext cx="1609725" cy="4572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XRX Java Natives</a:t>
            </a:r>
          </a:p>
        </p:txBody>
      </p:sp>
      <p:cxnSp>
        <p:nvCxnSpPr>
          <p:cNvPr id="15393" name="AutoShape 32"/>
          <p:cNvCxnSpPr>
            <a:cxnSpLocks noChangeShapeType="1"/>
            <a:stCxn id="15392" idx="3"/>
            <a:endCxn id="15384" idx="3"/>
          </p:cNvCxnSpPr>
          <p:nvPr/>
        </p:nvCxnSpPr>
        <p:spPr bwMode="auto">
          <a:xfrm flipH="1">
            <a:off x="6088063" y="4746625"/>
            <a:ext cx="1501775" cy="592138"/>
          </a:xfrm>
          <a:prstGeom prst="straightConnector1">
            <a:avLst/>
          </a:prstGeom>
          <a:noFill/>
          <a:ln w="9360">
            <a:solidFill>
              <a:srgbClr val="000000"/>
            </a:solidFill>
            <a:miter lim="800000"/>
            <a:headEnd/>
            <a:tailEnd type="triangle" w="med" len="med"/>
          </a:ln>
        </p:spPr>
      </p:cxnSp>
      <p:cxnSp>
        <p:nvCxnSpPr>
          <p:cNvPr id="15394" name="AutoShape 33"/>
          <p:cNvCxnSpPr>
            <a:cxnSpLocks noChangeShapeType="1"/>
            <a:stCxn id="15391" idx="5"/>
            <a:endCxn id="15383" idx="1"/>
          </p:cNvCxnSpPr>
          <p:nvPr/>
        </p:nvCxnSpPr>
        <p:spPr bwMode="auto">
          <a:xfrm>
            <a:off x="2244725" y="4760913"/>
            <a:ext cx="852488" cy="577850"/>
          </a:xfrm>
          <a:prstGeom prst="straightConnector1">
            <a:avLst/>
          </a:prstGeom>
          <a:noFill/>
          <a:ln w="9360">
            <a:solidFill>
              <a:srgbClr val="000000"/>
            </a:solidFill>
            <a:miter lim="800000"/>
            <a:headEnd/>
            <a:tailEnd type="triangle" w="med" len="med"/>
          </a:ln>
        </p:spPr>
      </p:cxnSp>
      <p:sp>
        <p:nvSpPr>
          <p:cNvPr id="15395" name="Oval 34"/>
          <p:cNvSpPr>
            <a:spLocks noChangeArrowheads="1"/>
          </p:cNvSpPr>
          <p:nvPr/>
        </p:nvSpPr>
        <p:spPr bwMode="auto">
          <a:xfrm>
            <a:off x="1143000" y="5849938"/>
            <a:ext cx="1360488" cy="495300"/>
          </a:xfrm>
          <a:prstGeom prst="ellipse">
            <a:avLst/>
          </a:prstGeom>
          <a:solidFill>
            <a:srgbClr val="FFFF99"/>
          </a:solidFill>
          <a:ln w="25560">
            <a:solidFill>
              <a:srgbClr val="000000"/>
            </a:solidFill>
            <a:miter lim="800000"/>
            <a:headEnd/>
            <a:tailEnd/>
          </a:ln>
        </p:spPr>
        <p:txBody>
          <a:bodyPr wrap="none" lIns="90000" tIns="46800" rIns="90000" bIns="46800" anchor="ct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X10RT/PGAS</a:t>
            </a:r>
          </a:p>
        </p:txBody>
      </p:sp>
      <p:cxnSp>
        <p:nvCxnSpPr>
          <p:cNvPr id="15396" name="AutoShape 35"/>
          <p:cNvCxnSpPr>
            <a:cxnSpLocks noChangeShapeType="1"/>
            <a:stCxn id="15395" idx="6"/>
            <a:endCxn id="15389" idx="2"/>
          </p:cNvCxnSpPr>
          <p:nvPr/>
        </p:nvCxnSpPr>
        <p:spPr bwMode="auto">
          <a:xfrm>
            <a:off x="2516188" y="6097588"/>
            <a:ext cx="809625" cy="1587"/>
          </a:xfrm>
          <a:prstGeom prst="straightConnector1">
            <a:avLst/>
          </a:prstGeom>
          <a:noFill/>
          <a:ln w="9360" cap="rnd">
            <a:solidFill>
              <a:srgbClr val="000000"/>
            </a:solidFill>
            <a:prstDash val="sysDot"/>
            <a:miter lim="800000"/>
            <a:headEnd/>
            <a:tailEnd type="triangle" w="med" len="med"/>
          </a:ln>
        </p:spPr>
      </p:cxnSp>
      <p:sp>
        <p:nvSpPr>
          <p:cNvPr id="15397" name="Rectangle 36"/>
          <p:cNvSpPr>
            <a:spLocks noChangeArrowheads="1"/>
          </p:cNvSpPr>
          <p:nvPr/>
        </p:nvSpPr>
        <p:spPr bwMode="auto">
          <a:xfrm>
            <a:off x="2598738" y="3241675"/>
            <a:ext cx="2286000" cy="2559050"/>
          </a:xfrm>
          <a:prstGeom prst="rect">
            <a:avLst/>
          </a:prstGeom>
          <a:noFill/>
          <a:ln w="25560">
            <a:solidFill>
              <a:srgbClr val="000000"/>
            </a:solidFill>
            <a:prstDash val="sysDot"/>
            <a:miter lim="800000"/>
            <a:headEnd/>
            <a:tailEnd/>
          </a:ln>
        </p:spPr>
        <p:txBody>
          <a:bodyPr wrap="none" lIns="90000" tIns="46800" rIns="90000" bIns="46800"/>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C++ Backend </a:t>
            </a:r>
          </a:p>
        </p:txBody>
      </p:sp>
      <p:sp>
        <p:nvSpPr>
          <p:cNvPr id="15398" name="Rectangle 37"/>
          <p:cNvSpPr>
            <a:spLocks noChangeArrowheads="1"/>
          </p:cNvSpPr>
          <p:nvPr/>
        </p:nvSpPr>
        <p:spPr bwMode="auto">
          <a:xfrm>
            <a:off x="5046663" y="3241675"/>
            <a:ext cx="2087562" cy="2559050"/>
          </a:xfrm>
          <a:prstGeom prst="rect">
            <a:avLst/>
          </a:prstGeom>
          <a:noFill/>
          <a:ln w="25560">
            <a:solidFill>
              <a:srgbClr val="000000"/>
            </a:solidFill>
            <a:prstDash val="sysDot"/>
            <a:miter lim="800000"/>
            <a:headEnd/>
            <a:tailEnd/>
          </a:ln>
        </p:spPr>
        <p:txBody>
          <a:bodyPr wrap="none" lIns="90000" tIns="46800" rIns="90000" bIns="46800"/>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cs typeface="Arial" pitchFamily="34" charset="0"/>
              </a:rPr>
              <a:t>               Java Backend </a:t>
            </a:r>
          </a:p>
        </p:txBody>
      </p:sp>
      <p:grpSp>
        <p:nvGrpSpPr>
          <p:cNvPr id="2" name="Group 38"/>
          <p:cNvGrpSpPr>
            <a:grpSpLocks/>
          </p:cNvGrpSpPr>
          <p:nvPr/>
        </p:nvGrpSpPr>
        <p:grpSpPr bwMode="auto">
          <a:xfrm>
            <a:off x="1430338" y="1985963"/>
            <a:ext cx="4081462" cy="4111625"/>
            <a:chOff x="901" y="1251"/>
            <a:chExt cx="2571" cy="2590"/>
          </a:xfrm>
        </p:grpSpPr>
        <p:cxnSp>
          <p:nvCxnSpPr>
            <p:cNvPr id="15400" name="AutoShape 39"/>
            <p:cNvCxnSpPr>
              <a:cxnSpLocks noChangeShapeType="1"/>
            </p:cNvCxnSpPr>
            <p:nvPr/>
          </p:nvCxnSpPr>
          <p:spPr bwMode="auto">
            <a:xfrm>
              <a:off x="901" y="1251"/>
              <a:ext cx="278" cy="1"/>
            </a:xfrm>
            <a:prstGeom prst="straightConnector1">
              <a:avLst/>
            </a:prstGeom>
            <a:noFill/>
            <a:ln w="25560">
              <a:solidFill>
                <a:srgbClr val="FF0000"/>
              </a:solidFill>
              <a:miter lim="800000"/>
              <a:headEnd/>
              <a:tailEnd type="triangle" w="med" len="med"/>
            </a:ln>
          </p:spPr>
        </p:cxnSp>
        <p:cxnSp>
          <p:nvCxnSpPr>
            <p:cNvPr id="15401" name="AutoShape 40"/>
            <p:cNvCxnSpPr>
              <a:cxnSpLocks noChangeShapeType="1"/>
            </p:cNvCxnSpPr>
            <p:nvPr/>
          </p:nvCxnSpPr>
          <p:spPr bwMode="auto">
            <a:xfrm>
              <a:off x="1722" y="1251"/>
              <a:ext cx="225" cy="1"/>
            </a:xfrm>
            <a:prstGeom prst="straightConnector1">
              <a:avLst/>
            </a:prstGeom>
            <a:noFill/>
            <a:ln w="25560">
              <a:solidFill>
                <a:srgbClr val="FF0000"/>
              </a:solidFill>
              <a:miter lim="800000"/>
              <a:headEnd/>
              <a:tailEnd type="triangle" w="med" len="med"/>
            </a:ln>
          </p:spPr>
        </p:cxnSp>
        <p:cxnSp>
          <p:nvCxnSpPr>
            <p:cNvPr id="15402" name="AutoShape 41"/>
            <p:cNvCxnSpPr>
              <a:cxnSpLocks noChangeShapeType="1"/>
            </p:cNvCxnSpPr>
            <p:nvPr/>
          </p:nvCxnSpPr>
          <p:spPr bwMode="auto">
            <a:xfrm>
              <a:off x="2544" y="1251"/>
              <a:ext cx="220" cy="1"/>
            </a:xfrm>
            <a:prstGeom prst="straightConnector1">
              <a:avLst/>
            </a:prstGeom>
            <a:noFill/>
            <a:ln w="25560">
              <a:solidFill>
                <a:srgbClr val="FF0000"/>
              </a:solidFill>
              <a:miter lim="800000"/>
              <a:headEnd/>
              <a:tailEnd type="triangle" w="med" len="med"/>
            </a:ln>
          </p:spPr>
        </p:cxnSp>
        <p:cxnSp>
          <p:nvCxnSpPr>
            <p:cNvPr id="15403" name="AutoShape 42"/>
            <p:cNvCxnSpPr>
              <a:cxnSpLocks noChangeShapeType="1"/>
            </p:cNvCxnSpPr>
            <p:nvPr/>
          </p:nvCxnSpPr>
          <p:spPr bwMode="auto">
            <a:xfrm flipH="1">
              <a:off x="3061" y="1388"/>
              <a:ext cx="412" cy="225"/>
            </a:xfrm>
            <a:prstGeom prst="straightConnector1">
              <a:avLst/>
            </a:prstGeom>
            <a:noFill/>
            <a:ln w="25560">
              <a:solidFill>
                <a:srgbClr val="FF0000"/>
              </a:solidFill>
              <a:miter lim="800000"/>
              <a:headEnd/>
              <a:tailEnd type="triangle" w="med" len="med"/>
            </a:ln>
          </p:spPr>
        </p:cxnSp>
        <p:cxnSp>
          <p:nvCxnSpPr>
            <p:cNvPr id="15404" name="AutoShape 43"/>
            <p:cNvCxnSpPr>
              <a:cxnSpLocks noChangeShapeType="1"/>
            </p:cNvCxnSpPr>
            <p:nvPr/>
          </p:nvCxnSpPr>
          <p:spPr bwMode="auto">
            <a:xfrm flipH="1">
              <a:off x="2434" y="1895"/>
              <a:ext cx="420" cy="344"/>
            </a:xfrm>
            <a:prstGeom prst="straightConnector1">
              <a:avLst/>
            </a:prstGeom>
            <a:noFill/>
            <a:ln w="25560">
              <a:solidFill>
                <a:srgbClr val="FF0000"/>
              </a:solidFill>
              <a:miter lim="800000"/>
              <a:headEnd/>
              <a:tailEnd type="triangle" w="med" len="med"/>
            </a:ln>
          </p:spPr>
        </p:cxnSp>
        <p:cxnSp>
          <p:nvCxnSpPr>
            <p:cNvPr id="15405" name="AutoShape 44"/>
            <p:cNvCxnSpPr>
              <a:cxnSpLocks noChangeShapeType="1"/>
            </p:cNvCxnSpPr>
            <p:nvPr/>
          </p:nvCxnSpPr>
          <p:spPr bwMode="auto">
            <a:xfrm>
              <a:off x="2434" y="2568"/>
              <a:ext cx="2" cy="149"/>
            </a:xfrm>
            <a:prstGeom prst="straightConnector1">
              <a:avLst/>
            </a:prstGeom>
            <a:noFill/>
            <a:ln w="25560">
              <a:solidFill>
                <a:srgbClr val="FF0000"/>
              </a:solidFill>
              <a:miter lim="800000"/>
              <a:headEnd/>
              <a:tailEnd type="triangle" w="med" len="med"/>
            </a:ln>
          </p:spPr>
        </p:cxnSp>
        <p:cxnSp>
          <p:nvCxnSpPr>
            <p:cNvPr id="15406" name="AutoShape 45"/>
            <p:cNvCxnSpPr>
              <a:cxnSpLocks noChangeShapeType="1"/>
            </p:cNvCxnSpPr>
            <p:nvPr/>
          </p:nvCxnSpPr>
          <p:spPr bwMode="auto">
            <a:xfrm>
              <a:off x="2434" y="3044"/>
              <a:ext cx="2" cy="152"/>
            </a:xfrm>
            <a:prstGeom prst="straightConnector1">
              <a:avLst/>
            </a:prstGeom>
            <a:noFill/>
            <a:ln w="25560">
              <a:solidFill>
                <a:srgbClr val="FF0000"/>
              </a:solidFill>
              <a:miter lim="800000"/>
              <a:headEnd/>
              <a:tailEnd type="triangle" w="med" len="med"/>
            </a:ln>
          </p:spPr>
        </p:cxnSp>
        <p:cxnSp>
          <p:nvCxnSpPr>
            <p:cNvPr id="15407" name="AutoShape 46"/>
            <p:cNvCxnSpPr>
              <a:cxnSpLocks noChangeShapeType="1"/>
            </p:cNvCxnSpPr>
            <p:nvPr/>
          </p:nvCxnSpPr>
          <p:spPr bwMode="auto">
            <a:xfrm>
              <a:off x="2434" y="3528"/>
              <a:ext cx="2" cy="149"/>
            </a:xfrm>
            <a:prstGeom prst="straightConnector1">
              <a:avLst/>
            </a:prstGeom>
            <a:noFill/>
            <a:ln w="25560">
              <a:solidFill>
                <a:srgbClr val="FF0000"/>
              </a:solidFill>
              <a:miter lim="800000"/>
              <a:headEnd/>
              <a:tailEnd type="triangle" w="med" len="med"/>
            </a:ln>
          </p:spPr>
        </p:cxnSp>
        <p:cxnSp>
          <p:nvCxnSpPr>
            <p:cNvPr id="15408" name="AutoShape 47"/>
            <p:cNvCxnSpPr>
              <a:cxnSpLocks noChangeShapeType="1"/>
            </p:cNvCxnSpPr>
            <p:nvPr/>
          </p:nvCxnSpPr>
          <p:spPr bwMode="auto">
            <a:xfrm>
              <a:off x="1413" y="2998"/>
              <a:ext cx="537" cy="364"/>
            </a:xfrm>
            <a:prstGeom prst="straightConnector1">
              <a:avLst/>
            </a:prstGeom>
            <a:noFill/>
            <a:ln w="25560">
              <a:solidFill>
                <a:srgbClr val="FF0000"/>
              </a:solidFill>
              <a:miter lim="800000"/>
              <a:headEnd/>
              <a:tailEnd type="triangle" w="med" len="med"/>
            </a:ln>
          </p:spPr>
        </p:cxnSp>
        <p:cxnSp>
          <p:nvCxnSpPr>
            <p:cNvPr id="15409" name="AutoShape 48"/>
            <p:cNvCxnSpPr>
              <a:cxnSpLocks noChangeShapeType="1"/>
            </p:cNvCxnSpPr>
            <p:nvPr/>
          </p:nvCxnSpPr>
          <p:spPr bwMode="auto">
            <a:xfrm>
              <a:off x="1584" y="3840"/>
              <a:ext cx="510" cy="2"/>
            </a:xfrm>
            <a:prstGeom prst="straightConnector1">
              <a:avLst/>
            </a:prstGeom>
            <a:noFill/>
            <a:ln w="25560" cap="rnd">
              <a:solidFill>
                <a:srgbClr val="FF0000"/>
              </a:solidFill>
              <a:prstDash val="sysDot"/>
              <a:miter lim="800000"/>
              <a:headEnd/>
              <a:tailEnd type="triangle" w="med" len="med"/>
            </a:ln>
          </p:spPr>
        </p:cxn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
          <p:cNvSpPr>
            <a:spLocks noGrp="1" noChangeArrowheads="1"/>
          </p:cNvSpPr>
          <p:nvPr>
            <p:ph type="title"/>
          </p:nvPr>
        </p:nvSpPr>
        <p:spPr>
          <a:xfrm>
            <a:off x="990600" y="414561"/>
            <a:ext cx="6951663" cy="638175"/>
          </a:xfrm>
        </p:spPr>
        <p:txBody>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sz="3200" b="0" dirty="0">
                <a:latin typeface="Comic Sans MS" pitchFamily="66" charset="0"/>
                <a:ea typeface="宋体" pitchFamily="2" charset="-122"/>
              </a:rPr>
              <a:t>Overview of Features</a:t>
            </a:r>
          </a:p>
        </p:txBody>
      </p:sp>
      <p:sp>
        <p:nvSpPr>
          <p:cNvPr id="17411" name="Rectangle 2"/>
          <p:cNvSpPr>
            <a:spLocks noGrp="1" noChangeArrowheads="1"/>
          </p:cNvSpPr>
          <p:nvPr>
            <p:ph type="body" idx="1"/>
          </p:nvPr>
        </p:nvSpPr>
        <p:spPr>
          <a:xfrm>
            <a:off x="177800" y="1211659"/>
            <a:ext cx="4305300" cy="5673725"/>
          </a:xfrm>
        </p:spPr>
        <p:txBody>
          <a:bodyPr/>
          <a:lstStyle/>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latin typeface="Comic Sans MS" pitchFamily="66" charset="0"/>
                <a:ea typeface="宋体" pitchFamily="2" charset="-122"/>
              </a:rPr>
              <a:t>Many sequential features of Java inherited unchanged</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Classes (w/ single inheritance)</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Interfaces, (w/ multiple inheritance)</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Instance and static fields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Constructors, (static) </a:t>
            </a:r>
            <a:r>
              <a:rPr lang="en-US" altLang="zh-CN" sz="1800" b="0" dirty="0" err="1">
                <a:latin typeface="Comic Sans MS" pitchFamily="66" charset="0"/>
                <a:ea typeface="宋体" pitchFamily="2" charset="-122"/>
              </a:rPr>
              <a:t>initializers</a:t>
            </a:r>
            <a:endParaRPr lang="en-US" altLang="zh-CN" sz="1800" b="0" dirty="0">
              <a:latin typeface="Comic Sans MS" pitchFamily="66" charset="0"/>
              <a:ea typeface="宋体" pitchFamily="2" charset="-122"/>
            </a:endParaRP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Overloaded, over-</a:t>
            </a:r>
            <a:r>
              <a:rPr lang="en-US" altLang="zh-CN" sz="1800" b="0" dirty="0" err="1">
                <a:latin typeface="Comic Sans MS" pitchFamily="66" charset="0"/>
                <a:ea typeface="宋体" pitchFamily="2" charset="-122"/>
              </a:rPr>
              <a:t>rideable</a:t>
            </a:r>
            <a:r>
              <a:rPr lang="en-US" altLang="zh-CN" sz="1800" b="0" dirty="0">
                <a:latin typeface="Comic Sans MS" pitchFamily="66" charset="0"/>
                <a:ea typeface="宋体" pitchFamily="2" charset="-122"/>
              </a:rPr>
              <a:t> methods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Garbage collection</a:t>
            </a:r>
          </a:p>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err="1">
                <a:latin typeface="Comic Sans MS" pitchFamily="66" charset="0"/>
                <a:ea typeface="宋体" pitchFamily="2" charset="-122"/>
              </a:rPr>
              <a:t>Structs</a:t>
            </a:r>
            <a:endParaRPr lang="en-US" altLang="zh-CN" sz="1800" dirty="0">
              <a:latin typeface="Comic Sans MS" pitchFamily="66" charset="0"/>
              <a:ea typeface="宋体" pitchFamily="2" charset="-122"/>
            </a:endParaRPr>
          </a:p>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latin typeface="Comic Sans MS" pitchFamily="66" charset="0"/>
                <a:ea typeface="宋体" pitchFamily="2" charset="-122"/>
              </a:rPr>
              <a:t>Closures</a:t>
            </a:r>
          </a:p>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latin typeface="Comic Sans MS" pitchFamily="66" charset="0"/>
                <a:ea typeface="宋体" pitchFamily="2" charset="-122"/>
              </a:rPr>
              <a:t>Points, Regions, Distributions, Arrays</a:t>
            </a:r>
          </a:p>
        </p:txBody>
      </p:sp>
      <p:sp>
        <p:nvSpPr>
          <p:cNvPr id="17412" name="Rectangle 3"/>
          <p:cNvSpPr>
            <a:spLocks noGrp="1" noChangeArrowheads="1"/>
          </p:cNvSpPr>
          <p:nvPr>
            <p:ph type="body" idx="2"/>
          </p:nvPr>
        </p:nvSpPr>
        <p:spPr>
          <a:xfrm>
            <a:off x="4635500" y="1148605"/>
            <a:ext cx="4305300" cy="5592763"/>
          </a:xfrm>
        </p:spPr>
        <p:txBody>
          <a:bodyPr/>
          <a:lstStyle/>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latin typeface="Comic Sans MS" pitchFamily="66" charset="0"/>
                <a:ea typeface="宋体" pitchFamily="2" charset="-122"/>
              </a:rPr>
              <a:t>Substantial extensions to the type system</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Dependent types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Generic types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Function types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Type definitions, inference</a:t>
            </a:r>
          </a:p>
          <a:p>
            <a:pPr marL="327025" indent="-327025" algn="l">
              <a:lnSpc>
                <a:spcPct val="97000"/>
              </a:lnSpc>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latin typeface="Comic Sans MS" pitchFamily="66" charset="0"/>
                <a:ea typeface="宋体" pitchFamily="2" charset="-122"/>
              </a:rPr>
              <a:t>Concurrency</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Fine-grained concurrency: </a:t>
            </a:r>
          </a:p>
          <a:p>
            <a:pPr marL="1127125" lvl="2" indent="-212725" algn="l">
              <a:lnSpc>
                <a:spcPct val="97000"/>
              </a:lnSpc>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err="1">
                <a:solidFill>
                  <a:srgbClr val="0000CC"/>
                </a:solidFill>
                <a:latin typeface="Comic Sans MS" pitchFamily="66" charset="0"/>
                <a:ea typeface="宋体" pitchFamily="2" charset="-122"/>
              </a:rPr>
              <a:t>async</a:t>
            </a:r>
            <a:r>
              <a:rPr lang="en-US" altLang="zh-CN" sz="1600" dirty="0">
                <a:solidFill>
                  <a:srgbClr val="0000CC"/>
                </a:solidFill>
                <a:latin typeface="Comic Sans MS" pitchFamily="66" charset="0"/>
                <a:ea typeface="宋体" pitchFamily="2" charset="-122"/>
              </a:rPr>
              <a:t> (</a:t>
            </a:r>
            <a:r>
              <a:rPr lang="en-US" altLang="zh-CN" sz="1600" dirty="0" err="1">
                <a:solidFill>
                  <a:srgbClr val="0000CC"/>
                </a:solidFill>
                <a:latin typeface="Comic Sans MS" pitchFamily="66" charset="0"/>
                <a:ea typeface="宋体" pitchFamily="2" charset="-122"/>
              </a:rPr>
              <a:t>p,l</a:t>
            </a:r>
            <a:r>
              <a:rPr lang="en-US" altLang="zh-CN" sz="1600" dirty="0">
                <a:solidFill>
                  <a:srgbClr val="0000CC"/>
                </a:solidFill>
                <a:latin typeface="Comic Sans MS" pitchFamily="66" charset="0"/>
                <a:ea typeface="宋体" pitchFamily="2" charset="-122"/>
              </a:rPr>
              <a:t>) 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Atomicity</a:t>
            </a:r>
          </a:p>
          <a:p>
            <a:pPr marL="1127125" lvl="2" indent="-212725" algn="l">
              <a:lnSpc>
                <a:spcPct val="97000"/>
              </a:lnSpc>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solidFill>
                  <a:srgbClr val="0000CC"/>
                </a:solidFill>
                <a:latin typeface="Comic Sans MS" pitchFamily="66" charset="0"/>
                <a:ea typeface="宋体" pitchFamily="2" charset="-122"/>
              </a:rPr>
              <a:t>atomic (s)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Ordering </a:t>
            </a:r>
          </a:p>
          <a:p>
            <a:pPr marL="1127125" lvl="2" indent="-212725" algn="l">
              <a:lnSpc>
                <a:spcPct val="97000"/>
              </a:lnSpc>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solidFill>
                  <a:srgbClr val="0000CC"/>
                </a:solidFill>
                <a:latin typeface="Comic Sans MS" pitchFamily="66" charset="0"/>
                <a:ea typeface="宋体" pitchFamily="2" charset="-122"/>
              </a:rPr>
              <a:t>L: finish S</a:t>
            </a:r>
          </a:p>
          <a:p>
            <a:pPr marL="727075" lvl="1" indent="-269875" algn="l">
              <a:lnSpc>
                <a:spcPct val="97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latin typeface="Comic Sans MS" pitchFamily="66" charset="0"/>
                <a:ea typeface="宋体" pitchFamily="2" charset="-122"/>
              </a:rPr>
              <a:t>Data-dependent synchronization</a:t>
            </a:r>
          </a:p>
          <a:p>
            <a:pPr marL="1127125" lvl="2" indent="-212725" algn="l">
              <a:lnSpc>
                <a:spcPct val="97000"/>
              </a:lnSpc>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solidFill>
                  <a:srgbClr val="0000CC"/>
                </a:solidFill>
                <a:latin typeface="Comic Sans MS" pitchFamily="66" charset="0"/>
                <a:ea typeface="宋体" pitchFamily="2" charset="-122"/>
              </a:rPr>
              <a:t>when (c) S</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animEffect transition="in" filter="blinds(horizontal)">
                                      <p:cBhvr>
                                        <p:cTn id="7" dur="500"/>
                                        <p:tgtEl>
                                          <p:spTgt spid="17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7411">
                                            <p:txEl>
                                              <p:pRg st="1" end="1"/>
                                            </p:txEl>
                                          </p:spTgt>
                                        </p:tgtEl>
                                        <p:attrNameLst>
                                          <p:attrName>style.visibility</p:attrName>
                                        </p:attrNameLst>
                                      </p:cBhvr>
                                      <p:to>
                                        <p:strVal val="visible"/>
                                      </p:to>
                                    </p:set>
                                    <p:animEffect transition="in" filter="blinds(horizontal)">
                                      <p:cBhvr>
                                        <p:cTn id="12" dur="500"/>
                                        <p:tgtEl>
                                          <p:spTgt spid="17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7411">
                                            <p:txEl>
                                              <p:pRg st="2" end="2"/>
                                            </p:txEl>
                                          </p:spTgt>
                                        </p:tgtEl>
                                        <p:attrNameLst>
                                          <p:attrName>style.visibility</p:attrName>
                                        </p:attrNameLst>
                                      </p:cBhvr>
                                      <p:to>
                                        <p:strVal val="visible"/>
                                      </p:to>
                                    </p:set>
                                    <p:animEffect transition="in" filter="blinds(horizontal)">
                                      <p:cBhvr>
                                        <p:cTn id="17" dur="500"/>
                                        <p:tgtEl>
                                          <p:spTgt spid="17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411">
                                            <p:txEl>
                                              <p:pRg st="3" end="3"/>
                                            </p:txEl>
                                          </p:spTgt>
                                        </p:tgtEl>
                                        <p:attrNameLst>
                                          <p:attrName>style.visibility</p:attrName>
                                        </p:attrNameLst>
                                      </p:cBhvr>
                                      <p:to>
                                        <p:strVal val="visible"/>
                                      </p:to>
                                    </p:set>
                                    <p:animEffect transition="in" filter="blinds(horizontal)">
                                      <p:cBhvr>
                                        <p:cTn id="22" dur="500"/>
                                        <p:tgtEl>
                                          <p:spTgt spid="17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411">
                                            <p:txEl>
                                              <p:pRg st="4" end="4"/>
                                            </p:txEl>
                                          </p:spTgt>
                                        </p:tgtEl>
                                        <p:attrNameLst>
                                          <p:attrName>style.visibility</p:attrName>
                                        </p:attrNameLst>
                                      </p:cBhvr>
                                      <p:to>
                                        <p:strVal val="visible"/>
                                      </p:to>
                                    </p:set>
                                    <p:animEffect transition="in" filter="blinds(horizontal)">
                                      <p:cBhvr>
                                        <p:cTn id="27" dur="500"/>
                                        <p:tgtEl>
                                          <p:spTgt spid="17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7411">
                                            <p:txEl>
                                              <p:pRg st="5" end="5"/>
                                            </p:txEl>
                                          </p:spTgt>
                                        </p:tgtEl>
                                        <p:attrNameLst>
                                          <p:attrName>style.visibility</p:attrName>
                                        </p:attrNameLst>
                                      </p:cBhvr>
                                      <p:to>
                                        <p:strVal val="visible"/>
                                      </p:to>
                                    </p:set>
                                    <p:animEffect transition="in" filter="blinds(horizontal)">
                                      <p:cBhvr>
                                        <p:cTn id="32" dur="500"/>
                                        <p:tgtEl>
                                          <p:spTgt spid="174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7411">
                                            <p:txEl>
                                              <p:pRg st="6" end="6"/>
                                            </p:txEl>
                                          </p:spTgt>
                                        </p:tgtEl>
                                        <p:attrNameLst>
                                          <p:attrName>style.visibility</p:attrName>
                                        </p:attrNameLst>
                                      </p:cBhvr>
                                      <p:to>
                                        <p:strVal val="visible"/>
                                      </p:to>
                                    </p:set>
                                    <p:animEffect transition="in" filter="blinds(horizontal)">
                                      <p:cBhvr>
                                        <p:cTn id="37" dur="500"/>
                                        <p:tgtEl>
                                          <p:spTgt spid="174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7411">
                                            <p:txEl>
                                              <p:pRg st="7" end="7"/>
                                            </p:txEl>
                                          </p:spTgt>
                                        </p:tgtEl>
                                        <p:attrNameLst>
                                          <p:attrName>style.visibility</p:attrName>
                                        </p:attrNameLst>
                                      </p:cBhvr>
                                      <p:to>
                                        <p:strVal val="visible"/>
                                      </p:to>
                                    </p:set>
                                    <p:animEffect transition="in" filter="blinds(horizontal)">
                                      <p:cBhvr>
                                        <p:cTn id="42" dur="500"/>
                                        <p:tgtEl>
                                          <p:spTgt spid="174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7411">
                                            <p:txEl>
                                              <p:pRg st="8" end="8"/>
                                            </p:txEl>
                                          </p:spTgt>
                                        </p:tgtEl>
                                        <p:attrNameLst>
                                          <p:attrName>style.visibility</p:attrName>
                                        </p:attrNameLst>
                                      </p:cBhvr>
                                      <p:to>
                                        <p:strVal val="visible"/>
                                      </p:to>
                                    </p:set>
                                    <p:animEffect transition="in" filter="blinds(horizontal)">
                                      <p:cBhvr>
                                        <p:cTn id="47" dur="500"/>
                                        <p:tgtEl>
                                          <p:spTgt spid="174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7411">
                                            <p:txEl>
                                              <p:pRg st="9" end="9"/>
                                            </p:txEl>
                                          </p:spTgt>
                                        </p:tgtEl>
                                        <p:attrNameLst>
                                          <p:attrName>style.visibility</p:attrName>
                                        </p:attrNameLst>
                                      </p:cBhvr>
                                      <p:to>
                                        <p:strVal val="visible"/>
                                      </p:to>
                                    </p:set>
                                    <p:animEffect transition="in" filter="blinds(horizontal)">
                                      <p:cBhvr>
                                        <p:cTn id="52" dur="500"/>
                                        <p:tgtEl>
                                          <p:spTgt spid="174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7412">
                                            <p:txEl>
                                              <p:pRg st="0" end="0"/>
                                            </p:txEl>
                                          </p:spTgt>
                                        </p:tgtEl>
                                        <p:attrNameLst>
                                          <p:attrName>style.visibility</p:attrName>
                                        </p:attrNameLst>
                                      </p:cBhvr>
                                      <p:to>
                                        <p:strVal val="visible"/>
                                      </p:to>
                                    </p:set>
                                    <p:animEffect transition="in" filter="blinds(horizontal)">
                                      <p:cBhvr>
                                        <p:cTn id="57" dur="500"/>
                                        <p:tgtEl>
                                          <p:spTgt spid="17412">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17412">
                                            <p:txEl>
                                              <p:pRg st="1" end="1"/>
                                            </p:txEl>
                                          </p:spTgt>
                                        </p:tgtEl>
                                        <p:attrNameLst>
                                          <p:attrName>style.visibility</p:attrName>
                                        </p:attrNameLst>
                                      </p:cBhvr>
                                      <p:to>
                                        <p:strVal val="visible"/>
                                      </p:to>
                                    </p:set>
                                    <p:animEffect transition="in" filter="blinds(horizontal)">
                                      <p:cBhvr>
                                        <p:cTn id="62" dur="500"/>
                                        <p:tgtEl>
                                          <p:spTgt spid="17412">
                                            <p:txEl>
                                              <p:pRg st="1" end="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7412">
                                            <p:txEl>
                                              <p:pRg st="2" end="2"/>
                                            </p:txEl>
                                          </p:spTgt>
                                        </p:tgtEl>
                                        <p:attrNameLst>
                                          <p:attrName>style.visibility</p:attrName>
                                        </p:attrNameLst>
                                      </p:cBhvr>
                                      <p:to>
                                        <p:strVal val="visible"/>
                                      </p:to>
                                    </p:set>
                                    <p:animEffect transition="in" filter="blinds(horizontal)">
                                      <p:cBhvr>
                                        <p:cTn id="67" dur="500"/>
                                        <p:tgtEl>
                                          <p:spTgt spid="17412">
                                            <p:txEl>
                                              <p:pRg st="2" end="2"/>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17412">
                                            <p:txEl>
                                              <p:pRg st="3" end="3"/>
                                            </p:txEl>
                                          </p:spTgt>
                                        </p:tgtEl>
                                        <p:attrNameLst>
                                          <p:attrName>style.visibility</p:attrName>
                                        </p:attrNameLst>
                                      </p:cBhvr>
                                      <p:to>
                                        <p:strVal val="visible"/>
                                      </p:to>
                                    </p:set>
                                    <p:animEffect transition="in" filter="blinds(horizontal)">
                                      <p:cBhvr>
                                        <p:cTn id="72" dur="500"/>
                                        <p:tgtEl>
                                          <p:spTgt spid="17412">
                                            <p:txEl>
                                              <p:pRg st="3" end="3"/>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3" presetClass="entr" presetSubtype="10" fill="hold" grpId="0" nodeType="clickEffect">
                                  <p:stCondLst>
                                    <p:cond delay="0"/>
                                  </p:stCondLst>
                                  <p:childTnLst>
                                    <p:set>
                                      <p:cBhvr>
                                        <p:cTn id="76" dur="1" fill="hold">
                                          <p:stCondLst>
                                            <p:cond delay="0"/>
                                          </p:stCondLst>
                                        </p:cTn>
                                        <p:tgtEl>
                                          <p:spTgt spid="17412">
                                            <p:txEl>
                                              <p:pRg st="4" end="4"/>
                                            </p:txEl>
                                          </p:spTgt>
                                        </p:tgtEl>
                                        <p:attrNameLst>
                                          <p:attrName>style.visibility</p:attrName>
                                        </p:attrNameLst>
                                      </p:cBhvr>
                                      <p:to>
                                        <p:strVal val="visible"/>
                                      </p:to>
                                    </p:set>
                                    <p:animEffect transition="in" filter="blinds(horizontal)">
                                      <p:cBhvr>
                                        <p:cTn id="77" dur="500"/>
                                        <p:tgtEl>
                                          <p:spTgt spid="17412">
                                            <p:txEl>
                                              <p:pRg st="4" end="4"/>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3" presetClass="entr" presetSubtype="10" fill="hold" grpId="0" nodeType="clickEffect">
                                  <p:stCondLst>
                                    <p:cond delay="0"/>
                                  </p:stCondLst>
                                  <p:childTnLst>
                                    <p:set>
                                      <p:cBhvr>
                                        <p:cTn id="81" dur="1" fill="hold">
                                          <p:stCondLst>
                                            <p:cond delay="0"/>
                                          </p:stCondLst>
                                        </p:cTn>
                                        <p:tgtEl>
                                          <p:spTgt spid="17412">
                                            <p:txEl>
                                              <p:pRg st="5" end="5"/>
                                            </p:txEl>
                                          </p:spTgt>
                                        </p:tgtEl>
                                        <p:attrNameLst>
                                          <p:attrName>style.visibility</p:attrName>
                                        </p:attrNameLst>
                                      </p:cBhvr>
                                      <p:to>
                                        <p:strVal val="visible"/>
                                      </p:to>
                                    </p:set>
                                    <p:animEffect transition="in" filter="blinds(horizontal)">
                                      <p:cBhvr>
                                        <p:cTn id="82" dur="500"/>
                                        <p:tgtEl>
                                          <p:spTgt spid="17412">
                                            <p:txEl>
                                              <p:pRg st="5" end="5"/>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3" presetClass="entr" presetSubtype="10" fill="hold" grpId="0" nodeType="clickEffect">
                                  <p:stCondLst>
                                    <p:cond delay="0"/>
                                  </p:stCondLst>
                                  <p:childTnLst>
                                    <p:set>
                                      <p:cBhvr>
                                        <p:cTn id="86" dur="1" fill="hold">
                                          <p:stCondLst>
                                            <p:cond delay="0"/>
                                          </p:stCondLst>
                                        </p:cTn>
                                        <p:tgtEl>
                                          <p:spTgt spid="17412">
                                            <p:txEl>
                                              <p:pRg st="6" end="6"/>
                                            </p:txEl>
                                          </p:spTgt>
                                        </p:tgtEl>
                                        <p:attrNameLst>
                                          <p:attrName>style.visibility</p:attrName>
                                        </p:attrNameLst>
                                      </p:cBhvr>
                                      <p:to>
                                        <p:strVal val="visible"/>
                                      </p:to>
                                    </p:set>
                                    <p:animEffect transition="in" filter="blinds(horizontal)">
                                      <p:cBhvr>
                                        <p:cTn id="87" dur="500"/>
                                        <p:tgtEl>
                                          <p:spTgt spid="17412">
                                            <p:txEl>
                                              <p:pRg st="6" end="6"/>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3" presetClass="entr" presetSubtype="10" fill="hold" grpId="0" nodeType="clickEffect">
                                  <p:stCondLst>
                                    <p:cond delay="0"/>
                                  </p:stCondLst>
                                  <p:childTnLst>
                                    <p:set>
                                      <p:cBhvr>
                                        <p:cTn id="91" dur="1" fill="hold">
                                          <p:stCondLst>
                                            <p:cond delay="0"/>
                                          </p:stCondLst>
                                        </p:cTn>
                                        <p:tgtEl>
                                          <p:spTgt spid="17412">
                                            <p:txEl>
                                              <p:pRg st="7" end="7"/>
                                            </p:txEl>
                                          </p:spTgt>
                                        </p:tgtEl>
                                        <p:attrNameLst>
                                          <p:attrName>style.visibility</p:attrName>
                                        </p:attrNameLst>
                                      </p:cBhvr>
                                      <p:to>
                                        <p:strVal val="visible"/>
                                      </p:to>
                                    </p:set>
                                    <p:animEffect transition="in" filter="blinds(horizontal)">
                                      <p:cBhvr>
                                        <p:cTn id="92" dur="500"/>
                                        <p:tgtEl>
                                          <p:spTgt spid="17412">
                                            <p:txEl>
                                              <p:pRg st="7" end="7"/>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3" presetClass="entr" presetSubtype="10" fill="hold" grpId="0" nodeType="clickEffect">
                                  <p:stCondLst>
                                    <p:cond delay="0"/>
                                  </p:stCondLst>
                                  <p:childTnLst>
                                    <p:set>
                                      <p:cBhvr>
                                        <p:cTn id="96" dur="1" fill="hold">
                                          <p:stCondLst>
                                            <p:cond delay="0"/>
                                          </p:stCondLst>
                                        </p:cTn>
                                        <p:tgtEl>
                                          <p:spTgt spid="17412">
                                            <p:txEl>
                                              <p:pRg st="8" end="8"/>
                                            </p:txEl>
                                          </p:spTgt>
                                        </p:tgtEl>
                                        <p:attrNameLst>
                                          <p:attrName>style.visibility</p:attrName>
                                        </p:attrNameLst>
                                      </p:cBhvr>
                                      <p:to>
                                        <p:strVal val="visible"/>
                                      </p:to>
                                    </p:set>
                                    <p:animEffect transition="in" filter="blinds(horizontal)">
                                      <p:cBhvr>
                                        <p:cTn id="97" dur="500"/>
                                        <p:tgtEl>
                                          <p:spTgt spid="17412">
                                            <p:txEl>
                                              <p:pRg st="8" end="8"/>
                                            </p:txEl>
                                          </p:spTgt>
                                        </p:tgtEl>
                                      </p:cBhvr>
                                    </p:animEffect>
                                  </p:childTnLst>
                                </p:cTn>
                              </p:par>
                            </p:childTnLst>
                          </p:cTn>
                        </p:par>
                      </p:childTnLst>
                    </p:cTn>
                  </p:par>
                  <p:par>
                    <p:cTn id="98" fill="hold">
                      <p:stCondLst>
                        <p:cond delay="indefinite"/>
                      </p:stCondLst>
                      <p:childTnLst>
                        <p:par>
                          <p:cTn id="99" fill="hold">
                            <p:stCondLst>
                              <p:cond delay="0"/>
                            </p:stCondLst>
                            <p:childTnLst>
                              <p:par>
                                <p:cTn id="100" presetID="3" presetClass="entr" presetSubtype="10" fill="hold" grpId="0" nodeType="clickEffect">
                                  <p:stCondLst>
                                    <p:cond delay="0"/>
                                  </p:stCondLst>
                                  <p:childTnLst>
                                    <p:set>
                                      <p:cBhvr>
                                        <p:cTn id="101" dur="1" fill="hold">
                                          <p:stCondLst>
                                            <p:cond delay="0"/>
                                          </p:stCondLst>
                                        </p:cTn>
                                        <p:tgtEl>
                                          <p:spTgt spid="17412">
                                            <p:txEl>
                                              <p:pRg st="9" end="9"/>
                                            </p:txEl>
                                          </p:spTgt>
                                        </p:tgtEl>
                                        <p:attrNameLst>
                                          <p:attrName>style.visibility</p:attrName>
                                        </p:attrNameLst>
                                      </p:cBhvr>
                                      <p:to>
                                        <p:strVal val="visible"/>
                                      </p:to>
                                    </p:set>
                                    <p:animEffect transition="in" filter="blinds(horizontal)">
                                      <p:cBhvr>
                                        <p:cTn id="102" dur="500"/>
                                        <p:tgtEl>
                                          <p:spTgt spid="17412">
                                            <p:txEl>
                                              <p:pRg st="9" end="9"/>
                                            </p:txEl>
                                          </p:spTgt>
                                        </p:tgtEl>
                                      </p:cBhvr>
                                    </p:animEffect>
                                  </p:childTnLst>
                                </p:cTn>
                              </p:par>
                            </p:childTnLst>
                          </p:cTn>
                        </p:par>
                      </p:childTnLst>
                    </p:cTn>
                  </p:par>
                  <p:par>
                    <p:cTn id="103" fill="hold">
                      <p:stCondLst>
                        <p:cond delay="indefinite"/>
                      </p:stCondLst>
                      <p:childTnLst>
                        <p:par>
                          <p:cTn id="104" fill="hold">
                            <p:stCondLst>
                              <p:cond delay="0"/>
                            </p:stCondLst>
                            <p:childTnLst>
                              <p:par>
                                <p:cTn id="105" presetID="3" presetClass="entr" presetSubtype="10" fill="hold" grpId="0" nodeType="clickEffect">
                                  <p:stCondLst>
                                    <p:cond delay="0"/>
                                  </p:stCondLst>
                                  <p:childTnLst>
                                    <p:set>
                                      <p:cBhvr>
                                        <p:cTn id="106" dur="1" fill="hold">
                                          <p:stCondLst>
                                            <p:cond delay="0"/>
                                          </p:stCondLst>
                                        </p:cTn>
                                        <p:tgtEl>
                                          <p:spTgt spid="17412">
                                            <p:txEl>
                                              <p:pRg st="10" end="10"/>
                                            </p:txEl>
                                          </p:spTgt>
                                        </p:tgtEl>
                                        <p:attrNameLst>
                                          <p:attrName>style.visibility</p:attrName>
                                        </p:attrNameLst>
                                      </p:cBhvr>
                                      <p:to>
                                        <p:strVal val="visible"/>
                                      </p:to>
                                    </p:set>
                                    <p:animEffect transition="in" filter="blinds(horizontal)">
                                      <p:cBhvr>
                                        <p:cTn id="107" dur="500"/>
                                        <p:tgtEl>
                                          <p:spTgt spid="17412">
                                            <p:txEl>
                                              <p:pRg st="10" end="10"/>
                                            </p:txEl>
                                          </p:spTgt>
                                        </p:tgtEl>
                                      </p:cBhvr>
                                    </p:animEffect>
                                  </p:childTnLst>
                                </p:cTn>
                              </p:par>
                            </p:childTnLst>
                          </p:cTn>
                        </p:par>
                      </p:childTnLst>
                    </p:cTn>
                  </p:par>
                  <p:par>
                    <p:cTn id="108" fill="hold">
                      <p:stCondLst>
                        <p:cond delay="indefinite"/>
                      </p:stCondLst>
                      <p:childTnLst>
                        <p:par>
                          <p:cTn id="109" fill="hold">
                            <p:stCondLst>
                              <p:cond delay="0"/>
                            </p:stCondLst>
                            <p:childTnLst>
                              <p:par>
                                <p:cTn id="110" presetID="3" presetClass="entr" presetSubtype="10" fill="hold" grpId="0" nodeType="clickEffect">
                                  <p:stCondLst>
                                    <p:cond delay="0"/>
                                  </p:stCondLst>
                                  <p:childTnLst>
                                    <p:set>
                                      <p:cBhvr>
                                        <p:cTn id="111" dur="1" fill="hold">
                                          <p:stCondLst>
                                            <p:cond delay="0"/>
                                          </p:stCondLst>
                                        </p:cTn>
                                        <p:tgtEl>
                                          <p:spTgt spid="17412">
                                            <p:txEl>
                                              <p:pRg st="11" end="11"/>
                                            </p:txEl>
                                          </p:spTgt>
                                        </p:tgtEl>
                                        <p:attrNameLst>
                                          <p:attrName>style.visibility</p:attrName>
                                        </p:attrNameLst>
                                      </p:cBhvr>
                                      <p:to>
                                        <p:strVal val="visible"/>
                                      </p:to>
                                    </p:set>
                                    <p:animEffect transition="in" filter="blinds(horizontal)">
                                      <p:cBhvr>
                                        <p:cTn id="112" dur="500"/>
                                        <p:tgtEl>
                                          <p:spTgt spid="17412">
                                            <p:txEl>
                                              <p:pRg st="11" end="11"/>
                                            </p:txEl>
                                          </p:spTgt>
                                        </p:tgtEl>
                                      </p:cBhvr>
                                    </p:animEffect>
                                  </p:childTnLst>
                                </p:cTn>
                              </p:par>
                            </p:childTnLst>
                          </p:cTn>
                        </p:par>
                      </p:childTnLst>
                    </p:cTn>
                  </p:par>
                  <p:par>
                    <p:cTn id="113" fill="hold">
                      <p:stCondLst>
                        <p:cond delay="indefinite"/>
                      </p:stCondLst>
                      <p:childTnLst>
                        <p:par>
                          <p:cTn id="114" fill="hold">
                            <p:stCondLst>
                              <p:cond delay="0"/>
                            </p:stCondLst>
                            <p:childTnLst>
                              <p:par>
                                <p:cTn id="115" presetID="3" presetClass="entr" presetSubtype="10" fill="hold" grpId="0" nodeType="clickEffect">
                                  <p:stCondLst>
                                    <p:cond delay="0"/>
                                  </p:stCondLst>
                                  <p:childTnLst>
                                    <p:set>
                                      <p:cBhvr>
                                        <p:cTn id="116" dur="1" fill="hold">
                                          <p:stCondLst>
                                            <p:cond delay="0"/>
                                          </p:stCondLst>
                                        </p:cTn>
                                        <p:tgtEl>
                                          <p:spTgt spid="17412">
                                            <p:txEl>
                                              <p:pRg st="12" end="12"/>
                                            </p:txEl>
                                          </p:spTgt>
                                        </p:tgtEl>
                                        <p:attrNameLst>
                                          <p:attrName>style.visibility</p:attrName>
                                        </p:attrNameLst>
                                      </p:cBhvr>
                                      <p:to>
                                        <p:strVal val="visible"/>
                                      </p:to>
                                    </p:set>
                                    <p:animEffect transition="in" filter="blinds(horizontal)">
                                      <p:cBhvr>
                                        <p:cTn id="117" dur="500"/>
                                        <p:tgtEl>
                                          <p:spTgt spid="17412">
                                            <p:txEl>
                                              <p:pRg st="12" end="12"/>
                                            </p:txEl>
                                          </p:spTgt>
                                        </p:tgtEl>
                                      </p:cBhvr>
                                    </p:animEffect>
                                  </p:childTnLst>
                                </p:cTn>
                              </p:par>
                            </p:childTnLst>
                          </p:cTn>
                        </p:par>
                      </p:childTnLst>
                    </p:cTn>
                  </p:par>
                  <p:par>
                    <p:cTn id="118" fill="hold">
                      <p:stCondLst>
                        <p:cond delay="indefinite"/>
                      </p:stCondLst>
                      <p:childTnLst>
                        <p:par>
                          <p:cTn id="119" fill="hold">
                            <p:stCondLst>
                              <p:cond delay="0"/>
                            </p:stCondLst>
                            <p:childTnLst>
                              <p:par>
                                <p:cTn id="120" presetID="3" presetClass="entr" presetSubtype="10" fill="hold" grpId="0" nodeType="clickEffect">
                                  <p:stCondLst>
                                    <p:cond delay="0"/>
                                  </p:stCondLst>
                                  <p:childTnLst>
                                    <p:set>
                                      <p:cBhvr>
                                        <p:cTn id="121" dur="1" fill="hold">
                                          <p:stCondLst>
                                            <p:cond delay="0"/>
                                          </p:stCondLst>
                                        </p:cTn>
                                        <p:tgtEl>
                                          <p:spTgt spid="17412">
                                            <p:txEl>
                                              <p:pRg st="13" end="13"/>
                                            </p:txEl>
                                          </p:spTgt>
                                        </p:tgtEl>
                                        <p:attrNameLst>
                                          <p:attrName>style.visibility</p:attrName>
                                        </p:attrNameLst>
                                      </p:cBhvr>
                                      <p:to>
                                        <p:strVal val="visible"/>
                                      </p:to>
                                    </p:set>
                                    <p:animEffect transition="in" filter="blinds(horizontal)">
                                      <p:cBhvr>
                                        <p:cTn id="122" dur="500"/>
                                        <p:tgtEl>
                                          <p:spTgt spid="17412">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P spid="1741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Titan - Cray XK7</a:t>
            </a:r>
            <a:endParaRPr lang="zh-CN" altLang="en-US" dirty="0"/>
          </a:p>
        </p:txBody>
      </p:sp>
      <p:sp>
        <p:nvSpPr>
          <p:cNvPr id="3" name="内容占位符 2"/>
          <p:cNvSpPr>
            <a:spLocks noGrp="1"/>
          </p:cNvSpPr>
          <p:nvPr>
            <p:ph idx="1"/>
          </p:nvPr>
        </p:nvSpPr>
        <p:spPr/>
        <p:txBody>
          <a:bodyPr/>
          <a:lstStyle/>
          <a:p>
            <a:r>
              <a:rPr lang="en-US" altLang="zh-CN" sz="1800" dirty="0"/>
              <a:t>Opteron 6274 16C 2.200GHz, Cray Gemini interconnect, NVIDIA K20x</a:t>
            </a:r>
          </a:p>
          <a:p>
            <a:r>
              <a:rPr lang="en-US" altLang="zh-CN" sz="1800" dirty="0"/>
              <a:t>Site:	DOE/SC/Oak Ridge National Laboratory</a:t>
            </a:r>
          </a:p>
          <a:p>
            <a:r>
              <a:rPr lang="en-US" altLang="zh-CN" sz="1800" dirty="0"/>
              <a:t>System URL:	http://www.olcf.ornl.gov/titan/</a:t>
            </a:r>
          </a:p>
          <a:p>
            <a:r>
              <a:rPr lang="en-US" altLang="zh-CN" sz="1800" dirty="0"/>
              <a:t>Manufacturer:	Cray Inc.</a:t>
            </a:r>
          </a:p>
          <a:p>
            <a:r>
              <a:rPr lang="en-US" altLang="zh-CN" sz="1800" dirty="0"/>
              <a:t>Cores:	560640</a:t>
            </a:r>
          </a:p>
          <a:p>
            <a:r>
              <a:rPr lang="en-US" altLang="zh-CN" sz="1800" dirty="0" err="1"/>
              <a:t>Linpack</a:t>
            </a:r>
            <a:r>
              <a:rPr lang="en-US" altLang="zh-CN" sz="1800" dirty="0"/>
              <a:t> Performance (</a:t>
            </a:r>
            <a:r>
              <a:rPr lang="en-US" altLang="zh-CN" sz="1800" dirty="0" err="1"/>
              <a:t>Rmax</a:t>
            </a:r>
            <a:r>
              <a:rPr lang="en-US" altLang="zh-CN" sz="1800" dirty="0"/>
              <a:t>)	17590.0 </a:t>
            </a:r>
            <a:r>
              <a:rPr lang="en-US" altLang="zh-CN" sz="1800" dirty="0" err="1"/>
              <a:t>TFlop</a:t>
            </a:r>
            <a:r>
              <a:rPr lang="en-US" altLang="zh-CN" sz="1800" dirty="0"/>
              <a:t>/s</a:t>
            </a:r>
          </a:p>
          <a:p>
            <a:r>
              <a:rPr lang="en-US" altLang="zh-CN" sz="1800" dirty="0"/>
              <a:t>Theoretical Peak (</a:t>
            </a:r>
            <a:r>
              <a:rPr lang="en-US" altLang="zh-CN" sz="1800" dirty="0" err="1"/>
              <a:t>Rpeak</a:t>
            </a:r>
            <a:r>
              <a:rPr lang="en-US" altLang="zh-CN" sz="1800" dirty="0"/>
              <a:t>)	27112.5 </a:t>
            </a:r>
            <a:r>
              <a:rPr lang="en-US" altLang="zh-CN" sz="1800" dirty="0" err="1"/>
              <a:t>TFlop</a:t>
            </a:r>
            <a:r>
              <a:rPr lang="en-US" altLang="zh-CN" sz="1800" dirty="0"/>
              <a:t>/s</a:t>
            </a:r>
          </a:p>
          <a:p>
            <a:r>
              <a:rPr lang="en-US" altLang="zh-CN" sz="1800" dirty="0"/>
              <a:t>Power:	8209.00 kW</a:t>
            </a:r>
          </a:p>
          <a:p>
            <a:r>
              <a:rPr lang="en-US" altLang="zh-CN" sz="1800" dirty="0"/>
              <a:t>Memory:	 710144 GB</a:t>
            </a:r>
          </a:p>
          <a:p>
            <a:r>
              <a:rPr lang="en-US" altLang="zh-CN" sz="1800" dirty="0"/>
              <a:t>Interconnect:	Cray Gemini interconnect</a:t>
            </a:r>
          </a:p>
          <a:p>
            <a:r>
              <a:rPr lang="en-US" altLang="zh-CN" sz="1800" dirty="0"/>
              <a:t>Operating System:	Cray Linux Environment</a:t>
            </a:r>
          </a:p>
          <a:p>
            <a:pPr marL="0" indent="0">
              <a:buNone/>
            </a:pPr>
            <a:endParaRPr lang="zh-CN" altLang="en-US" sz="1800" dirty="0"/>
          </a:p>
        </p:txBody>
      </p:sp>
    </p:spTree>
    <p:extLst>
      <p:ext uri="{BB962C8B-B14F-4D97-AF65-F5344CB8AC3E}">
        <p14:creationId xmlns:p14="http://schemas.microsoft.com/office/powerpoint/2010/main" val="129466332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2"/>
          <p:cNvSpPr txBox="1">
            <a:spLocks noChangeArrowheads="1"/>
          </p:cNvSpPr>
          <p:nvPr/>
        </p:nvSpPr>
        <p:spPr bwMode="auto">
          <a:xfrm>
            <a:off x="177800" y="692696"/>
            <a:ext cx="8763000" cy="5280025"/>
          </a:xfrm>
          <a:prstGeom prst="rect">
            <a:avLst/>
          </a:prstGeom>
          <a:noFill/>
          <a:ln w="9525">
            <a:noFill/>
            <a:round/>
            <a:headEnd/>
            <a:tailEnd/>
          </a:ln>
        </p:spPr>
        <p:txBody>
          <a:bodyPr lIns="90360" tIns="44280" rIns="90360" bIns="44280"/>
          <a:lstStyle/>
          <a:p>
            <a:pPr marL="327025" indent="-327025" algn="l">
              <a:spcBef>
                <a:spcPts val="1500"/>
              </a:spcBef>
              <a:buClr>
                <a:srgbClr val="C70000"/>
              </a:buClr>
              <a:buSzPct val="85000"/>
              <a:buFont typeface="Wingdings"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Classes </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Single inheritance, multiple interfaces</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May have mutable instance fields</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Values of class types may be null</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Heap allocated</a:t>
            </a:r>
          </a:p>
          <a:p>
            <a:pPr marL="327025" indent="-327025" algn="l">
              <a:spcBef>
                <a:spcPts val="1500"/>
              </a:spcBef>
              <a:buClr>
                <a:srgbClr val="C70000"/>
              </a:buClr>
              <a:buSzPct val="85000"/>
              <a:buFont typeface="Wingdings"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Distributed Object Model</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 Remote references with global identity </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 Rooted state: lives in place where object was created</a:t>
            </a:r>
          </a:p>
          <a:p>
            <a:pPr marL="727075" lvl="1" indent="-269875" algn="l">
              <a:spcBef>
                <a:spcPts val="300"/>
              </a:spcBef>
              <a:spcAft>
                <a:spcPts val="300"/>
              </a:spcAft>
              <a:buClr>
                <a:srgbClr val="0000CC"/>
              </a:buClr>
              <a:buSzPct val="110000"/>
              <a:buFont typeface="Marlett"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400" dirty="0">
                <a:solidFill>
                  <a:srgbClr val="000000"/>
                </a:solidFill>
                <a:ea typeface="宋体" pitchFamily="2" charset="-122"/>
              </a:rPr>
              <a:t> Global state</a:t>
            </a:r>
          </a:p>
          <a:p>
            <a:pPr marL="1127125" lvl="2" indent="-212725" algn="l">
              <a:spcBef>
                <a:spcPts val="500"/>
              </a:spcBef>
              <a:buClr>
                <a:srgbClr val="FF9900"/>
              </a:buClr>
              <a:buSzPct val="70000"/>
              <a:buFont typeface="Wingdings"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000" dirty="0">
                <a:solidFill>
                  <a:srgbClr val="000000"/>
                </a:solidFill>
                <a:ea typeface="宋体" pitchFamily="2" charset="-122"/>
              </a:rPr>
              <a:t>programmer specified subset of immutable state</a:t>
            </a:r>
          </a:p>
          <a:p>
            <a:pPr marL="1127125" lvl="2" indent="-212725" algn="l">
              <a:spcBef>
                <a:spcPts val="500"/>
              </a:spcBef>
              <a:buClr>
                <a:srgbClr val="FF9900"/>
              </a:buClr>
              <a:buSzPct val="70000"/>
              <a:buFont typeface="Wingdings"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000" dirty="0">
                <a:solidFill>
                  <a:srgbClr val="000000"/>
                </a:solidFill>
                <a:ea typeface="宋体" pitchFamily="2" charset="-122"/>
              </a:rPr>
              <a:t>serialized with object; available anywhere that has remote ref</a:t>
            </a:r>
          </a:p>
          <a:p>
            <a:pPr marL="1127125" lvl="2" indent="-212725" algn="l">
              <a:spcBef>
                <a:spcPts val="500"/>
              </a:spcBef>
              <a:buClr>
                <a:srgbClr val="FF9900"/>
              </a:buClr>
              <a:buSzPct val="70000"/>
              <a:buFont typeface="Wingdings" pitchFamily="2" charset="2"/>
              <a:buChar char=""/>
              <a:tabLst>
                <a:tab pos="327025" algn="l"/>
                <a:tab pos="555625" algn="l"/>
                <a:tab pos="784225" algn="l"/>
                <a:tab pos="1012825" algn="l"/>
                <a:tab pos="1241425" algn="l"/>
                <a:tab pos="1470025" algn="l"/>
                <a:tab pos="1698625" algn="l"/>
                <a:tab pos="1927225" algn="l"/>
                <a:tab pos="2155825" algn="l"/>
                <a:tab pos="2384425" algn="l"/>
                <a:tab pos="2613025" algn="l"/>
                <a:tab pos="2841625" algn="l"/>
                <a:tab pos="3070225" algn="l"/>
                <a:tab pos="3298825" algn="l"/>
                <a:tab pos="3527425" algn="l"/>
                <a:tab pos="3756025" algn="l"/>
                <a:tab pos="3984625" algn="l"/>
                <a:tab pos="4213225" algn="l"/>
                <a:tab pos="4441825" algn="l"/>
                <a:tab pos="4670425" algn="l"/>
                <a:tab pos="4899025" algn="l"/>
                <a:tab pos="5067300" algn="l"/>
                <a:tab pos="5791200" algn="l"/>
                <a:tab pos="6515100" algn="l"/>
                <a:tab pos="7239000" algn="l"/>
                <a:tab pos="7962900" algn="l"/>
                <a:tab pos="8686800" algn="l"/>
              </a:tabLst>
            </a:pPr>
            <a:r>
              <a:rPr lang="en-US" altLang="zh-CN" sz="2000" dirty="0">
                <a:solidFill>
                  <a:srgbClr val="000000"/>
                </a:solidFill>
                <a:ea typeface="宋体" pitchFamily="2" charset="-122"/>
              </a:rPr>
              <a:t>methods may be global as well (access only global state)</a:t>
            </a:r>
          </a:p>
        </p:txBody>
      </p:sp>
      <p:sp>
        <p:nvSpPr>
          <p:cNvPr id="18436" name="Text Box 3"/>
          <p:cNvSpPr txBox="1">
            <a:spLocks noChangeArrowheads="1"/>
          </p:cNvSpPr>
          <p:nvPr/>
        </p:nvSpPr>
        <p:spPr bwMode="auto">
          <a:xfrm>
            <a:off x="2247900" y="6281738"/>
            <a:ext cx="4381500" cy="455612"/>
          </a:xfrm>
          <a:prstGeom prst="rect">
            <a:avLst/>
          </a:prstGeom>
          <a:noFill/>
          <a:ln w="9525">
            <a:noFill/>
            <a:round/>
            <a:headEnd/>
            <a:tailEnd/>
          </a:ln>
        </p:spPr>
        <p:txBody>
          <a:bodyPr lIns="90000" tIns="45000" rIns="90000" bIns="45000"/>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2400" dirty="0">
                <a:solidFill>
                  <a:srgbClr val="FF0000"/>
                </a:solidFill>
                <a:latin typeface="Times New Roman" pitchFamily="18" charset="0"/>
                <a:ea typeface="宋体" pitchFamily="2" charset="-122"/>
              </a:rPr>
              <a:t>Global/Rooted new in X10 2.0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435">
                                            <p:txEl>
                                              <p:pRg st="0" end="0"/>
                                            </p:txEl>
                                          </p:spTgt>
                                        </p:tgtEl>
                                        <p:attrNameLst>
                                          <p:attrName>style.visibility</p:attrName>
                                        </p:attrNameLst>
                                      </p:cBhvr>
                                      <p:to>
                                        <p:strVal val="visible"/>
                                      </p:to>
                                    </p:set>
                                    <p:animEffect transition="in" filter="blinds(horizontal)">
                                      <p:cBhvr>
                                        <p:cTn id="7" dur="500"/>
                                        <p:tgtEl>
                                          <p:spTgt spid="1843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8435">
                                            <p:txEl>
                                              <p:pRg st="1" end="1"/>
                                            </p:txEl>
                                          </p:spTgt>
                                        </p:tgtEl>
                                        <p:attrNameLst>
                                          <p:attrName>style.visibility</p:attrName>
                                        </p:attrNameLst>
                                      </p:cBhvr>
                                      <p:to>
                                        <p:strVal val="visible"/>
                                      </p:to>
                                    </p:set>
                                    <p:animEffect transition="in" filter="blinds(horizontal)">
                                      <p:cBhvr>
                                        <p:cTn id="12" dur="500"/>
                                        <p:tgtEl>
                                          <p:spTgt spid="1843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435">
                                            <p:txEl>
                                              <p:pRg st="2" end="2"/>
                                            </p:txEl>
                                          </p:spTgt>
                                        </p:tgtEl>
                                        <p:attrNameLst>
                                          <p:attrName>style.visibility</p:attrName>
                                        </p:attrNameLst>
                                      </p:cBhvr>
                                      <p:to>
                                        <p:strVal val="visible"/>
                                      </p:to>
                                    </p:set>
                                    <p:animEffect transition="in" filter="blinds(horizontal)">
                                      <p:cBhvr>
                                        <p:cTn id="17" dur="500"/>
                                        <p:tgtEl>
                                          <p:spTgt spid="1843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8435">
                                            <p:txEl>
                                              <p:pRg st="3" end="3"/>
                                            </p:txEl>
                                          </p:spTgt>
                                        </p:tgtEl>
                                        <p:attrNameLst>
                                          <p:attrName>style.visibility</p:attrName>
                                        </p:attrNameLst>
                                      </p:cBhvr>
                                      <p:to>
                                        <p:strVal val="visible"/>
                                      </p:to>
                                    </p:set>
                                    <p:animEffect transition="in" filter="blinds(horizontal)">
                                      <p:cBhvr>
                                        <p:cTn id="22" dur="500"/>
                                        <p:tgtEl>
                                          <p:spTgt spid="1843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8435">
                                            <p:txEl>
                                              <p:pRg st="4" end="4"/>
                                            </p:txEl>
                                          </p:spTgt>
                                        </p:tgtEl>
                                        <p:attrNameLst>
                                          <p:attrName>style.visibility</p:attrName>
                                        </p:attrNameLst>
                                      </p:cBhvr>
                                      <p:to>
                                        <p:strVal val="visible"/>
                                      </p:to>
                                    </p:set>
                                    <p:animEffect transition="in" filter="blinds(horizontal)">
                                      <p:cBhvr>
                                        <p:cTn id="27" dur="500"/>
                                        <p:tgtEl>
                                          <p:spTgt spid="1843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8435">
                                            <p:txEl>
                                              <p:pRg st="5" end="5"/>
                                            </p:txEl>
                                          </p:spTgt>
                                        </p:tgtEl>
                                        <p:attrNameLst>
                                          <p:attrName>style.visibility</p:attrName>
                                        </p:attrNameLst>
                                      </p:cBhvr>
                                      <p:to>
                                        <p:strVal val="visible"/>
                                      </p:to>
                                    </p:set>
                                    <p:animEffect transition="in" filter="blinds(horizontal)">
                                      <p:cBhvr>
                                        <p:cTn id="32" dur="500"/>
                                        <p:tgtEl>
                                          <p:spTgt spid="1843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8435">
                                            <p:txEl>
                                              <p:pRg st="6" end="6"/>
                                            </p:txEl>
                                          </p:spTgt>
                                        </p:tgtEl>
                                        <p:attrNameLst>
                                          <p:attrName>style.visibility</p:attrName>
                                        </p:attrNameLst>
                                      </p:cBhvr>
                                      <p:to>
                                        <p:strVal val="visible"/>
                                      </p:to>
                                    </p:set>
                                    <p:animEffect transition="in" filter="blinds(horizontal)">
                                      <p:cBhvr>
                                        <p:cTn id="37" dur="500"/>
                                        <p:tgtEl>
                                          <p:spTgt spid="1843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8435">
                                            <p:txEl>
                                              <p:pRg st="7" end="7"/>
                                            </p:txEl>
                                          </p:spTgt>
                                        </p:tgtEl>
                                        <p:attrNameLst>
                                          <p:attrName>style.visibility</p:attrName>
                                        </p:attrNameLst>
                                      </p:cBhvr>
                                      <p:to>
                                        <p:strVal val="visible"/>
                                      </p:to>
                                    </p:set>
                                    <p:animEffect transition="in" filter="blinds(horizontal)">
                                      <p:cBhvr>
                                        <p:cTn id="42" dur="500"/>
                                        <p:tgtEl>
                                          <p:spTgt spid="18435">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18435">
                                            <p:txEl>
                                              <p:pRg st="8" end="8"/>
                                            </p:txEl>
                                          </p:spTgt>
                                        </p:tgtEl>
                                        <p:attrNameLst>
                                          <p:attrName>style.visibility</p:attrName>
                                        </p:attrNameLst>
                                      </p:cBhvr>
                                      <p:to>
                                        <p:strVal val="visible"/>
                                      </p:to>
                                    </p:set>
                                    <p:animEffect transition="in" filter="blinds(horizontal)">
                                      <p:cBhvr>
                                        <p:cTn id="47" dur="500"/>
                                        <p:tgtEl>
                                          <p:spTgt spid="18435">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18435">
                                            <p:txEl>
                                              <p:pRg st="9" end="9"/>
                                            </p:txEl>
                                          </p:spTgt>
                                        </p:tgtEl>
                                        <p:attrNameLst>
                                          <p:attrName>style.visibility</p:attrName>
                                        </p:attrNameLst>
                                      </p:cBhvr>
                                      <p:to>
                                        <p:strVal val="visible"/>
                                      </p:to>
                                    </p:set>
                                    <p:animEffect transition="in" filter="blinds(horizontal)">
                                      <p:cBhvr>
                                        <p:cTn id="52" dur="500"/>
                                        <p:tgtEl>
                                          <p:spTgt spid="18435">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18435">
                                            <p:txEl>
                                              <p:pRg st="10" end="10"/>
                                            </p:txEl>
                                          </p:spTgt>
                                        </p:tgtEl>
                                        <p:attrNameLst>
                                          <p:attrName>style.visibility</p:attrName>
                                        </p:attrNameLst>
                                      </p:cBhvr>
                                      <p:to>
                                        <p:strVal val="visible"/>
                                      </p:to>
                                    </p:set>
                                    <p:animEffect transition="in" filter="blinds(horizontal)">
                                      <p:cBhvr>
                                        <p:cTn id="57" dur="500"/>
                                        <p:tgtEl>
                                          <p:spTgt spid="18435">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18435">
                                            <p:txEl>
                                              <p:pRg st="11" end="11"/>
                                            </p:txEl>
                                          </p:spTgt>
                                        </p:tgtEl>
                                        <p:attrNameLst>
                                          <p:attrName>style.visibility</p:attrName>
                                        </p:attrNameLst>
                                      </p:cBhvr>
                                      <p:to>
                                        <p:strVal val="visible"/>
                                      </p:to>
                                    </p:set>
                                    <p:animEffect transition="in" filter="blinds(horizontal)">
                                      <p:cBhvr>
                                        <p:cTn id="62" dur="500"/>
                                        <p:tgtEl>
                                          <p:spTgt spid="18435">
                                            <p:txEl>
                                              <p:pRg st="11" end="11"/>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8436"/>
                                        </p:tgtEl>
                                        <p:attrNameLst>
                                          <p:attrName>style.visibility</p:attrName>
                                        </p:attrNameLst>
                                      </p:cBhvr>
                                      <p:to>
                                        <p:strVal val="visible"/>
                                      </p:to>
                                    </p:set>
                                    <p:animEffect transition="in" filter="blinds(horizontal)">
                                      <p:cBhvr>
                                        <p:cTn id="67" dur="500"/>
                                        <p:tgtEl>
                                          <p:spTgt spid="184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6"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
          <p:cNvSpPr>
            <a:spLocks noGrp="1" noChangeArrowheads="1"/>
          </p:cNvSpPr>
          <p:nvPr>
            <p:ph type="title"/>
          </p:nvPr>
        </p:nvSpPr>
        <p:spPr>
          <a:xfrm>
            <a:off x="990600" y="342553"/>
            <a:ext cx="6951663" cy="638175"/>
          </a:xfrm>
        </p:spPr>
        <p:txBody>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b="0" dirty="0" err="1">
                <a:ea typeface="宋体" pitchFamily="2" charset="-122"/>
              </a:rPr>
              <a:t>Structs</a:t>
            </a:r>
            <a:endParaRPr lang="en-US" altLang="zh-CN" b="0" dirty="0">
              <a:ea typeface="宋体" pitchFamily="2" charset="-122"/>
            </a:endParaRPr>
          </a:p>
        </p:txBody>
      </p:sp>
      <p:sp>
        <p:nvSpPr>
          <p:cNvPr id="19459" name="Rectangle 2"/>
          <p:cNvSpPr>
            <a:spLocks noGrp="1" noChangeArrowheads="1"/>
          </p:cNvSpPr>
          <p:nvPr>
            <p:ph type="body" idx="1"/>
          </p:nvPr>
        </p:nvSpPr>
        <p:spPr>
          <a:xfrm>
            <a:off x="177800" y="990600"/>
            <a:ext cx="4305300" cy="4159250"/>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User defined primitives</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No inheritance</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May implement interfaces</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All fields are final</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All methods are final</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Allocated “inline” in containing object/array/variable</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err="1">
                <a:ea typeface="宋体" pitchFamily="2" charset="-122"/>
              </a:rPr>
              <a:t>Headerless</a:t>
            </a:r>
            <a:endParaRPr lang="en-US" altLang="zh-CN" sz="1800" b="0" dirty="0">
              <a:ea typeface="宋体" pitchFamily="2" charset="-122"/>
            </a:endParaRP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b="0" dirty="0">
                <a:ea typeface="宋体" pitchFamily="2" charset="-122"/>
              </a:rPr>
              <a:t>Instances of </a:t>
            </a:r>
            <a:r>
              <a:rPr lang="en-US" altLang="zh-CN" sz="1800" b="0" dirty="0" err="1">
                <a:ea typeface="宋体" pitchFamily="2" charset="-122"/>
              </a:rPr>
              <a:t>structs</a:t>
            </a:r>
            <a:r>
              <a:rPr lang="en-US" altLang="zh-CN" sz="1800" b="0" dirty="0">
                <a:ea typeface="宋体" pitchFamily="2" charset="-122"/>
              </a:rPr>
              <a:t> may be freely copied from place to place</a:t>
            </a:r>
          </a:p>
        </p:txBody>
      </p:sp>
      <p:sp>
        <p:nvSpPr>
          <p:cNvPr id="19460" name="Text Box 3"/>
          <p:cNvSpPr txBox="1">
            <a:spLocks noChangeArrowheads="1"/>
          </p:cNvSpPr>
          <p:nvPr/>
        </p:nvSpPr>
        <p:spPr bwMode="auto">
          <a:xfrm>
            <a:off x="4572000" y="1143000"/>
            <a:ext cx="4457700" cy="5168211"/>
          </a:xfrm>
          <a:prstGeom prst="rect">
            <a:avLst/>
          </a:prstGeom>
          <a:noFill/>
          <a:ln w="9525">
            <a:noFill/>
            <a:round/>
            <a:headEnd/>
            <a:tailEnd/>
          </a:ln>
        </p:spPr>
        <p:txBody>
          <a:bodyPr lIns="90000" tIns="46800" rIns="90000" bIns="46800">
            <a:spAutoFit/>
          </a:bodyPr>
          <a:lstStyle/>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err="1">
                <a:solidFill>
                  <a:srgbClr val="3366FF"/>
                </a:solidFill>
                <a:latin typeface="Courier New" pitchFamily="49" charset="0"/>
                <a:cs typeface="Arial" pitchFamily="34" charset="0"/>
              </a:rPr>
              <a:t>struct</a:t>
            </a:r>
            <a:r>
              <a:rPr lang="en-US" altLang="zh-CN" sz="1400" b="1" dirty="0">
                <a:solidFill>
                  <a:srgbClr val="3366FF"/>
                </a:solidFill>
                <a:latin typeface="Courier New" pitchFamily="49" charset="0"/>
                <a:cs typeface="Arial" pitchFamily="34" charset="0"/>
              </a:rPr>
              <a:t> Complex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val</a:t>
            </a: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real:double</a:t>
            </a:r>
            <a:r>
              <a:rPr lang="en-US" altLang="zh-CN" sz="1400" b="1" dirty="0">
                <a:solidFill>
                  <a:srgbClr val="3366FF"/>
                </a:solidFill>
                <a:latin typeface="Courier New" pitchFamily="49" charset="0"/>
                <a:cs typeface="Arial" pitchFamily="34" charset="0"/>
              </a:rPr>
              <a:t>;</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val</a:t>
            </a: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img</a:t>
            </a:r>
            <a:r>
              <a:rPr lang="en-US" altLang="zh-CN" sz="1400" b="1" dirty="0">
                <a:solidFill>
                  <a:srgbClr val="3366FF"/>
                </a:solidFill>
                <a:latin typeface="Courier New" pitchFamily="49" charset="0"/>
                <a:cs typeface="Arial" pitchFamily="34" charset="0"/>
              </a:rPr>
              <a:t> : double;</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def this(r:double, i:double)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real = r; </a:t>
            </a:r>
            <a:r>
              <a:rPr lang="en-US" altLang="zh-CN" sz="1400" b="1" dirty="0" err="1">
                <a:solidFill>
                  <a:srgbClr val="3366FF"/>
                </a:solidFill>
                <a:latin typeface="Courier New" pitchFamily="49" charset="0"/>
                <a:cs typeface="Arial" pitchFamily="34" charset="0"/>
              </a:rPr>
              <a:t>img</a:t>
            </a:r>
            <a:r>
              <a:rPr lang="en-US" altLang="zh-CN" sz="1400" b="1" dirty="0">
                <a:solidFill>
                  <a:srgbClr val="3366FF"/>
                </a:solidFill>
                <a:latin typeface="Courier New" pitchFamily="49" charset="0"/>
                <a:cs typeface="Arial" pitchFamily="34" charset="0"/>
              </a:rPr>
              <a:t> = </a:t>
            </a:r>
            <a:r>
              <a:rPr lang="en-US" altLang="zh-CN" sz="1400" b="1" dirty="0" err="1">
                <a:solidFill>
                  <a:srgbClr val="3366FF"/>
                </a:solidFill>
                <a:latin typeface="Courier New" pitchFamily="49" charset="0"/>
                <a:cs typeface="Arial" pitchFamily="34" charset="0"/>
              </a:rPr>
              <a:t>i</a:t>
            </a:r>
            <a:r>
              <a:rPr lang="en-US" altLang="zh-CN" sz="1400" b="1" dirty="0">
                <a:solidFill>
                  <a:srgbClr val="3366FF"/>
                </a:solidFill>
                <a:latin typeface="Courier New" pitchFamily="49" charset="0"/>
                <a:cs typeface="Arial" pitchFamily="34" charset="0"/>
              </a:rPr>
              <a:t>;</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endParaRPr lang="en-US" altLang="zh-CN" sz="1400" b="1" dirty="0">
              <a:solidFill>
                <a:srgbClr val="3366FF"/>
              </a:solidFill>
              <a:latin typeface="Courier New" pitchFamily="49" charset="0"/>
              <a:cs typeface="Arial" pitchFamily="34" charset="0"/>
            </a:endParaRP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def operator + (</a:t>
            </a:r>
            <a:r>
              <a:rPr lang="en-US" altLang="zh-CN" sz="1400" b="1" dirty="0" err="1">
                <a:solidFill>
                  <a:srgbClr val="3366FF"/>
                </a:solidFill>
                <a:latin typeface="Courier New" pitchFamily="49" charset="0"/>
                <a:cs typeface="Arial" pitchFamily="34" charset="0"/>
              </a:rPr>
              <a:t>that:Complex</a:t>
            </a: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return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Complex(real + </a:t>
            </a:r>
            <a:r>
              <a:rPr lang="en-US" altLang="zh-CN" sz="1400" b="1" dirty="0" err="1">
                <a:solidFill>
                  <a:srgbClr val="3366FF"/>
                </a:solidFill>
                <a:latin typeface="Courier New" pitchFamily="49" charset="0"/>
                <a:cs typeface="Arial" pitchFamily="34" charset="0"/>
              </a:rPr>
              <a:t>that.real</a:t>
            </a:r>
            <a:r>
              <a:rPr lang="en-US" altLang="zh-CN" sz="1400" b="1" dirty="0">
                <a:solidFill>
                  <a:srgbClr val="3366FF"/>
                </a:solidFill>
                <a:latin typeface="Courier New" pitchFamily="49" charset="0"/>
                <a:cs typeface="Arial" pitchFamily="34" charset="0"/>
              </a:rPr>
              <a:t>,</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img</a:t>
            </a:r>
            <a:r>
              <a:rPr lang="en-US" altLang="zh-CN" sz="1400" b="1" dirty="0">
                <a:solidFill>
                  <a:srgbClr val="3366FF"/>
                </a:solidFill>
                <a:latin typeface="Courier New" pitchFamily="49" charset="0"/>
                <a:cs typeface="Arial" pitchFamily="34" charset="0"/>
              </a:rPr>
              <a:t> + that.img);</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endParaRPr lang="en-US" altLang="zh-CN" sz="1400" b="1" dirty="0">
              <a:solidFill>
                <a:srgbClr val="3366FF"/>
              </a:solidFill>
              <a:latin typeface="Courier New" pitchFamily="49" charset="0"/>
              <a:cs typeface="Arial" pitchFamily="34" charset="0"/>
            </a:endParaRP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endParaRPr lang="en-US" altLang="zh-CN" sz="1400" b="1" dirty="0">
              <a:solidFill>
                <a:srgbClr val="3366FF"/>
              </a:solidFill>
              <a:latin typeface="Courier New" pitchFamily="49" charset="0"/>
              <a:cs typeface="Arial" pitchFamily="34" charset="0"/>
            </a:endParaRP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val</a:t>
            </a:r>
            <a:r>
              <a:rPr lang="en-US" altLang="zh-CN" sz="1400" b="1" dirty="0">
                <a:solidFill>
                  <a:srgbClr val="3366FF"/>
                </a:solidFill>
                <a:latin typeface="Courier New" pitchFamily="49" charset="0"/>
                <a:cs typeface="Arial" pitchFamily="34" charset="0"/>
              </a:rPr>
              <a:t> x = Array[Complex](Dist).make</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endParaRPr lang="en-US" altLang="zh-CN" sz="1400" b="1" dirty="0">
              <a:solidFill>
                <a:srgbClr val="3366FF"/>
              </a:solidFill>
              <a:latin typeface="Courier New" pitchFamily="49" charset="0"/>
              <a:cs typeface="Arial" pitchFamily="34" charset="0"/>
            </a:endParaRPr>
          </a:p>
        </p:txBody>
      </p:sp>
      <p:sp>
        <p:nvSpPr>
          <p:cNvPr id="19461" name="Text Box 4"/>
          <p:cNvSpPr txBox="1">
            <a:spLocks noChangeArrowheads="1"/>
          </p:cNvSpPr>
          <p:nvPr/>
        </p:nvSpPr>
        <p:spPr bwMode="auto">
          <a:xfrm>
            <a:off x="3363913" y="6172200"/>
            <a:ext cx="2514600" cy="455613"/>
          </a:xfrm>
          <a:prstGeom prst="rect">
            <a:avLst/>
          </a:prstGeom>
          <a:noFill/>
          <a:ln w="9525">
            <a:noFill/>
            <a:round/>
            <a:headEnd/>
            <a:tailEnd/>
          </a:ln>
        </p:spPr>
        <p:txBody>
          <a:bodyPr lIns="90000" tIns="45000" rIns="90000" bIns="45000"/>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2400" dirty="0">
                <a:solidFill>
                  <a:srgbClr val="FF0000"/>
                </a:solidFill>
                <a:latin typeface="Times New Roman" pitchFamily="18" charset="0"/>
                <a:ea typeface="宋体" pitchFamily="2" charset="-122"/>
              </a:rPr>
              <a:t>New in X10 2.0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459">
                                            <p:txEl>
                                              <p:pRg st="1" end="1"/>
                                            </p:txEl>
                                          </p:spTgt>
                                        </p:tgtEl>
                                        <p:attrNameLst>
                                          <p:attrName>style.visibility</p:attrName>
                                        </p:attrNameLst>
                                      </p:cBhvr>
                                      <p:to>
                                        <p:strVal val="visible"/>
                                      </p:to>
                                    </p:set>
                                    <p:animEffect transition="in" filter="blinds(horizontal)">
                                      <p:cBhvr>
                                        <p:cTn id="7" dur="500"/>
                                        <p:tgtEl>
                                          <p:spTgt spid="194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9459">
                                            <p:txEl>
                                              <p:pRg st="2" end="2"/>
                                            </p:txEl>
                                          </p:spTgt>
                                        </p:tgtEl>
                                        <p:attrNameLst>
                                          <p:attrName>style.visibility</p:attrName>
                                        </p:attrNameLst>
                                      </p:cBhvr>
                                      <p:to>
                                        <p:strVal val="visible"/>
                                      </p:to>
                                    </p:set>
                                    <p:animEffect transition="in" filter="blinds(horizontal)">
                                      <p:cBhvr>
                                        <p:cTn id="12" dur="500"/>
                                        <p:tgtEl>
                                          <p:spTgt spid="194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9459">
                                            <p:txEl>
                                              <p:pRg st="3" end="3"/>
                                            </p:txEl>
                                          </p:spTgt>
                                        </p:tgtEl>
                                        <p:attrNameLst>
                                          <p:attrName>style.visibility</p:attrName>
                                        </p:attrNameLst>
                                      </p:cBhvr>
                                      <p:to>
                                        <p:strVal val="visible"/>
                                      </p:to>
                                    </p:set>
                                    <p:animEffect transition="in" filter="blinds(horizontal)">
                                      <p:cBhvr>
                                        <p:cTn id="17" dur="500"/>
                                        <p:tgtEl>
                                          <p:spTgt spid="1945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9459">
                                            <p:txEl>
                                              <p:pRg st="4" end="4"/>
                                            </p:txEl>
                                          </p:spTgt>
                                        </p:tgtEl>
                                        <p:attrNameLst>
                                          <p:attrName>style.visibility</p:attrName>
                                        </p:attrNameLst>
                                      </p:cBhvr>
                                      <p:to>
                                        <p:strVal val="visible"/>
                                      </p:to>
                                    </p:set>
                                    <p:animEffect transition="in" filter="blinds(horizontal)">
                                      <p:cBhvr>
                                        <p:cTn id="22" dur="500"/>
                                        <p:tgtEl>
                                          <p:spTgt spid="1945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9459">
                                            <p:txEl>
                                              <p:pRg st="5" end="5"/>
                                            </p:txEl>
                                          </p:spTgt>
                                        </p:tgtEl>
                                        <p:attrNameLst>
                                          <p:attrName>style.visibility</p:attrName>
                                        </p:attrNameLst>
                                      </p:cBhvr>
                                      <p:to>
                                        <p:strVal val="visible"/>
                                      </p:to>
                                    </p:set>
                                    <p:animEffect transition="in" filter="blinds(horizontal)">
                                      <p:cBhvr>
                                        <p:cTn id="27" dur="500"/>
                                        <p:tgtEl>
                                          <p:spTgt spid="19459">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9459">
                                            <p:txEl>
                                              <p:pRg st="6" end="6"/>
                                            </p:txEl>
                                          </p:spTgt>
                                        </p:tgtEl>
                                        <p:attrNameLst>
                                          <p:attrName>style.visibility</p:attrName>
                                        </p:attrNameLst>
                                      </p:cBhvr>
                                      <p:to>
                                        <p:strVal val="visible"/>
                                      </p:to>
                                    </p:set>
                                    <p:animEffect transition="in" filter="blinds(horizontal)">
                                      <p:cBhvr>
                                        <p:cTn id="32" dur="500"/>
                                        <p:tgtEl>
                                          <p:spTgt spid="19459">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9459">
                                            <p:txEl>
                                              <p:pRg st="7" end="7"/>
                                            </p:txEl>
                                          </p:spTgt>
                                        </p:tgtEl>
                                        <p:attrNameLst>
                                          <p:attrName>style.visibility</p:attrName>
                                        </p:attrNameLst>
                                      </p:cBhvr>
                                      <p:to>
                                        <p:strVal val="visible"/>
                                      </p:to>
                                    </p:set>
                                    <p:animEffect transition="in" filter="blinds(horizontal)">
                                      <p:cBhvr>
                                        <p:cTn id="37" dur="500"/>
                                        <p:tgtEl>
                                          <p:spTgt spid="19459">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9460"/>
                                        </p:tgtEl>
                                        <p:attrNameLst>
                                          <p:attrName>style.visibility</p:attrName>
                                        </p:attrNameLst>
                                      </p:cBhvr>
                                      <p:to>
                                        <p:strVal val="visible"/>
                                      </p:to>
                                    </p:set>
                                    <p:animEffect transition="in" filter="blinds(horizontal)">
                                      <p:cBhvr>
                                        <p:cTn id="42" dur="500"/>
                                        <p:tgtEl>
                                          <p:spTgt spid="19460"/>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9461"/>
                                        </p:tgtEl>
                                        <p:attrNameLst>
                                          <p:attrName>style.visibility</p:attrName>
                                        </p:attrNameLst>
                                      </p:cBhvr>
                                      <p:to>
                                        <p:strVal val="visible"/>
                                      </p:to>
                                    </p:set>
                                    <p:animEffect transition="in" filter="blinds(horizontal)">
                                      <p:cBhvr>
                                        <p:cTn id="47" dur="500"/>
                                        <p:tgtEl>
                                          <p:spTgt spid="194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0" grpId="0"/>
      <p:bldP spid="1946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1"/>
          <p:cNvSpPr>
            <a:spLocks noGrp="1" noChangeArrowheads="1"/>
          </p:cNvSpPr>
          <p:nvPr>
            <p:ph type="title"/>
          </p:nvPr>
        </p:nvSpPr>
        <p:spPr>
          <a:xfrm>
            <a:off x="990600" y="342553"/>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Points </a:t>
            </a:r>
          </a:p>
        </p:txBody>
      </p:sp>
      <p:sp>
        <p:nvSpPr>
          <p:cNvPr id="20483" name="Rectangle 2"/>
          <p:cNvSpPr>
            <a:spLocks noGrp="1" noChangeArrowheads="1"/>
          </p:cNvSpPr>
          <p:nvPr>
            <p:ph type="body" idx="1"/>
          </p:nvPr>
        </p:nvSpPr>
        <p:spPr>
          <a:xfrm>
            <a:off x="177800" y="990600"/>
            <a:ext cx="8210624" cy="5486400"/>
          </a:xfrm>
        </p:spPr>
        <p:txBody>
          <a:bodyPr/>
          <a:lstStyle/>
          <a:p>
            <a:pPr marL="327025" indent="-327025" algn="l">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A </a:t>
            </a:r>
            <a:r>
              <a:rPr lang="en-US" altLang="zh-CN" sz="1800" dirty="0">
                <a:solidFill>
                  <a:srgbClr val="7889FB"/>
                </a:solidFill>
                <a:ea typeface="宋体" pitchFamily="2" charset="-122"/>
              </a:rPr>
              <a:t>point</a:t>
            </a:r>
            <a:r>
              <a:rPr lang="en-US" altLang="zh-CN" sz="1800" dirty="0">
                <a:ea typeface="宋体" pitchFamily="2" charset="-122"/>
              </a:rPr>
              <a:t> is an element of an n-dimensional Cartesian space (n&gt;=1) with integer-valued coordinates e.g., </a:t>
            </a:r>
            <a:r>
              <a:rPr lang="en-US" altLang="zh-CN" sz="1800" dirty="0">
                <a:solidFill>
                  <a:srgbClr val="0000CC"/>
                </a:solidFill>
                <a:ea typeface="宋体" pitchFamily="2" charset="-122"/>
              </a:rPr>
              <a:t>[5]</a:t>
            </a:r>
            <a:r>
              <a:rPr lang="en-US" altLang="zh-CN" sz="1800" dirty="0">
                <a:ea typeface="宋体" pitchFamily="2" charset="-122"/>
              </a:rPr>
              <a:t>, [1, 2], … </a:t>
            </a:r>
          </a:p>
          <a:p>
            <a:pPr marL="327025" indent="-327025" algn="l">
              <a:lnSpc>
                <a:spcPct val="97000"/>
              </a:lnSpc>
              <a:spcBef>
                <a:spcPts val="100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1800" dirty="0">
              <a:ea typeface="宋体" pitchFamily="2" charset="-122"/>
            </a:endParaRPr>
          </a:p>
          <a:p>
            <a:pPr marL="327025" indent="-327025" algn="l">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A point variable can hold values of different ranks e.g., </a:t>
            </a:r>
          </a:p>
          <a:p>
            <a:pPr marL="727075" lvl="1" indent="-269875" algn="l">
              <a:lnSpc>
                <a:spcPct val="97000"/>
              </a:lnSpc>
              <a:spcBef>
                <a:spcPts val="200"/>
              </a:spcBef>
              <a:spcAft>
                <a:spcPts val="20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err="1">
                <a:solidFill>
                  <a:srgbClr val="3366FF"/>
                </a:solidFill>
                <a:ea typeface="宋体" pitchFamily="2" charset="-122"/>
              </a:rPr>
              <a:t>var</a:t>
            </a:r>
            <a:r>
              <a:rPr lang="en-US" altLang="zh-CN" sz="1800" dirty="0">
                <a:solidFill>
                  <a:srgbClr val="3366FF"/>
                </a:solidFill>
                <a:ea typeface="宋体" pitchFamily="2" charset="-122"/>
              </a:rPr>
              <a:t> p: Point = [1]; p = [2,3]; ...</a:t>
            </a:r>
          </a:p>
          <a:p>
            <a:pPr marL="327025" indent="-327025" algn="l">
              <a:lnSpc>
                <a:spcPct val="97000"/>
              </a:lnSpc>
              <a:spcBef>
                <a:spcPts val="100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1800" dirty="0">
              <a:solidFill>
                <a:srgbClr val="3366FF"/>
              </a:solidFill>
              <a:ea typeface="宋体" pitchFamily="2" charset="-122"/>
            </a:endParaRPr>
          </a:p>
          <a:p>
            <a:pPr marL="327025" indent="-327025" algn="l">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Operations</a:t>
            </a:r>
          </a:p>
          <a:p>
            <a:pPr marL="727075" lvl="1" indent="-269875" algn="l">
              <a:lnSpc>
                <a:spcPct val="97000"/>
              </a:lnSpc>
              <a:spcBef>
                <a:spcPts val="200"/>
              </a:spcBef>
              <a:spcAft>
                <a:spcPts val="20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3366FF"/>
                </a:solidFill>
                <a:ea typeface="宋体" pitchFamily="2" charset="-122"/>
              </a:rPr>
              <a:t>p1.rank </a:t>
            </a:r>
          </a:p>
          <a:p>
            <a:pPr marL="1127125" lvl="2" indent="-212725" algn="l">
              <a:lnSpc>
                <a:spcPct val="97000"/>
              </a:lnSpc>
              <a:spcBef>
                <a:spcPts val="3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returns rank of point p1</a:t>
            </a:r>
          </a:p>
          <a:p>
            <a:pPr marL="727075" lvl="1" indent="-269875" algn="l">
              <a:lnSpc>
                <a:spcPct val="97000"/>
              </a:lnSpc>
              <a:spcBef>
                <a:spcPts val="200"/>
              </a:spcBef>
              <a:spcAft>
                <a:spcPts val="20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3366FF"/>
                </a:solidFill>
                <a:ea typeface="宋体" pitchFamily="2" charset="-122"/>
              </a:rPr>
              <a:t>p1(</a:t>
            </a:r>
            <a:r>
              <a:rPr lang="en-US" altLang="zh-CN" sz="1800" dirty="0" err="1">
                <a:solidFill>
                  <a:srgbClr val="3366FF"/>
                </a:solidFill>
                <a:ea typeface="宋体" pitchFamily="2" charset="-122"/>
              </a:rPr>
              <a:t>i</a:t>
            </a:r>
            <a:r>
              <a:rPr lang="en-US" altLang="zh-CN" sz="1800" dirty="0">
                <a:solidFill>
                  <a:srgbClr val="3366FF"/>
                </a:solidFill>
                <a:ea typeface="宋体" pitchFamily="2" charset="-122"/>
              </a:rPr>
              <a:t>)</a:t>
            </a:r>
          </a:p>
          <a:p>
            <a:pPr marL="1127125" lvl="2" indent="-212725" algn="l">
              <a:lnSpc>
                <a:spcPct val="97000"/>
              </a:lnSpc>
              <a:spcBef>
                <a:spcPts val="3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returns element (</a:t>
            </a:r>
            <a:r>
              <a:rPr lang="en-US" altLang="zh-CN" sz="1600" dirty="0" err="1">
                <a:ea typeface="宋体" pitchFamily="2" charset="-122"/>
              </a:rPr>
              <a:t>i</a:t>
            </a:r>
            <a:r>
              <a:rPr lang="en-US" altLang="zh-CN" sz="1600" dirty="0">
                <a:ea typeface="宋体" pitchFamily="2" charset="-122"/>
              </a:rPr>
              <a:t> mod p1.rank) if</a:t>
            </a:r>
            <a:br>
              <a:rPr lang="en-US" altLang="zh-CN" sz="1600" dirty="0">
                <a:ea typeface="宋体" pitchFamily="2" charset="-122"/>
              </a:rPr>
            </a:br>
            <a:r>
              <a:rPr lang="en-US" altLang="zh-CN" sz="1600" dirty="0" err="1">
                <a:ea typeface="宋体" pitchFamily="2" charset="-122"/>
              </a:rPr>
              <a:t>i</a:t>
            </a:r>
            <a:r>
              <a:rPr lang="en-US" altLang="zh-CN" sz="1600" dirty="0">
                <a:ea typeface="宋体" pitchFamily="2" charset="-122"/>
              </a:rPr>
              <a:t> &lt; 0 or  </a:t>
            </a:r>
            <a:r>
              <a:rPr lang="en-US" altLang="zh-CN" sz="1600" dirty="0" err="1">
                <a:ea typeface="宋体" pitchFamily="2" charset="-122"/>
              </a:rPr>
              <a:t>i</a:t>
            </a:r>
            <a:r>
              <a:rPr lang="en-US" altLang="zh-CN" sz="1600" dirty="0">
                <a:ea typeface="宋体" pitchFamily="2" charset="-122"/>
              </a:rPr>
              <a:t> &gt;= p1.rank</a:t>
            </a:r>
          </a:p>
          <a:p>
            <a:pPr marL="727075" lvl="1" indent="-269875" algn="l">
              <a:lnSpc>
                <a:spcPct val="97000"/>
              </a:lnSpc>
              <a:spcBef>
                <a:spcPts val="200"/>
              </a:spcBef>
              <a:spcAft>
                <a:spcPts val="20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3366FF"/>
                </a:solidFill>
                <a:ea typeface="宋体" pitchFamily="2" charset="-122"/>
              </a:rPr>
              <a:t>p1 &lt; p2, p1 &lt;= p2, p1 &gt; p2, p1 &gt;= p2</a:t>
            </a:r>
          </a:p>
          <a:p>
            <a:pPr marL="1127125" lvl="2" indent="-212725" algn="l">
              <a:lnSpc>
                <a:spcPct val="97000"/>
              </a:lnSpc>
              <a:spcBef>
                <a:spcPts val="3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returns true </a:t>
            </a:r>
            <a:r>
              <a:rPr lang="en-US" altLang="zh-CN" sz="1600" dirty="0" err="1">
                <a:ea typeface="宋体" pitchFamily="2" charset="-122"/>
              </a:rPr>
              <a:t>iff</a:t>
            </a:r>
            <a:r>
              <a:rPr lang="en-US" altLang="zh-CN" sz="1600" dirty="0">
                <a:ea typeface="宋体" pitchFamily="2" charset="-122"/>
              </a:rPr>
              <a:t> p1 is lexicographically &lt;, &lt;=, &gt;, or &gt;= p2 </a:t>
            </a:r>
          </a:p>
          <a:p>
            <a:pPr marL="1127125" lvl="2" indent="-212725" algn="l">
              <a:lnSpc>
                <a:spcPct val="97000"/>
              </a:lnSpc>
              <a:spcBef>
                <a:spcPts val="3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only defined when p1.rank and p2.rank are equal</a:t>
            </a:r>
          </a:p>
        </p:txBody>
      </p:sp>
    </p:spTree>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Region</a:t>
            </a:r>
            <a:endParaRPr lang="zh-CN" altLang="en-US" dirty="0"/>
          </a:p>
        </p:txBody>
      </p:sp>
      <p:sp>
        <p:nvSpPr>
          <p:cNvPr id="4" name="内容占位符 3"/>
          <p:cNvSpPr>
            <a:spLocks noGrp="1"/>
          </p:cNvSpPr>
          <p:nvPr>
            <p:ph sz="half" idx="2"/>
          </p:nvPr>
        </p:nvSpPr>
        <p:spPr/>
        <p:txBody>
          <a:bodyPr/>
          <a:lstStyle/>
          <a:p>
            <a:pPr algn="l">
              <a:buNone/>
            </a:pPr>
            <a:r>
              <a:rPr lang="en-US" altLang="zh-CN" sz="1400" dirty="0"/>
              <a:t>Null: Region = new Region(); // Empty 0-dimensional region</a:t>
            </a:r>
          </a:p>
          <a:p>
            <a:pPr algn="l">
              <a:buNone/>
            </a:pPr>
            <a:r>
              <a:rPr lang="en-US" altLang="zh-CN" sz="1400" dirty="0"/>
              <a:t>R1: Region = 1..100; // 1-dim region with extent 1..100</a:t>
            </a:r>
          </a:p>
          <a:p>
            <a:pPr algn="l">
              <a:buNone/>
            </a:pPr>
            <a:r>
              <a:rPr lang="en-US" altLang="zh-CN" sz="1400" dirty="0"/>
              <a:t>R2: Region = [1..100]; // same as R1</a:t>
            </a:r>
          </a:p>
          <a:p>
            <a:pPr algn="l">
              <a:buNone/>
            </a:pPr>
            <a:r>
              <a:rPr lang="en-US" altLang="zh-CN" sz="1400" dirty="0"/>
              <a:t>R3: Region = (0..99) * (-1..MAX_HEIGHT);</a:t>
            </a:r>
          </a:p>
          <a:p>
            <a:pPr algn="l">
              <a:buNone/>
            </a:pPr>
            <a:r>
              <a:rPr lang="en-US" altLang="zh-CN" sz="1400" dirty="0"/>
              <a:t>R4: Region = [0..99, -1..MAX_HEIGHT]; // same as R3</a:t>
            </a:r>
          </a:p>
          <a:p>
            <a:pPr algn="l">
              <a:buNone/>
            </a:pPr>
            <a:r>
              <a:rPr lang="en-US" altLang="zh-CN" sz="1400" dirty="0"/>
              <a:t>R5: Region = </a:t>
            </a:r>
            <a:r>
              <a:rPr lang="en-US" altLang="zh-CN" sz="1400" dirty="0" err="1"/>
              <a:t>Region.factory.upperTriangular</a:t>
            </a:r>
            <a:r>
              <a:rPr lang="en-US" altLang="zh-CN" sz="1400" dirty="0"/>
              <a:t>(N);</a:t>
            </a:r>
          </a:p>
          <a:p>
            <a:pPr algn="l">
              <a:buNone/>
            </a:pPr>
            <a:r>
              <a:rPr lang="en-US" altLang="zh-CN" sz="1400" dirty="0"/>
              <a:t>R6: Region = </a:t>
            </a:r>
            <a:r>
              <a:rPr lang="en-US" altLang="zh-CN" sz="1400" dirty="0" err="1"/>
              <a:t>Region.factory.banded</a:t>
            </a:r>
            <a:r>
              <a:rPr lang="en-US" altLang="zh-CN" sz="1400" dirty="0"/>
              <a:t>(N, K);</a:t>
            </a:r>
          </a:p>
          <a:p>
            <a:pPr algn="l">
              <a:buNone/>
            </a:pPr>
            <a:r>
              <a:rPr lang="en-US" altLang="zh-CN" sz="1400" dirty="0"/>
              <a:t>R7: Region = R4 &amp;&amp; R5; // intersection of two regions</a:t>
            </a:r>
          </a:p>
          <a:p>
            <a:pPr algn="l">
              <a:buNone/>
            </a:pPr>
            <a:r>
              <a:rPr lang="en-US" altLang="zh-CN" sz="1400" dirty="0"/>
              <a:t>R8: Region = R4 || R5; // union of two regions</a:t>
            </a:r>
            <a:endParaRPr lang="zh-CN" altLang="en-US" sz="1400" dirty="0"/>
          </a:p>
        </p:txBody>
      </p:sp>
      <p:sp>
        <p:nvSpPr>
          <p:cNvPr id="5" name="Rectangle 3"/>
          <p:cNvSpPr>
            <a:spLocks noGrp="1" noChangeArrowheads="1"/>
          </p:cNvSpPr>
          <p:nvPr>
            <p:ph sz="half" idx="1"/>
          </p:nvPr>
        </p:nvSpPr>
        <p:spPr/>
        <p:txBody>
          <a:bodyPr/>
          <a:lstStyle/>
          <a:p>
            <a:pPr marL="327025" indent="-327025">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Regions are collections of points of the same dimension</a:t>
            </a:r>
          </a:p>
          <a:p>
            <a:pPr marL="327025" indent="-327025">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Rectangular regions have a simple representation, e.g. </a:t>
            </a:r>
            <a:r>
              <a:rPr lang="en-US" altLang="zh-CN" sz="1600" dirty="0">
                <a:solidFill>
                  <a:srgbClr val="0000CC"/>
                </a:solidFill>
                <a:ea typeface="宋体" pitchFamily="2" charset="-122"/>
              </a:rPr>
              <a:t>[1..10, 3..40]</a:t>
            </a:r>
          </a:p>
          <a:p>
            <a:pPr marL="327025" indent="-327025">
              <a:lnSpc>
                <a:spcPct val="97000"/>
              </a:lnSpc>
              <a:spcBef>
                <a:spcPts val="100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600" dirty="0">
                <a:ea typeface="宋体" pitchFamily="2" charset="-122"/>
              </a:rPr>
              <a:t>Rich algebra over regions is provided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blinds(horizontal)">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blinds(horizontal)">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blinds(horizontal)">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blinds(horizontal)">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2" end="2"/>
                                            </p:txEl>
                                          </p:spTgt>
                                        </p:tgtEl>
                                        <p:attrNameLst>
                                          <p:attrName>style.visibility</p:attrName>
                                        </p:attrNameLst>
                                      </p:cBhvr>
                                      <p:to>
                                        <p:strVal val="visible"/>
                                      </p:to>
                                    </p:set>
                                    <p:animEffect transition="in" filter="blinds(horizontal)">
                                      <p:cBhvr>
                                        <p:cTn id="32" dur="500"/>
                                        <p:tgtEl>
                                          <p:spTgt spid="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4">
                                            <p:txEl>
                                              <p:pRg st="3" end="3"/>
                                            </p:txEl>
                                          </p:spTgt>
                                        </p:tgtEl>
                                        <p:attrNameLst>
                                          <p:attrName>style.visibility</p:attrName>
                                        </p:attrNameLst>
                                      </p:cBhvr>
                                      <p:to>
                                        <p:strVal val="visible"/>
                                      </p:to>
                                    </p:set>
                                    <p:animEffect transition="in" filter="blinds(horizontal)">
                                      <p:cBhvr>
                                        <p:cTn id="37" dur="500"/>
                                        <p:tgtEl>
                                          <p:spTgt spid="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4">
                                            <p:txEl>
                                              <p:pRg st="4" end="4"/>
                                            </p:txEl>
                                          </p:spTgt>
                                        </p:tgtEl>
                                        <p:attrNameLst>
                                          <p:attrName>style.visibility</p:attrName>
                                        </p:attrNameLst>
                                      </p:cBhvr>
                                      <p:to>
                                        <p:strVal val="visible"/>
                                      </p:to>
                                    </p:set>
                                    <p:animEffect transition="in" filter="blinds(horizontal)">
                                      <p:cBhvr>
                                        <p:cTn id="42" dur="500"/>
                                        <p:tgtEl>
                                          <p:spTgt spid="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4">
                                            <p:txEl>
                                              <p:pRg st="5" end="5"/>
                                            </p:txEl>
                                          </p:spTgt>
                                        </p:tgtEl>
                                        <p:attrNameLst>
                                          <p:attrName>style.visibility</p:attrName>
                                        </p:attrNameLst>
                                      </p:cBhvr>
                                      <p:to>
                                        <p:strVal val="visible"/>
                                      </p:to>
                                    </p:set>
                                    <p:animEffect transition="in" filter="blinds(horizontal)">
                                      <p:cBhvr>
                                        <p:cTn id="47" dur="500"/>
                                        <p:tgtEl>
                                          <p:spTgt spid="4">
                                            <p:txEl>
                                              <p:pRg st="5" end="5"/>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4">
                                            <p:txEl>
                                              <p:pRg st="6" end="6"/>
                                            </p:txEl>
                                          </p:spTgt>
                                        </p:tgtEl>
                                        <p:attrNameLst>
                                          <p:attrName>style.visibility</p:attrName>
                                        </p:attrNameLst>
                                      </p:cBhvr>
                                      <p:to>
                                        <p:strVal val="visible"/>
                                      </p:to>
                                    </p:set>
                                    <p:animEffect transition="in" filter="blinds(horizontal)">
                                      <p:cBhvr>
                                        <p:cTn id="52" dur="500"/>
                                        <p:tgtEl>
                                          <p:spTgt spid="4">
                                            <p:txEl>
                                              <p:pRg st="6" end="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4">
                                            <p:txEl>
                                              <p:pRg st="7" end="7"/>
                                            </p:txEl>
                                          </p:spTgt>
                                        </p:tgtEl>
                                        <p:attrNameLst>
                                          <p:attrName>style.visibility</p:attrName>
                                        </p:attrNameLst>
                                      </p:cBhvr>
                                      <p:to>
                                        <p:strVal val="visible"/>
                                      </p:to>
                                    </p:set>
                                    <p:animEffect transition="in" filter="blinds(horizontal)">
                                      <p:cBhvr>
                                        <p:cTn id="57" dur="500"/>
                                        <p:tgtEl>
                                          <p:spTgt spid="4">
                                            <p:txEl>
                                              <p:pRg st="7" end="7"/>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4">
                                            <p:txEl>
                                              <p:pRg st="8" end="8"/>
                                            </p:txEl>
                                          </p:spTgt>
                                        </p:tgtEl>
                                        <p:attrNameLst>
                                          <p:attrName>style.visibility</p:attrName>
                                        </p:attrNameLst>
                                      </p:cBhvr>
                                      <p:to>
                                        <p:strVal val="visible"/>
                                      </p:to>
                                    </p:set>
                                    <p:animEffect transition="in" filter="blinds(horizontal)">
                                      <p:cBhvr>
                                        <p:cTn id="62" dur="500"/>
                                        <p:tgtEl>
                                          <p:spTgt spid="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build="p"/>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
          <p:cNvSpPr>
            <a:spLocks noGrp="1" noChangeArrowheads="1"/>
          </p:cNvSpPr>
          <p:nvPr>
            <p:ph type="title"/>
          </p:nvPr>
        </p:nvSpPr>
        <p:spPr>
          <a:xfrm>
            <a:off x="990600" y="342553"/>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Distributions </a:t>
            </a:r>
          </a:p>
        </p:txBody>
      </p:sp>
      <p:sp>
        <p:nvSpPr>
          <p:cNvPr id="21507" name="Rectangle 2"/>
          <p:cNvSpPr>
            <a:spLocks noGrp="1" noChangeArrowheads="1"/>
          </p:cNvSpPr>
          <p:nvPr>
            <p:ph type="body" idx="1"/>
          </p:nvPr>
        </p:nvSpPr>
        <p:spPr>
          <a:xfrm>
            <a:off x="177800" y="990600"/>
            <a:ext cx="8354640" cy="4845050"/>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Distributions specify mapping of points in a region to places</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E.g. </a:t>
            </a:r>
            <a:r>
              <a:rPr lang="en-US" altLang="zh-CN" sz="2000" dirty="0" err="1">
                <a:solidFill>
                  <a:srgbClr val="0000CC"/>
                </a:solidFill>
                <a:ea typeface="宋体" pitchFamily="2" charset="-122"/>
              </a:rPr>
              <a:t>Dist.makeBlock</a:t>
            </a:r>
            <a:r>
              <a:rPr lang="en-US" altLang="zh-CN" sz="2000" dirty="0">
                <a:solidFill>
                  <a:srgbClr val="0000CC"/>
                </a:solidFill>
                <a:ea typeface="宋体" pitchFamily="2" charset="-122"/>
              </a:rPr>
              <a:t>(R)</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E.g. </a:t>
            </a:r>
            <a:r>
              <a:rPr lang="en-US" altLang="zh-CN" sz="2000" dirty="0" err="1">
                <a:solidFill>
                  <a:srgbClr val="0000CC"/>
                </a:solidFill>
                <a:ea typeface="宋体" pitchFamily="2" charset="-122"/>
              </a:rPr>
              <a:t>Dist.makeUnique</a:t>
            </a:r>
            <a:r>
              <a:rPr lang="en-US" altLang="zh-CN" sz="2000" dirty="0">
                <a:solidFill>
                  <a:srgbClr val="0000CC"/>
                </a:solidFill>
                <a:ea typeface="宋体" pitchFamily="2" charset="-122"/>
              </a:rPr>
              <a:t>()</a:t>
            </a:r>
          </a:p>
          <a:p>
            <a:pPr lvl="1" algn="l">
              <a:buNone/>
            </a:pPr>
            <a:r>
              <a:rPr lang="en-US" altLang="zh-CN" sz="1000" dirty="0"/>
              <a:t>R: Region = 1..100;</a:t>
            </a:r>
          </a:p>
          <a:p>
            <a:pPr lvl="1" algn="l">
              <a:buNone/>
            </a:pPr>
            <a:r>
              <a:rPr lang="en-US" altLang="zh-CN" sz="1000" dirty="0"/>
              <a:t>D: Dist = </a:t>
            </a:r>
            <a:r>
              <a:rPr lang="en-US" altLang="zh-CN" sz="1000" dirty="0" err="1"/>
              <a:t>Dist.block</a:t>
            </a:r>
            <a:r>
              <a:rPr lang="en-US" altLang="zh-CN" sz="1000" dirty="0"/>
              <a:t>(R);</a:t>
            </a:r>
          </a:p>
          <a:p>
            <a:pPr lvl="1" algn="l">
              <a:buNone/>
            </a:pPr>
            <a:r>
              <a:rPr lang="en-US" altLang="zh-CN" sz="1000" dirty="0"/>
              <a:t>D: Dist = </a:t>
            </a:r>
            <a:r>
              <a:rPr lang="en-US" altLang="zh-CN" sz="1000" dirty="0" err="1"/>
              <a:t>Dist.cyclic</a:t>
            </a:r>
            <a:r>
              <a:rPr lang="en-US" altLang="zh-CN" sz="1000" dirty="0"/>
              <a:t>(R);</a:t>
            </a:r>
          </a:p>
          <a:p>
            <a:pPr lvl="1" algn="l">
              <a:buNone/>
            </a:pPr>
            <a:r>
              <a:rPr lang="en-US" altLang="zh-CN" sz="1000" dirty="0"/>
              <a:t>D: Dist = R -&gt; here;</a:t>
            </a:r>
          </a:p>
          <a:p>
            <a:pPr lvl="1" algn="l">
              <a:buNone/>
            </a:pPr>
            <a:r>
              <a:rPr lang="en-US" altLang="zh-CN" sz="1000" dirty="0"/>
              <a:t>D: Dist = </a:t>
            </a:r>
            <a:r>
              <a:rPr lang="en-US" altLang="zh-CN" sz="1000" dirty="0" err="1"/>
              <a:t>Dist.random</a:t>
            </a:r>
            <a:r>
              <a:rPr lang="en-US" altLang="zh-CN" sz="1000" dirty="0"/>
              <a:t>(R);</a:t>
            </a:r>
          </a:p>
          <a:p>
            <a:pPr algn="l"/>
            <a:endParaRPr lang="en-US" altLang="zh-CN" sz="1200" dirty="0"/>
          </a:p>
          <a:p>
            <a:pPr algn="l"/>
            <a:r>
              <a:rPr lang="en-US" altLang="zh-CN" sz="1800" dirty="0"/>
              <a:t>Let D be a distribution. </a:t>
            </a:r>
          </a:p>
          <a:p>
            <a:pPr algn="l"/>
            <a:r>
              <a:rPr lang="en-US" altLang="zh-CN" sz="1800" dirty="0" err="1"/>
              <a:t>D.region</a:t>
            </a:r>
            <a:r>
              <a:rPr lang="en-US" altLang="zh-CN" sz="1800" dirty="0"/>
              <a:t> denotes the underlying region. </a:t>
            </a:r>
          </a:p>
          <a:p>
            <a:pPr algn="l"/>
            <a:r>
              <a:rPr lang="en-US" altLang="zh-CN" sz="1800" dirty="0" err="1"/>
              <a:t>D.places</a:t>
            </a:r>
            <a:r>
              <a:rPr lang="en-US" altLang="zh-CN" sz="1800" dirty="0"/>
              <a:t> is the set of places constituting the range of D (viewed as a function). </a:t>
            </a:r>
          </a:p>
          <a:p>
            <a:pPr algn="l"/>
            <a:r>
              <a:rPr lang="en-US" altLang="zh-CN" sz="1800" dirty="0"/>
              <a:t>Given a point p, the expression D(p) represents the application of D to p, that is, the place that p is mapped to by D.</a:t>
            </a:r>
          </a:p>
          <a:p>
            <a:pPr algn="l"/>
            <a:r>
              <a:rPr lang="en-US" altLang="zh-CN" sz="1600" dirty="0"/>
              <a:t>Let R be a region, Q a set of places {p1, . . . , </a:t>
            </a:r>
            <a:r>
              <a:rPr lang="en-US" altLang="zh-CN" sz="1600" dirty="0" err="1"/>
              <a:t>pk</a:t>
            </a:r>
            <a:r>
              <a:rPr lang="en-US" altLang="zh-CN" sz="1600" dirty="0"/>
              <a:t>} (enumerated in canonical order),and P a place. </a:t>
            </a:r>
          </a:p>
          <a:p>
            <a:pPr algn="l"/>
            <a:r>
              <a:rPr lang="en-US" altLang="zh-CN" sz="1600" dirty="0"/>
              <a:t>All the operations described below may be performed on </a:t>
            </a:r>
            <a:r>
              <a:rPr lang="en-US" altLang="zh-CN" sz="1600" dirty="0" err="1"/>
              <a:t>Dist.factory</a:t>
            </a:r>
            <a:r>
              <a:rPr lang="en-US" altLang="zh-CN" sz="1600" dirty="0"/>
              <a:t>.</a:t>
            </a:r>
            <a:endParaRPr lang="en-US" altLang="zh-CN" sz="1600" dirty="0">
              <a:solidFill>
                <a:srgbClr val="0000CC"/>
              </a:solidFill>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Effect transition="in" filter="blinds(horizontal)">
                                      <p:cBhvr>
                                        <p:cTn id="7" dur="500"/>
                                        <p:tgtEl>
                                          <p:spTgt spid="21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1507">
                                            <p:txEl>
                                              <p:pRg st="1" end="1"/>
                                            </p:txEl>
                                          </p:spTgt>
                                        </p:tgtEl>
                                        <p:attrNameLst>
                                          <p:attrName>style.visibility</p:attrName>
                                        </p:attrNameLst>
                                      </p:cBhvr>
                                      <p:to>
                                        <p:strVal val="visible"/>
                                      </p:to>
                                    </p:set>
                                    <p:animEffect transition="in" filter="blinds(horizontal)">
                                      <p:cBhvr>
                                        <p:cTn id="12" dur="500"/>
                                        <p:tgtEl>
                                          <p:spTgt spid="21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1507">
                                            <p:txEl>
                                              <p:pRg st="2" end="2"/>
                                            </p:txEl>
                                          </p:spTgt>
                                        </p:tgtEl>
                                        <p:attrNameLst>
                                          <p:attrName>style.visibility</p:attrName>
                                        </p:attrNameLst>
                                      </p:cBhvr>
                                      <p:to>
                                        <p:strVal val="visible"/>
                                      </p:to>
                                    </p:set>
                                    <p:animEffect transition="in" filter="blinds(horizontal)">
                                      <p:cBhvr>
                                        <p:cTn id="17" dur="500"/>
                                        <p:tgtEl>
                                          <p:spTgt spid="21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1507">
                                            <p:txEl>
                                              <p:pRg st="3" end="3"/>
                                            </p:txEl>
                                          </p:spTgt>
                                        </p:tgtEl>
                                        <p:attrNameLst>
                                          <p:attrName>style.visibility</p:attrName>
                                        </p:attrNameLst>
                                      </p:cBhvr>
                                      <p:to>
                                        <p:strVal val="visible"/>
                                      </p:to>
                                    </p:set>
                                    <p:animEffect transition="in" filter="blinds(horizontal)">
                                      <p:cBhvr>
                                        <p:cTn id="22" dur="500"/>
                                        <p:tgtEl>
                                          <p:spTgt spid="21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1507">
                                            <p:txEl>
                                              <p:pRg st="4" end="4"/>
                                            </p:txEl>
                                          </p:spTgt>
                                        </p:tgtEl>
                                        <p:attrNameLst>
                                          <p:attrName>style.visibility</p:attrName>
                                        </p:attrNameLst>
                                      </p:cBhvr>
                                      <p:to>
                                        <p:strVal val="visible"/>
                                      </p:to>
                                    </p:set>
                                    <p:animEffect transition="in" filter="blinds(horizontal)">
                                      <p:cBhvr>
                                        <p:cTn id="27" dur="500"/>
                                        <p:tgtEl>
                                          <p:spTgt spid="2150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1507">
                                            <p:txEl>
                                              <p:pRg st="5" end="5"/>
                                            </p:txEl>
                                          </p:spTgt>
                                        </p:tgtEl>
                                        <p:attrNameLst>
                                          <p:attrName>style.visibility</p:attrName>
                                        </p:attrNameLst>
                                      </p:cBhvr>
                                      <p:to>
                                        <p:strVal val="visible"/>
                                      </p:to>
                                    </p:set>
                                    <p:animEffect transition="in" filter="blinds(horizontal)">
                                      <p:cBhvr>
                                        <p:cTn id="32" dur="500"/>
                                        <p:tgtEl>
                                          <p:spTgt spid="2150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507">
                                            <p:txEl>
                                              <p:pRg st="6" end="6"/>
                                            </p:txEl>
                                          </p:spTgt>
                                        </p:tgtEl>
                                        <p:attrNameLst>
                                          <p:attrName>style.visibility</p:attrName>
                                        </p:attrNameLst>
                                      </p:cBhvr>
                                      <p:to>
                                        <p:strVal val="visible"/>
                                      </p:to>
                                    </p:set>
                                    <p:animEffect transition="in" filter="blinds(horizontal)">
                                      <p:cBhvr>
                                        <p:cTn id="37" dur="500"/>
                                        <p:tgtEl>
                                          <p:spTgt spid="2150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1507">
                                            <p:txEl>
                                              <p:pRg st="7" end="7"/>
                                            </p:txEl>
                                          </p:spTgt>
                                        </p:tgtEl>
                                        <p:attrNameLst>
                                          <p:attrName>style.visibility</p:attrName>
                                        </p:attrNameLst>
                                      </p:cBhvr>
                                      <p:to>
                                        <p:strVal val="visible"/>
                                      </p:to>
                                    </p:set>
                                    <p:animEffect transition="in" filter="blinds(horizontal)">
                                      <p:cBhvr>
                                        <p:cTn id="42" dur="500"/>
                                        <p:tgtEl>
                                          <p:spTgt spid="21507">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21507">
                                            <p:txEl>
                                              <p:pRg st="9" end="9"/>
                                            </p:txEl>
                                          </p:spTgt>
                                        </p:tgtEl>
                                        <p:attrNameLst>
                                          <p:attrName>style.visibility</p:attrName>
                                        </p:attrNameLst>
                                      </p:cBhvr>
                                      <p:to>
                                        <p:strVal val="visible"/>
                                      </p:to>
                                    </p:set>
                                    <p:animEffect transition="in" filter="blinds(horizontal)">
                                      <p:cBhvr>
                                        <p:cTn id="47" dur="500"/>
                                        <p:tgtEl>
                                          <p:spTgt spid="21507">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21507">
                                            <p:txEl>
                                              <p:pRg st="10" end="10"/>
                                            </p:txEl>
                                          </p:spTgt>
                                        </p:tgtEl>
                                        <p:attrNameLst>
                                          <p:attrName>style.visibility</p:attrName>
                                        </p:attrNameLst>
                                      </p:cBhvr>
                                      <p:to>
                                        <p:strVal val="visible"/>
                                      </p:to>
                                    </p:set>
                                    <p:animEffect transition="in" filter="blinds(horizontal)">
                                      <p:cBhvr>
                                        <p:cTn id="52" dur="500"/>
                                        <p:tgtEl>
                                          <p:spTgt spid="21507">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21507">
                                            <p:txEl>
                                              <p:pRg st="11" end="11"/>
                                            </p:txEl>
                                          </p:spTgt>
                                        </p:tgtEl>
                                        <p:attrNameLst>
                                          <p:attrName>style.visibility</p:attrName>
                                        </p:attrNameLst>
                                      </p:cBhvr>
                                      <p:to>
                                        <p:strVal val="visible"/>
                                      </p:to>
                                    </p:set>
                                    <p:animEffect transition="in" filter="blinds(horizontal)">
                                      <p:cBhvr>
                                        <p:cTn id="57" dur="500"/>
                                        <p:tgtEl>
                                          <p:spTgt spid="21507">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21507">
                                            <p:txEl>
                                              <p:pRg st="12" end="12"/>
                                            </p:txEl>
                                          </p:spTgt>
                                        </p:tgtEl>
                                        <p:attrNameLst>
                                          <p:attrName>style.visibility</p:attrName>
                                        </p:attrNameLst>
                                      </p:cBhvr>
                                      <p:to>
                                        <p:strVal val="visible"/>
                                      </p:to>
                                    </p:set>
                                    <p:animEffect transition="in" filter="blinds(horizontal)">
                                      <p:cBhvr>
                                        <p:cTn id="62" dur="500"/>
                                        <p:tgtEl>
                                          <p:spTgt spid="21507">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1507">
                                            <p:txEl>
                                              <p:pRg st="13" end="13"/>
                                            </p:txEl>
                                          </p:spTgt>
                                        </p:tgtEl>
                                        <p:attrNameLst>
                                          <p:attrName>style.visibility</p:attrName>
                                        </p:attrNameLst>
                                      </p:cBhvr>
                                      <p:to>
                                        <p:strVal val="visible"/>
                                      </p:to>
                                    </p:set>
                                    <p:animEffect transition="in" filter="blinds(horizontal)">
                                      <p:cBhvr>
                                        <p:cTn id="67" dur="500"/>
                                        <p:tgtEl>
                                          <p:spTgt spid="21507">
                                            <p:txEl>
                                              <p:pRg st="13" end="1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nodeType="clickEffect">
                                  <p:stCondLst>
                                    <p:cond delay="0"/>
                                  </p:stCondLst>
                                  <p:childTnLst>
                                    <p:set>
                                      <p:cBhvr>
                                        <p:cTn id="71" dur="1" fill="hold">
                                          <p:stCondLst>
                                            <p:cond delay="0"/>
                                          </p:stCondLst>
                                        </p:cTn>
                                        <p:tgtEl>
                                          <p:spTgt spid="21507">
                                            <p:txEl>
                                              <p:pRg st="14" end="14"/>
                                            </p:txEl>
                                          </p:spTgt>
                                        </p:tgtEl>
                                        <p:attrNameLst>
                                          <p:attrName>style.visibility</p:attrName>
                                        </p:attrNameLst>
                                      </p:cBhvr>
                                      <p:to>
                                        <p:strVal val="visible"/>
                                      </p:to>
                                    </p:set>
                                    <p:animEffect transition="in" filter="blinds(horizontal)">
                                      <p:cBhvr>
                                        <p:cTn id="72" dur="500"/>
                                        <p:tgtEl>
                                          <p:spTgt spid="21507">
                                            <p:txEl>
                                              <p:pRg st="14" end="1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4"/>
          <p:cNvSpPr txBox="1">
            <a:spLocks/>
          </p:cNvSpPr>
          <p:nvPr/>
        </p:nvSpPr>
        <p:spPr>
          <a:xfrm>
            <a:off x="899593" y="980728"/>
            <a:ext cx="7704658" cy="4752975"/>
          </a:xfrm>
          <a:prstGeom prst="rect">
            <a:avLst/>
          </a:prstGeom>
        </p:spPr>
        <p:txBody>
          <a:bodyPr/>
          <a:lstStyle/>
          <a:p>
            <a:pPr marL="188913" marR="0" lvl="0" indent="-188913" algn="just" defTabSz="914400" rtl="0" eaLnBrk="1" fontAlgn="base" latinLnBrk="0" hangingPunct="1">
              <a:lnSpc>
                <a:spcPct val="11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a:ln>
                  <a:noFill/>
                </a:ln>
                <a:solidFill>
                  <a:schemeClr val="tx1"/>
                </a:solidFill>
                <a:effectLst/>
                <a:uLnTx/>
                <a:uFillTx/>
                <a:latin typeface="+mn-lt"/>
                <a:ea typeface="+mn-ea"/>
                <a:cs typeface="+mn-cs"/>
              </a:rPr>
              <a:t>Unique distribution</a:t>
            </a:r>
            <a:r>
              <a:rPr kumimoji="1" lang="zh-CN" altLang="en-US" sz="2000" b="0" i="0" u="none" strike="noStrike" kern="0" cap="none" spc="0" normalizeH="0" baseline="0" noProof="0">
                <a:ln>
                  <a:noFill/>
                </a:ln>
                <a:solidFill>
                  <a:schemeClr val="tx1"/>
                </a:solidFill>
                <a:effectLst/>
                <a:uLnTx/>
                <a:uFillTx/>
                <a:latin typeface="+mn-lt"/>
                <a:ea typeface="+mn-ea"/>
                <a:cs typeface="+mn-cs"/>
              </a:rPr>
              <a:t>：</a:t>
            </a:r>
            <a:endParaRPr kumimoji="1" lang="en-US" altLang="zh-CN" sz="2000" b="0" i="0" u="none" strike="noStrike" kern="0" cap="none" spc="0" normalizeH="0" baseline="0" noProof="0">
              <a:ln>
                <a:noFill/>
              </a:ln>
              <a:solidFill>
                <a:schemeClr val="tx1"/>
              </a:solidFill>
              <a:effectLst/>
              <a:uLnTx/>
              <a:uFillTx/>
              <a:latin typeface="+mn-lt"/>
              <a:ea typeface="+mn-ea"/>
              <a:cs typeface="+mn-cs"/>
            </a:endParaRPr>
          </a:p>
          <a:p>
            <a:pPr marL="482600" marR="0" lvl="1" indent="-103188" algn="just" defTabSz="914400" rtl="0" eaLnBrk="1" fontAlgn="base" latinLnBrk="0" hangingPunct="1">
              <a:lnSpc>
                <a:spcPct val="110000"/>
              </a:lnSpc>
              <a:spcBef>
                <a:spcPct val="20000"/>
              </a:spcBef>
              <a:spcAft>
                <a:spcPct val="0"/>
              </a:spcAft>
              <a:buClr>
                <a:srgbClr val="000099"/>
              </a:buClr>
              <a:buSzPct val="75000"/>
              <a:buFont typeface="Wingdings" pitchFamily="2" charset="2"/>
              <a:buChar char="l"/>
              <a:tabLst/>
              <a:defRPr/>
            </a:pPr>
            <a:r>
              <a:rPr kumimoji="1" lang="en-US" altLang="zh-CN" sz="1600" b="1" i="0" u="none" strike="noStrike" kern="0" cap="none" spc="0" normalizeH="0" baseline="0" noProof="0">
                <a:ln>
                  <a:noFill/>
                </a:ln>
                <a:solidFill>
                  <a:srgbClr val="3333CC"/>
                </a:solidFill>
                <a:effectLst/>
                <a:uLnTx/>
                <a:uFillTx/>
                <a:latin typeface="楷体_GB2312" pitchFamily="49" charset="-122"/>
                <a:ea typeface="楷体_GB2312" pitchFamily="49" charset="-122"/>
              </a:rPr>
              <a:t>The distribution unique(Q) is the unique distribution from the region 1:k to Q mapping each point i to pi.</a:t>
            </a:r>
          </a:p>
          <a:p>
            <a:pPr marL="188913" marR="0" lvl="0" indent="-188913" algn="just" defTabSz="914400" rtl="0" eaLnBrk="1" fontAlgn="base" latinLnBrk="0" hangingPunct="1">
              <a:lnSpc>
                <a:spcPct val="11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a:ln>
                  <a:noFill/>
                </a:ln>
                <a:solidFill>
                  <a:schemeClr val="tx1"/>
                </a:solidFill>
                <a:effectLst/>
                <a:uLnTx/>
                <a:uFillTx/>
                <a:latin typeface="+mn-lt"/>
                <a:ea typeface="+mn-ea"/>
                <a:cs typeface="+mn-cs"/>
              </a:rPr>
              <a:t>Constant distributions.</a:t>
            </a:r>
          </a:p>
          <a:p>
            <a:pPr marL="482600" marR="0" lvl="1" indent="-103188" algn="just" defTabSz="914400" rtl="0" eaLnBrk="1" fontAlgn="base" latinLnBrk="0" hangingPunct="1">
              <a:lnSpc>
                <a:spcPct val="110000"/>
              </a:lnSpc>
              <a:spcBef>
                <a:spcPct val="20000"/>
              </a:spcBef>
              <a:spcAft>
                <a:spcPct val="0"/>
              </a:spcAft>
              <a:buClr>
                <a:srgbClr val="000099"/>
              </a:buClr>
              <a:buSzPct val="75000"/>
              <a:buFont typeface="Wingdings" pitchFamily="2" charset="2"/>
              <a:buChar char="l"/>
              <a:tabLst/>
              <a:defRPr/>
            </a:pPr>
            <a:r>
              <a:rPr kumimoji="1" lang="en-US" altLang="zh-CN" sz="1600" b="1" i="0" u="none" strike="noStrike" kern="0" cap="none" spc="0" normalizeH="0" baseline="0" noProof="0">
                <a:ln>
                  <a:noFill/>
                </a:ln>
                <a:solidFill>
                  <a:srgbClr val="3333CC"/>
                </a:solidFill>
                <a:effectLst/>
                <a:uLnTx/>
                <a:uFillTx/>
                <a:latin typeface="楷体_GB2312" pitchFamily="49" charset="-122"/>
                <a:ea typeface="楷体_GB2312" pitchFamily="49" charset="-122"/>
              </a:rPr>
              <a:t>The distribution R-&gt;P maps every point in R to P.</a:t>
            </a:r>
          </a:p>
          <a:p>
            <a:pPr marL="188913" marR="0" lvl="0" indent="-188913" algn="just" defTabSz="914400" rtl="0" eaLnBrk="1" fontAlgn="base" latinLnBrk="0" hangingPunct="1">
              <a:lnSpc>
                <a:spcPct val="11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a:ln>
                  <a:noFill/>
                </a:ln>
                <a:solidFill>
                  <a:schemeClr val="tx1"/>
                </a:solidFill>
                <a:effectLst/>
                <a:uLnTx/>
                <a:uFillTx/>
                <a:latin typeface="+mn-lt"/>
                <a:ea typeface="+mn-ea"/>
                <a:cs typeface="+mn-cs"/>
              </a:rPr>
              <a:t>Block distribution</a:t>
            </a:r>
          </a:p>
          <a:p>
            <a:pPr marL="482600" marR="0" lvl="1" indent="-103188" algn="just" defTabSz="914400" rtl="0" eaLnBrk="1" fontAlgn="base" latinLnBrk="0" hangingPunct="1">
              <a:lnSpc>
                <a:spcPct val="110000"/>
              </a:lnSpc>
              <a:spcBef>
                <a:spcPct val="20000"/>
              </a:spcBef>
              <a:spcAft>
                <a:spcPct val="0"/>
              </a:spcAft>
              <a:buClr>
                <a:srgbClr val="000099"/>
              </a:buClr>
              <a:buSzPct val="75000"/>
              <a:buFont typeface="Wingdings" pitchFamily="2" charset="2"/>
              <a:buChar char="l"/>
              <a:tabLst/>
              <a:defRPr/>
            </a:pPr>
            <a:r>
              <a:rPr kumimoji="1" lang="en-US" altLang="zh-CN" sz="1600" b="1" i="0" u="none" strike="noStrike" kern="0" cap="none" spc="0" normalizeH="0" baseline="0" noProof="0">
                <a:ln>
                  <a:noFill/>
                </a:ln>
                <a:solidFill>
                  <a:srgbClr val="3333CC"/>
                </a:solidFill>
                <a:effectLst/>
                <a:uLnTx/>
                <a:uFillTx/>
                <a:latin typeface="楷体_GB2312" pitchFamily="49" charset="-122"/>
                <a:ea typeface="楷体_GB2312" pitchFamily="49" charset="-122"/>
              </a:rPr>
              <a:t>The distribution block(R, Q) distributes the elements of R (in order) over the set of places Q in blocks</a:t>
            </a:r>
          </a:p>
          <a:p>
            <a:pPr marL="188913" marR="0" lvl="0" indent="-188913" algn="just" defTabSz="914400" rtl="0" eaLnBrk="1" fontAlgn="base" latinLnBrk="0" hangingPunct="1">
              <a:lnSpc>
                <a:spcPct val="11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a:ln>
                  <a:noFill/>
                </a:ln>
                <a:solidFill>
                  <a:schemeClr val="tx1"/>
                </a:solidFill>
                <a:effectLst/>
                <a:uLnTx/>
                <a:uFillTx/>
                <a:latin typeface="+mn-lt"/>
                <a:ea typeface="+mn-ea"/>
                <a:cs typeface="+mn-cs"/>
              </a:rPr>
              <a:t>Cyclic distribution</a:t>
            </a:r>
          </a:p>
          <a:p>
            <a:pPr marL="482600" marR="0" lvl="1" indent="-103188" algn="just" defTabSz="914400" rtl="0" eaLnBrk="1" fontAlgn="base" latinLnBrk="0" hangingPunct="1">
              <a:lnSpc>
                <a:spcPct val="110000"/>
              </a:lnSpc>
              <a:spcBef>
                <a:spcPct val="20000"/>
              </a:spcBef>
              <a:spcAft>
                <a:spcPct val="0"/>
              </a:spcAft>
              <a:buClr>
                <a:srgbClr val="000099"/>
              </a:buClr>
              <a:buSzPct val="75000"/>
              <a:buFont typeface="Wingdings" pitchFamily="2" charset="2"/>
              <a:buChar char="l"/>
              <a:tabLst/>
              <a:defRPr/>
            </a:pPr>
            <a:r>
              <a:rPr kumimoji="1" lang="en-US" altLang="zh-CN" sz="1600" b="1" i="0" u="none" strike="noStrike" kern="0" cap="none" spc="0" normalizeH="0" baseline="0" noProof="0">
                <a:ln>
                  <a:noFill/>
                </a:ln>
                <a:solidFill>
                  <a:srgbClr val="3333CC"/>
                </a:solidFill>
                <a:effectLst/>
                <a:uLnTx/>
                <a:uFillTx/>
                <a:latin typeface="楷体_GB2312" pitchFamily="49" charset="-122"/>
                <a:ea typeface="楷体_GB2312" pitchFamily="49" charset="-122"/>
              </a:rPr>
              <a:t>The distribution cyclic(R, Q) distributes the points in </a:t>
            </a:r>
            <a:r>
              <a:rPr kumimoji="1" lang="en-US" altLang="zh-CN" sz="2000" b="1" i="0" u="none" strike="noStrike" kern="0" cap="none" spc="0" normalizeH="0" baseline="0" noProof="0">
                <a:ln>
                  <a:noFill/>
                </a:ln>
                <a:solidFill>
                  <a:srgbClr val="3333CC"/>
                </a:solidFill>
                <a:effectLst/>
                <a:uLnTx/>
                <a:uFillTx/>
                <a:latin typeface="楷体_GB2312" pitchFamily="49" charset="-122"/>
                <a:ea typeface="楷体_GB2312" pitchFamily="49" charset="-122"/>
              </a:rPr>
              <a:t>R cyclically across places in Q in order.</a:t>
            </a:r>
            <a:endParaRPr kumimoji="1" lang="zh-CN" altLang="en-US" sz="2000" b="1" i="0" u="none" strike="noStrike" kern="0" cap="none" spc="0" normalizeH="0" baseline="0" noProof="0" dirty="0">
              <a:ln>
                <a:noFill/>
              </a:ln>
              <a:solidFill>
                <a:srgbClr val="3333CC"/>
              </a:solidFill>
              <a:effectLst/>
              <a:uLnTx/>
              <a:uFillTx/>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blinds(horizontal)">
                                      <p:cBhvr>
                                        <p:cTn id="7" dur="500"/>
                                        <p:tgtEl>
                                          <p:spTgt spid="2">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blinds(horizontal)">
                                      <p:cBhvr>
                                        <p:cTn id="10" dur="500"/>
                                        <p:tgtEl>
                                          <p:spTgt spid="2">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animEffect transition="in" filter="blinds(horizontal)">
                                      <p:cBhvr>
                                        <p:cTn id="15" dur="500"/>
                                        <p:tgtEl>
                                          <p:spTgt spid="2">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xEl>
                                              <p:pRg st="3" end="3"/>
                                            </p:txEl>
                                          </p:spTgt>
                                        </p:tgtEl>
                                        <p:attrNameLst>
                                          <p:attrName>style.visibility</p:attrName>
                                        </p:attrNameLst>
                                      </p:cBhvr>
                                      <p:to>
                                        <p:strVal val="visible"/>
                                      </p:to>
                                    </p:set>
                                    <p:animEffect transition="in" filter="blinds(horizontal)">
                                      <p:cBhvr>
                                        <p:cTn id="18" dur="500"/>
                                        <p:tgtEl>
                                          <p:spTgt spid="2">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animEffect transition="in" filter="blinds(horizontal)">
                                      <p:cBhvr>
                                        <p:cTn id="23" dur="500"/>
                                        <p:tgtEl>
                                          <p:spTgt spid="2">
                                            <p:txEl>
                                              <p:pRg st="4" end="4"/>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
                                            <p:txEl>
                                              <p:pRg st="5" end="5"/>
                                            </p:txEl>
                                          </p:spTgt>
                                        </p:tgtEl>
                                        <p:attrNameLst>
                                          <p:attrName>style.visibility</p:attrName>
                                        </p:attrNameLst>
                                      </p:cBhvr>
                                      <p:to>
                                        <p:strVal val="visible"/>
                                      </p:to>
                                    </p:set>
                                    <p:animEffect transition="in" filter="blinds(horizontal)">
                                      <p:cBhvr>
                                        <p:cTn id="26" dur="500"/>
                                        <p:tgtEl>
                                          <p:spTgt spid="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2">
                                            <p:txEl>
                                              <p:pRg st="6" end="6"/>
                                            </p:txEl>
                                          </p:spTgt>
                                        </p:tgtEl>
                                        <p:attrNameLst>
                                          <p:attrName>style.visibility</p:attrName>
                                        </p:attrNameLst>
                                      </p:cBhvr>
                                      <p:to>
                                        <p:strVal val="visible"/>
                                      </p:to>
                                    </p:set>
                                    <p:animEffect transition="in" filter="blinds(horizontal)">
                                      <p:cBhvr>
                                        <p:cTn id="31" dur="500"/>
                                        <p:tgtEl>
                                          <p:spTgt spid="2">
                                            <p:txEl>
                                              <p:pRg st="6" end="6"/>
                                            </p:txEl>
                                          </p:spTgt>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
                                            <p:txEl>
                                              <p:pRg st="7" end="7"/>
                                            </p:txEl>
                                          </p:spTgt>
                                        </p:tgtEl>
                                        <p:attrNameLst>
                                          <p:attrName>style.visibility</p:attrName>
                                        </p:attrNameLst>
                                      </p:cBhvr>
                                      <p:to>
                                        <p:strVal val="visible"/>
                                      </p:to>
                                    </p:set>
                                    <p:animEffect transition="in" filter="blinds(horizontal)">
                                      <p:cBhvr>
                                        <p:cTn id="34"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a:xfrm>
            <a:off x="395288" y="1412875"/>
            <a:ext cx="3600648" cy="4752975"/>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t>Arrays are defined over a distribution and a base type</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0000CC"/>
                </a:solidFill>
              </a:rPr>
              <a:t>A:Array[T]</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0000CC"/>
                </a:solidFill>
              </a:rPr>
              <a:t>A:Array[T](d)</a:t>
            </a: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t>Arrays are created through </a:t>
            </a:r>
            <a:r>
              <a:rPr lang="en-US" altLang="zh-CN" sz="1800" dirty="0" err="1"/>
              <a:t>initializers</a:t>
            </a:r>
            <a:endParaRPr lang="en-US" altLang="zh-CN" sz="1800" dirty="0"/>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err="1">
                <a:solidFill>
                  <a:srgbClr val="0000CC"/>
                </a:solidFill>
              </a:rPr>
              <a:t>Array.make</a:t>
            </a:r>
            <a:r>
              <a:rPr lang="en-US" altLang="zh-CN" sz="1800" dirty="0">
                <a:solidFill>
                  <a:srgbClr val="0000CC"/>
                </a:solidFill>
              </a:rPr>
              <a:t>[T](d, init)</a:t>
            </a: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t>Arrays are mutable </a:t>
            </a:r>
            <a:br>
              <a:rPr lang="en-US" altLang="zh-CN" sz="1800" dirty="0"/>
            </a:br>
            <a:r>
              <a:rPr lang="en-US" altLang="zh-CN" sz="1800" dirty="0"/>
              <a:t>(considering immutable arrays)</a:t>
            </a:r>
          </a:p>
          <a:p>
            <a:pPr algn="l"/>
            <a:endParaRPr lang="zh-CN" altLang="en-US" sz="2000" dirty="0"/>
          </a:p>
        </p:txBody>
      </p:sp>
      <p:sp>
        <p:nvSpPr>
          <p:cNvPr id="4" name="Rectangle 3"/>
          <p:cNvSpPr txBox="1">
            <a:spLocks noChangeArrowheads="1"/>
          </p:cNvSpPr>
          <p:nvPr/>
        </p:nvSpPr>
        <p:spPr>
          <a:xfrm>
            <a:off x="4299148" y="1052736"/>
            <a:ext cx="4305300" cy="4876800"/>
          </a:xfrm>
          <a:prstGeom prst="rect">
            <a:avLst/>
          </a:prstGeom>
        </p:spPr>
        <p:txBody>
          <a:bodyPr/>
          <a:lstStyle/>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Array operations</a:t>
            </a:r>
          </a:p>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err="1">
                <a:ln>
                  <a:noFill/>
                </a:ln>
                <a:solidFill>
                  <a:srgbClr val="0066FF"/>
                </a:solidFill>
                <a:effectLst/>
                <a:uLnTx/>
                <a:uFillTx/>
                <a:latin typeface="+mn-lt"/>
                <a:ea typeface="宋体" pitchFamily="2" charset="-122"/>
                <a:cs typeface="+mn-cs"/>
              </a:rPr>
              <a:t>A.rank</a:t>
            </a: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    ::= # dimensions in array</a:t>
            </a:r>
          </a:p>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err="1">
                <a:ln>
                  <a:noFill/>
                </a:ln>
                <a:solidFill>
                  <a:srgbClr val="0066FF"/>
                </a:solidFill>
                <a:effectLst/>
                <a:uLnTx/>
                <a:uFillTx/>
                <a:latin typeface="+mn-lt"/>
                <a:ea typeface="宋体" pitchFamily="2" charset="-122"/>
                <a:cs typeface="+mn-cs"/>
              </a:rPr>
              <a:t>A.region</a:t>
            </a: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 ::= index region (domain) of array</a:t>
            </a:r>
          </a:p>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err="1">
                <a:ln>
                  <a:noFill/>
                </a:ln>
                <a:solidFill>
                  <a:srgbClr val="0066FF"/>
                </a:solidFill>
                <a:effectLst/>
                <a:uLnTx/>
                <a:uFillTx/>
                <a:latin typeface="+mn-lt"/>
                <a:ea typeface="宋体" pitchFamily="2" charset="-122"/>
                <a:cs typeface="+mn-cs"/>
              </a:rPr>
              <a:t>A.dist</a:t>
            </a: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 ::= distribution of array A</a:t>
            </a:r>
          </a:p>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a:ln>
                  <a:noFill/>
                </a:ln>
                <a:solidFill>
                  <a:srgbClr val="0066FF"/>
                </a:solidFill>
                <a:effectLst/>
                <a:uLnTx/>
                <a:uFillTx/>
                <a:latin typeface="+mn-lt"/>
                <a:ea typeface="宋体" pitchFamily="2" charset="-122"/>
                <a:cs typeface="+mn-cs"/>
              </a:rPr>
              <a:t>A(p)</a:t>
            </a: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 ::= element at point p, where p belongs to </a:t>
            </a:r>
            <a:r>
              <a:rPr kumimoji="1" lang="en-US" altLang="zh-CN" sz="2000" b="0" i="0" u="none" strike="noStrike" kern="0" cap="none" spc="0" normalizeH="0" baseline="0" noProof="0" dirty="0" err="1">
                <a:ln>
                  <a:noFill/>
                </a:ln>
                <a:solidFill>
                  <a:srgbClr val="0000CC"/>
                </a:solidFill>
                <a:effectLst/>
                <a:uLnTx/>
                <a:uFillTx/>
                <a:latin typeface="+mn-lt"/>
                <a:ea typeface="宋体" pitchFamily="2" charset="-122"/>
                <a:cs typeface="+mn-cs"/>
              </a:rPr>
              <a:t>A.region</a:t>
            </a:r>
            <a:endParaRPr kumimoji="1" lang="en-US" altLang="zh-CN" sz="2000" b="0" i="0" u="none" strike="noStrike" kern="0" cap="none" spc="0" normalizeH="0" baseline="0" noProof="0" dirty="0">
              <a:ln>
                <a:noFill/>
              </a:ln>
              <a:solidFill>
                <a:srgbClr val="0000CC"/>
              </a:solidFill>
              <a:effectLst/>
              <a:uLnTx/>
              <a:uFillTx/>
              <a:latin typeface="+mn-lt"/>
              <a:ea typeface="宋体" pitchFamily="2" charset="-122"/>
              <a:cs typeface="+mn-cs"/>
            </a:endParaRPr>
          </a:p>
          <a:p>
            <a:pPr marL="327025" marR="0" lvl="0" indent="-327025" algn="just" defTabSz="914400" rtl="0" eaLnBrk="1" fontAlgn="base" latinLnBrk="0" hangingPunct="1">
              <a:lnSpc>
                <a:spcPct val="110000"/>
              </a:lnSpc>
              <a:spcBef>
                <a:spcPts val="1250"/>
              </a:spcBef>
              <a:spcAft>
                <a:spcPct val="0"/>
              </a:spcAft>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0" i="0" u="none" strike="noStrike" kern="0" cap="none" spc="0" normalizeH="0" baseline="0" noProof="0" dirty="0">
                <a:ln>
                  <a:noFill/>
                </a:ln>
                <a:solidFill>
                  <a:srgbClr val="0066FF"/>
                </a:solidFill>
                <a:effectLst/>
                <a:uLnTx/>
                <a:uFillTx/>
                <a:latin typeface="+mn-lt"/>
                <a:ea typeface="宋体" pitchFamily="2" charset="-122"/>
                <a:cs typeface="+mn-cs"/>
              </a:rPr>
              <a:t>A(R)</a:t>
            </a:r>
            <a:r>
              <a:rPr kumimoji="1" lang="en-US" altLang="zh-CN" sz="2000" b="0" i="0" u="none" strike="noStrike" kern="0" cap="none" spc="0" normalizeH="0" baseline="0" noProof="0" dirty="0">
                <a:ln>
                  <a:noFill/>
                </a:ln>
                <a:solidFill>
                  <a:schemeClr val="tx1"/>
                </a:solidFill>
                <a:effectLst/>
                <a:uLnTx/>
                <a:uFillTx/>
                <a:latin typeface="+mn-lt"/>
                <a:ea typeface="宋体" pitchFamily="2" charset="-122"/>
                <a:cs typeface="+mn-cs"/>
              </a:rPr>
              <a:t> ::= restriction of array onto region R</a:t>
            </a:r>
          </a:p>
          <a:p>
            <a:pPr marL="727075" marR="0" lvl="1" indent="-269875" algn="just" defTabSz="914400" rtl="0" eaLnBrk="1" fontAlgn="base" latinLnBrk="0" hangingPunct="1">
              <a:lnSpc>
                <a:spcPct val="110000"/>
              </a:lnSpc>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defRPr/>
            </a:pPr>
            <a:r>
              <a:rPr kumimoji="1" lang="en-US" altLang="zh-CN" sz="2000" b="1" i="0" u="none" strike="noStrike" kern="0" cap="none" spc="0" normalizeH="0" baseline="0" noProof="0" dirty="0">
                <a:ln>
                  <a:noFill/>
                </a:ln>
                <a:solidFill>
                  <a:srgbClr val="3333CC"/>
                </a:solidFill>
                <a:effectLst/>
                <a:uLnTx/>
                <a:uFillTx/>
                <a:latin typeface="楷体_GB2312" pitchFamily="49" charset="-122"/>
                <a:ea typeface="宋体" pitchFamily="2" charset="-122"/>
              </a:rPr>
              <a:t>Useful for extracting </a:t>
            </a:r>
            <a:r>
              <a:rPr kumimoji="1" lang="en-US" altLang="zh-CN" sz="2000" b="1" i="0" u="none" strike="noStrike" kern="0" cap="none" spc="0" normalizeH="0" baseline="0" noProof="0" dirty="0" err="1">
                <a:ln>
                  <a:noFill/>
                </a:ln>
                <a:solidFill>
                  <a:srgbClr val="3333CC"/>
                </a:solidFill>
                <a:effectLst/>
                <a:uLnTx/>
                <a:uFillTx/>
                <a:latin typeface="楷体_GB2312" pitchFamily="49" charset="-122"/>
                <a:ea typeface="宋体" pitchFamily="2" charset="-122"/>
              </a:rPr>
              <a:t>subarrays</a:t>
            </a:r>
            <a:endParaRPr kumimoji="1" lang="en-US" altLang="zh-CN" sz="2000" b="1" i="0" u="none" strike="noStrike" kern="0" cap="none" spc="0" normalizeH="0" baseline="0" noProof="0" dirty="0">
              <a:ln>
                <a:noFill/>
              </a:ln>
              <a:solidFill>
                <a:srgbClr val="3333CC"/>
              </a:solidFill>
              <a:effectLst/>
              <a:uLnTx/>
              <a:uFillTx/>
              <a:latin typeface="楷体_GB2312" pitchFamily="49" charset="-122"/>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linds(horizont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linds(horizont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linds(horizont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linds(horizont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linds(horizont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linds(horizontal)">
                                      <p:cBhvr>
                                        <p:cTn id="32" dur="500"/>
                                        <p:tgtEl>
                                          <p:spTgt spid="4">
                                            <p:txEl>
                                              <p:pRg st="5" end="5"/>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4">
                                            <p:txEl>
                                              <p:pRg st="6" end="6"/>
                                            </p:txEl>
                                          </p:spTgt>
                                        </p:tgtEl>
                                        <p:attrNameLst>
                                          <p:attrName>style.visibility</p:attrName>
                                        </p:attrNameLst>
                                      </p:cBhvr>
                                      <p:to>
                                        <p:strVal val="visible"/>
                                      </p:to>
                                    </p:set>
                                    <p:animEffect transition="in" filter="blinds(horizontal)">
                                      <p:cBhvr>
                                        <p:cTn id="35"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Rail</a:t>
            </a:r>
            <a:endParaRPr lang="zh-CN" altLang="en-US" dirty="0"/>
          </a:p>
        </p:txBody>
      </p:sp>
      <p:sp>
        <p:nvSpPr>
          <p:cNvPr id="3" name="内容占位符 2"/>
          <p:cNvSpPr>
            <a:spLocks noGrp="1"/>
          </p:cNvSpPr>
          <p:nvPr>
            <p:ph idx="1"/>
          </p:nvPr>
        </p:nvSpPr>
        <p:spPr/>
        <p:txBody>
          <a:bodyPr/>
          <a:lstStyle/>
          <a:p>
            <a:r>
              <a:rPr lang="en-US" altLang="zh-CN" kern="1200" dirty="0">
                <a:latin typeface="Times New Roman" pitchFamily="18" charset="0"/>
                <a:ea typeface="SimSun" pitchFamily="2" charset="-122"/>
              </a:rPr>
              <a:t>A rail is a one-dimensional, zero-based, local array. </a:t>
            </a:r>
          </a:p>
          <a:p>
            <a:r>
              <a:rPr lang="en-US" altLang="zh-CN" kern="1200" dirty="0">
                <a:latin typeface="Times New Roman" pitchFamily="18" charset="0"/>
                <a:ea typeface="SimSun" pitchFamily="2" charset="-122"/>
              </a:rPr>
              <a:t>It is more primitive than the Array class. </a:t>
            </a:r>
          </a:p>
          <a:p>
            <a:r>
              <a:rPr lang="en-US" altLang="zh-CN" kern="1200" dirty="0">
                <a:latin typeface="Times New Roman" pitchFamily="18" charset="0"/>
                <a:ea typeface="SimSun" pitchFamily="2" charset="-122"/>
              </a:rPr>
              <a:t>Rails are indexed by integers rather than multi-dimensional points.</a:t>
            </a:r>
          </a:p>
          <a:p>
            <a:r>
              <a:rPr lang="en-US" altLang="zh-CN" kern="1200" dirty="0">
                <a:latin typeface="Times New Roman" pitchFamily="18" charset="0"/>
                <a:ea typeface="SimSun" pitchFamily="2" charset="-122"/>
              </a:rPr>
              <a:t>Rails have a single length property of type Int. </a:t>
            </a:r>
          </a:p>
          <a:p>
            <a:r>
              <a:rPr lang="en-US" altLang="zh-CN" kern="1200" dirty="0">
                <a:latin typeface="Times New Roman" pitchFamily="18" charset="0"/>
                <a:ea typeface="SimSun" pitchFamily="2" charset="-122"/>
              </a:rPr>
              <a:t>Rails can be mutable or immutable and are defined by the following class definitions:</a:t>
            </a:r>
          </a:p>
          <a:p>
            <a:endParaRPr lang="en-US" altLang="zh-CN" kern="1200" dirty="0">
              <a:latin typeface="Times New Roman" pitchFamily="18" charset="0"/>
              <a:ea typeface="SimSun" pitchFamily="2" charset="-122"/>
            </a:endParaRPr>
          </a:p>
          <a:p>
            <a:endParaRPr lang="zh-CN" altLang="en-US" dirty="0"/>
          </a:p>
        </p:txBody>
      </p:sp>
      <p:sp>
        <p:nvSpPr>
          <p:cNvPr id="4" name="矩形 3"/>
          <p:cNvSpPr/>
          <p:nvPr/>
        </p:nvSpPr>
        <p:spPr>
          <a:xfrm>
            <a:off x="1187624" y="4646166"/>
            <a:ext cx="7272808" cy="1231106"/>
          </a:xfrm>
          <a:prstGeom prst="rect">
            <a:avLst/>
          </a:prstGeom>
        </p:spPr>
        <p:txBody>
          <a:bodyPr wrap="square">
            <a:spAutoFit/>
          </a:bodyPr>
          <a:lstStyle/>
          <a:p>
            <a:pPr algn="l"/>
            <a:r>
              <a:rPr lang="en-US" altLang="zh-CN" dirty="0">
                <a:latin typeface="Times New Roman" pitchFamily="18" charset="0"/>
                <a:ea typeface="SimSun" pitchFamily="2" charset="-122"/>
              </a:rPr>
              <a:t>package x10.lang;</a:t>
            </a:r>
          </a:p>
          <a:p>
            <a:pPr algn="l"/>
            <a:r>
              <a:rPr lang="en-US" altLang="zh-CN" dirty="0">
                <a:latin typeface="Times New Roman" pitchFamily="18" charset="0"/>
                <a:ea typeface="SimSun" pitchFamily="2" charset="-122"/>
              </a:rPr>
              <a:t>public class Val Rail[T](length: </a:t>
            </a:r>
            <a:r>
              <a:rPr lang="en-US" altLang="zh-CN" dirty="0" err="1">
                <a:latin typeface="Times New Roman" pitchFamily="18" charset="0"/>
                <a:ea typeface="SimSun" pitchFamily="2" charset="-122"/>
              </a:rPr>
              <a:t>Int</a:t>
            </a:r>
            <a:r>
              <a:rPr lang="en-US" altLang="zh-CN" dirty="0">
                <a:latin typeface="Times New Roman" pitchFamily="18" charset="0"/>
                <a:ea typeface="SimSun" pitchFamily="2" charset="-122"/>
              </a:rPr>
              <a:t>) extends (</a:t>
            </a:r>
            <a:r>
              <a:rPr lang="en-US" altLang="zh-CN" dirty="0" err="1">
                <a:latin typeface="Times New Roman" pitchFamily="18" charset="0"/>
                <a:ea typeface="SimSun" pitchFamily="2" charset="-122"/>
              </a:rPr>
              <a:t>Int</a:t>
            </a:r>
            <a:r>
              <a:rPr lang="en-US" altLang="zh-CN" dirty="0">
                <a:latin typeface="Times New Roman" pitchFamily="18" charset="0"/>
                <a:ea typeface="SimSun" pitchFamily="2" charset="-122"/>
              </a:rPr>
              <a:t>)=&gt;T { }</a:t>
            </a:r>
          </a:p>
          <a:p>
            <a:pPr algn="l"/>
            <a:r>
              <a:rPr lang="en-US" altLang="zh-CN" dirty="0">
                <a:latin typeface="Times New Roman" pitchFamily="18" charset="0"/>
                <a:ea typeface="SimSun" pitchFamily="2" charset="-122"/>
              </a:rPr>
              <a:t>public class Rail[T](length: </a:t>
            </a:r>
            <a:r>
              <a:rPr lang="en-US" altLang="zh-CN" dirty="0" err="1">
                <a:latin typeface="Times New Roman" pitchFamily="18" charset="0"/>
                <a:ea typeface="SimSun" pitchFamily="2" charset="-122"/>
              </a:rPr>
              <a:t>Int</a:t>
            </a:r>
            <a:r>
              <a:rPr lang="en-US" altLang="zh-CN" dirty="0">
                <a:latin typeface="Times New Roman" pitchFamily="18" charset="0"/>
                <a:ea typeface="SimSun" pitchFamily="2" charset="-122"/>
              </a:rPr>
              <a:t>) extends (</a:t>
            </a:r>
            <a:r>
              <a:rPr lang="en-US" altLang="zh-CN" dirty="0" err="1">
                <a:latin typeface="Times New Roman" pitchFamily="18" charset="0"/>
                <a:ea typeface="SimSun" pitchFamily="2" charset="-122"/>
              </a:rPr>
              <a:t>Int</a:t>
            </a:r>
            <a:r>
              <a:rPr lang="en-US" altLang="zh-CN" dirty="0">
                <a:latin typeface="Times New Roman" pitchFamily="18" charset="0"/>
                <a:ea typeface="SimSun" pitchFamily="2" charset="-122"/>
              </a:rPr>
              <a:t>)=&gt;T, Settable[</a:t>
            </a:r>
            <a:r>
              <a:rPr lang="en-US" altLang="zh-CN" dirty="0" err="1">
                <a:latin typeface="Times New Roman" pitchFamily="18" charset="0"/>
                <a:ea typeface="SimSun" pitchFamily="2" charset="-122"/>
              </a:rPr>
              <a:t>Int,T</a:t>
            </a:r>
            <a:r>
              <a:rPr lang="en-US" altLang="zh-CN" dirty="0">
                <a:latin typeface="Times New Roman" pitchFamily="18" charset="0"/>
                <a:ea typeface="SimSun" pitchFamily="2" charset="-122"/>
              </a:rPr>
              <a:t>] { }</a:t>
            </a: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
          <p:cNvSpPr>
            <a:spLocks noGrp="1" noChangeArrowheads="1"/>
          </p:cNvSpPr>
          <p:nvPr>
            <p:ph type="title"/>
          </p:nvPr>
        </p:nvSpPr>
        <p:spPr>
          <a:xfrm>
            <a:off x="107504"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Generic classes</a:t>
            </a:r>
          </a:p>
        </p:txBody>
      </p:sp>
      <p:sp>
        <p:nvSpPr>
          <p:cNvPr id="22531" name="Rectangle 2"/>
          <p:cNvSpPr>
            <a:spLocks noGrp="1" noChangeArrowheads="1"/>
          </p:cNvSpPr>
          <p:nvPr>
            <p:ph type="body" idx="1"/>
          </p:nvPr>
        </p:nvSpPr>
        <p:spPr>
          <a:xfrm>
            <a:off x="4635500" y="990600"/>
            <a:ext cx="4305300" cy="5276850"/>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Classes and interfaces may have type parameters</a:t>
            </a: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class </a:t>
            </a:r>
            <a:r>
              <a:rPr lang="en-US" altLang="zh-CN" sz="1800" dirty="0">
                <a:solidFill>
                  <a:srgbClr val="0000CC"/>
                </a:solidFill>
                <a:ea typeface="宋体" pitchFamily="2" charset="-122"/>
              </a:rPr>
              <a:t>Rail[T]</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Defines a type constructor </a:t>
            </a:r>
            <a:r>
              <a:rPr lang="en-US" altLang="zh-CN" sz="1800" dirty="0">
                <a:solidFill>
                  <a:srgbClr val="0000CC"/>
                </a:solidFill>
                <a:ea typeface="宋体" pitchFamily="2" charset="-122"/>
              </a:rPr>
              <a:t>Rail</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and a family of types </a:t>
            </a:r>
            <a:r>
              <a:rPr lang="en-US" altLang="zh-CN" sz="1800" dirty="0">
                <a:solidFill>
                  <a:srgbClr val="0000CC"/>
                </a:solidFill>
                <a:ea typeface="宋体" pitchFamily="2" charset="-122"/>
              </a:rPr>
              <a:t>Rail[</a:t>
            </a:r>
            <a:r>
              <a:rPr lang="en-US" altLang="zh-CN" sz="1800" dirty="0" err="1">
                <a:solidFill>
                  <a:srgbClr val="0000CC"/>
                </a:solidFill>
                <a:ea typeface="宋体" pitchFamily="2" charset="-122"/>
              </a:rPr>
              <a:t>int</a:t>
            </a:r>
            <a:r>
              <a:rPr lang="en-US" altLang="zh-CN" sz="1800" dirty="0">
                <a:solidFill>
                  <a:srgbClr val="0000CC"/>
                </a:solidFill>
                <a:ea typeface="宋体" pitchFamily="2" charset="-122"/>
              </a:rPr>
              <a:t>]</a:t>
            </a:r>
            <a:r>
              <a:rPr lang="en-US" altLang="zh-CN" sz="1800" dirty="0">
                <a:ea typeface="宋体" pitchFamily="2" charset="-122"/>
              </a:rPr>
              <a:t>, </a:t>
            </a:r>
            <a:r>
              <a:rPr lang="en-US" altLang="zh-CN" sz="1800" dirty="0">
                <a:solidFill>
                  <a:srgbClr val="0000CC"/>
                </a:solidFill>
                <a:ea typeface="宋体" pitchFamily="2" charset="-122"/>
              </a:rPr>
              <a:t>Rail[String]</a:t>
            </a:r>
            <a:r>
              <a:rPr lang="en-US" altLang="zh-CN" sz="1800" dirty="0">
                <a:ea typeface="宋体" pitchFamily="2" charset="-122"/>
              </a:rPr>
              <a:t>, </a:t>
            </a:r>
            <a:r>
              <a:rPr lang="en-US" altLang="zh-CN" sz="1800" dirty="0">
                <a:solidFill>
                  <a:srgbClr val="0000CC"/>
                </a:solidFill>
                <a:ea typeface="宋体" pitchFamily="2" charset="-122"/>
              </a:rPr>
              <a:t>Rail[Object]</a:t>
            </a:r>
            <a:r>
              <a:rPr lang="en-US" altLang="zh-CN" sz="1800" dirty="0">
                <a:ea typeface="宋体" pitchFamily="2" charset="-122"/>
              </a:rPr>
              <a:t>, </a:t>
            </a:r>
            <a:r>
              <a:rPr lang="en-US" altLang="zh-CN" sz="1800" dirty="0">
                <a:solidFill>
                  <a:srgbClr val="0000CC"/>
                </a:solidFill>
                <a:ea typeface="宋体" pitchFamily="2" charset="-122"/>
              </a:rPr>
              <a:t>Rail[C]</a:t>
            </a:r>
            <a:r>
              <a:rPr lang="en-US" altLang="zh-CN" sz="1800" dirty="0">
                <a:ea typeface="宋体" pitchFamily="2" charset="-122"/>
              </a:rPr>
              <a:t>, ...</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1800" dirty="0">
              <a:ea typeface="宋体" pitchFamily="2" charset="-122"/>
            </a:endParaRP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solidFill>
                  <a:srgbClr val="0000CC"/>
                </a:solidFill>
                <a:ea typeface="宋体" pitchFamily="2" charset="-122"/>
              </a:rPr>
              <a:t>Rail[C]</a:t>
            </a:r>
            <a:r>
              <a:rPr lang="en-US" altLang="zh-CN" sz="1800" dirty="0">
                <a:ea typeface="宋体" pitchFamily="2" charset="-122"/>
              </a:rPr>
              <a:t>: as if Rail class is copied and C substituted for T</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1800" dirty="0">
              <a:ea typeface="宋体" pitchFamily="2" charset="-122"/>
            </a:endParaRP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Can instantiate on any type, including primitives (e.g., </a:t>
            </a:r>
            <a:r>
              <a:rPr lang="en-US" altLang="zh-CN" sz="1800" dirty="0" err="1">
                <a:solidFill>
                  <a:srgbClr val="0000CC"/>
                </a:solidFill>
                <a:ea typeface="宋体" pitchFamily="2" charset="-122"/>
              </a:rPr>
              <a:t>int</a:t>
            </a:r>
            <a:r>
              <a:rPr lang="en-US" altLang="zh-CN" sz="1800" dirty="0">
                <a:ea typeface="宋体" pitchFamily="2" charset="-122"/>
              </a:rPr>
              <a:t>)</a:t>
            </a:r>
          </a:p>
        </p:txBody>
      </p:sp>
      <p:sp>
        <p:nvSpPr>
          <p:cNvPr id="22532" name="Rectangle 3"/>
          <p:cNvSpPr>
            <a:spLocks noChangeArrowheads="1"/>
          </p:cNvSpPr>
          <p:nvPr/>
        </p:nvSpPr>
        <p:spPr bwMode="auto">
          <a:xfrm>
            <a:off x="177800" y="1372127"/>
            <a:ext cx="6266408" cy="2920969"/>
          </a:xfrm>
          <a:prstGeom prst="rect">
            <a:avLst/>
          </a:prstGeom>
          <a:noFill/>
          <a:ln w="9525">
            <a:noFill/>
            <a:round/>
            <a:headEnd/>
            <a:tailEnd/>
          </a:ln>
        </p:spPr>
        <p:txBody>
          <a:bodyPr wrap="square" lIns="90360" tIns="44280" rIns="90360" bIns="4428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public abstract value class Rail[T]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(length: </a:t>
            </a:r>
            <a:r>
              <a:rPr lang="en-US" altLang="zh-CN" sz="1600" u="sng" dirty="0" err="1">
                <a:solidFill>
                  <a:srgbClr val="0066FF"/>
                </a:solidFill>
                <a:ea typeface="宋体" pitchFamily="2" charset="-122"/>
              </a:rPr>
              <a:t>int</a:t>
            </a:r>
            <a:r>
              <a:rPr lang="en-US" altLang="zh-CN" sz="1600" dirty="0">
                <a:solidFill>
                  <a:srgbClr val="0066FF"/>
                </a:solidFill>
                <a:ea typeface="宋体" pitchFamily="2" charset="-122"/>
              </a:rPr>
              <a: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implements </a:t>
            </a:r>
            <a:r>
              <a:rPr lang="en-US" altLang="zh-CN" sz="1600" dirty="0" err="1">
                <a:solidFill>
                  <a:srgbClr val="0066FF"/>
                </a:solidFill>
                <a:ea typeface="宋体" pitchFamily="2" charset="-122"/>
              </a:rPr>
              <a:t>Indexable</a:t>
            </a:r>
            <a:r>
              <a:rPr lang="en-US" altLang="zh-CN" sz="1600" dirty="0">
                <a:solidFill>
                  <a:srgbClr val="0066FF"/>
                </a:solidFill>
                <a:ea typeface="宋体" pitchFamily="2" charset="-122"/>
              </a:rPr>
              <a:t>[</a:t>
            </a:r>
            <a:r>
              <a:rPr lang="en-US" altLang="zh-CN" sz="1600" u="sng" dirty="0" err="1">
                <a:solidFill>
                  <a:srgbClr val="0066FF"/>
                </a:solidFill>
                <a:ea typeface="宋体" pitchFamily="2" charset="-122"/>
              </a:rPr>
              <a:t>int</a:t>
            </a:r>
            <a:r>
              <a:rPr lang="en-US" altLang="zh-CN" sz="1600" dirty="0" err="1">
                <a:solidFill>
                  <a:srgbClr val="0066FF"/>
                </a:solidFill>
                <a:ea typeface="宋体" pitchFamily="2" charset="-122"/>
              </a:rPr>
              <a:t>,T</a:t>
            </a:r>
            <a:r>
              <a:rPr lang="en-US" altLang="zh-CN" sz="1600" dirty="0">
                <a:solidFill>
                  <a:srgbClr val="0066FF"/>
                </a:solidFill>
                <a:ea typeface="宋体" pitchFamily="2" charset="-122"/>
              </a:rPr>
              <a:t>], Settable[</a:t>
            </a:r>
            <a:r>
              <a:rPr lang="en-US" altLang="zh-CN" sz="1600" u="sng" dirty="0" err="1">
                <a:solidFill>
                  <a:srgbClr val="0066FF"/>
                </a:solidFill>
                <a:ea typeface="宋体" pitchFamily="2" charset="-122"/>
              </a:rPr>
              <a:t>int</a:t>
            </a:r>
            <a:r>
              <a:rPr lang="en-US" altLang="zh-CN" sz="1600" dirty="0" err="1">
                <a:solidFill>
                  <a:srgbClr val="0066FF"/>
                </a:solidFill>
                <a:ea typeface="宋体" pitchFamily="2" charset="-122"/>
              </a:rPr>
              <a:t>,T</a:t>
            </a:r>
            <a:r>
              <a:rPr lang="en-US" altLang="zh-CN" sz="1600" dirty="0">
                <a:solidFill>
                  <a:srgbClr val="0066FF"/>
                </a:solidFill>
                <a:ea typeface="宋体" pitchFamily="2" charset="-122"/>
              </a:rPr>
              <a: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private native </a:t>
            </a:r>
            <a:r>
              <a:rPr lang="en-US" altLang="zh-CN" sz="1600" u="sng" dirty="0">
                <a:solidFill>
                  <a:srgbClr val="0066FF"/>
                </a:solidFill>
                <a:ea typeface="宋体" pitchFamily="2" charset="-122"/>
              </a:rPr>
              <a:t>def</a:t>
            </a:r>
            <a:r>
              <a:rPr lang="en-US" altLang="zh-CN" sz="1600" dirty="0">
                <a:solidFill>
                  <a:srgbClr val="0066FF"/>
                </a:solidFill>
                <a:ea typeface="宋体" pitchFamily="2" charset="-122"/>
              </a:rPr>
              <a:t> this(n: </a:t>
            </a:r>
            <a:r>
              <a:rPr lang="en-US" altLang="zh-CN" sz="1600" u="sng" dirty="0" err="1">
                <a:solidFill>
                  <a:srgbClr val="0066FF"/>
                </a:solidFill>
                <a:ea typeface="宋体" pitchFamily="2" charset="-122"/>
              </a:rPr>
              <a:t>int</a:t>
            </a:r>
            <a:r>
              <a:rPr lang="en-US" altLang="zh-CN" sz="1600" dirty="0">
                <a:solidFill>
                  <a:srgbClr val="0066FF"/>
                </a:solidFill>
                <a:ea typeface="宋体" pitchFamily="2" charset="-122"/>
              </a:rPr>
              <a:t>):  Rail[T]{length==n};</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public native </a:t>
            </a:r>
            <a:r>
              <a:rPr lang="en-US" altLang="zh-CN" sz="1600" u="sng" dirty="0">
                <a:solidFill>
                  <a:srgbClr val="0066FF"/>
                </a:solidFill>
                <a:ea typeface="宋体" pitchFamily="2" charset="-122"/>
              </a:rPr>
              <a:t>def</a:t>
            </a:r>
            <a:r>
              <a:rPr lang="en-US" altLang="zh-CN" sz="1600" dirty="0">
                <a:solidFill>
                  <a:srgbClr val="0066FF"/>
                </a:solidFill>
                <a:ea typeface="宋体" pitchFamily="2" charset="-122"/>
              </a:rPr>
              <a:t> get(</a:t>
            </a:r>
            <a:r>
              <a:rPr lang="en-US" altLang="zh-CN" sz="1600" dirty="0" err="1">
                <a:solidFill>
                  <a:srgbClr val="0066FF"/>
                </a:solidFill>
                <a:ea typeface="宋体" pitchFamily="2" charset="-122"/>
              </a:rPr>
              <a:t>i</a:t>
            </a:r>
            <a:r>
              <a:rPr lang="en-US" altLang="zh-CN" sz="1600" dirty="0">
                <a:solidFill>
                  <a:srgbClr val="0066FF"/>
                </a:solidFill>
                <a:ea typeface="宋体" pitchFamily="2" charset="-122"/>
              </a:rPr>
              <a:t>: </a:t>
            </a:r>
            <a:r>
              <a:rPr lang="en-US" altLang="zh-CN" sz="1600" u="sng" dirty="0" err="1">
                <a:solidFill>
                  <a:srgbClr val="0066FF"/>
                </a:solidFill>
                <a:ea typeface="宋体" pitchFamily="2" charset="-122"/>
              </a:rPr>
              <a:t>int</a:t>
            </a:r>
            <a:r>
              <a:rPr lang="en-US" altLang="zh-CN" sz="1600" dirty="0">
                <a:solidFill>
                  <a:srgbClr val="0066FF"/>
                </a:solidFill>
                <a:ea typeface="宋体" pitchFamily="2" charset="-122"/>
              </a:rPr>
              <a:t>): 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public native </a:t>
            </a:r>
            <a:r>
              <a:rPr lang="en-US" altLang="zh-CN" sz="1600" u="sng" dirty="0">
                <a:solidFill>
                  <a:srgbClr val="0066FF"/>
                </a:solidFill>
                <a:ea typeface="宋体" pitchFamily="2" charset="-122"/>
              </a:rPr>
              <a:t>def</a:t>
            </a:r>
            <a:r>
              <a:rPr lang="en-US" altLang="zh-CN" sz="1600" dirty="0">
                <a:solidFill>
                  <a:srgbClr val="0066FF"/>
                </a:solidFill>
                <a:ea typeface="宋体" pitchFamily="2" charset="-122"/>
              </a:rPr>
              <a:t> apply(</a:t>
            </a:r>
            <a:r>
              <a:rPr lang="en-US" altLang="zh-CN" sz="1600" dirty="0" err="1">
                <a:solidFill>
                  <a:srgbClr val="0066FF"/>
                </a:solidFill>
                <a:ea typeface="宋体" pitchFamily="2" charset="-122"/>
              </a:rPr>
              <a:t>i</a:t>
            </a:r>
            <a:r>
              <a:rPr lang="en-US" altLang="zh-CN" sz="1600" dirty="0">
                <a:solidFill>
                  <a:srgbClr val="0066FF"/>
                </a:solidFill>
                <a:ea typeface="宋体" pitchFamily="2" charset="-122"/>
              </a:rPr>
              <a:t>: </a:t>
            </a:r>
            <a:r>
              <a:rPr lang="en-US" altLang="zh-CN" sz="1600" u="sng" dirty="0" err="1">
                <a:solidFill>
                  <a:srgbClr val="0066FF"/>
                </a:solidFill>
                <a:ea typeface="宋体" pitchFamily="2" charset="-122"/>
              </a:rPr>
              <a:t>int</a:t>
            </a:r>
            <a:r>
              <a:rPr lang="en-US" altLang="zh-CN" sz="1600" dirty="0">
                <a:solidFill>
                  <a:srgbClr val="0066FF"/>
                </a:solidFill>
                <a:ea typeface="宋体" pitchFamily="2" charset="-122"/>
              </a:rPr>
              <a:t>): 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    public native </a:t>
            </a:r>
            <a:r>
              <a:rPr lang="en-US" altLang="zh-CN" sz="1600" u="sng" dirty="0">
                <a:solidFill>
                  <a:srgbClr val="0066FF"/>
                </a:solidFill>
                <a:ea typeface="宋体" pitchFamily="2" charset="-122"/>
              </a:rPr>
              <a:t>def</a:t>
            </a:r>
            <a:r>
              <a:rPr lang="en-US" altLang="zh-CN" sz="1600" dirty="0">
                <a:solidFill>
                  <a:srgbClr val="0066FF"/>
                </a:solidFill>
                <a:ea typeface="宋体" pitchFamily="2" charset="-122"/>
              </a:rPr>
              <a:t> set(v: T, </a:t>
            </a:r>
            <a:r>
              <a:rPr lang="en-US" altLang="zh-CN" sz="1600" dirty="0" err="1">
                <a:solidFill>
                  <a:srgbClr val="0066FF"/>
                </a:solidFill>
                <a:ea typeface="宋体" pitchFamily="2" charset="-122"/>
              </a:rPr>
              <a:t>i</a:t>
            </a:r>
            <a:r>
              <a:rPr lang="en-US" altLang="zh-CN" sz="1600" dirty="0">
                <a:solidFill>
                  <a:srgbClr val="0066FF"/>
                </a:solidFill>
                <a:ea typeface="宋体" pitchFamily="2" charset="-122"/>
              </a:rPr>
              <a:t>: </a:t>
            </a:r>
            <a:r>
              <a:rPr lang="en-US" altLang="zh-CN" sz="1600" u="sng" dirty="0" err="1">
                <a:solidFill>
                  <a:srgbClr val="0066FF"/>
                </a:solidFill>
                <a:ea typeface="宋体" pitchFamily="2" charset="-122"/>
              </a:rPr>
              <a:t>int</a:t>
            </a:r>
            <a:r>
              <a:rPr lang="en-US" altLang="zh-CN" sz="1600" dirty="0">
                <a:solidFill>
                  <a:srgbClr val="0066FF"/>
                </a:solidFill>
                <a:ea typeface="宋体" pitchFamily="2" charset="-122"/>
              </a:rPr>
              <a:t>): void;</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dirty="0">
                <a:solidFill>
                  <a:srgbClr val="0066FF"/>
                </a:solidFill>
                <a:ea typeface="宋体" pitchFamily="2" charset="-122"/>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blinds(horizontal)">
                                      <p:cBhvr>
                                        <p:cTn id="7" dur="500"/>
                                        <p:tgtEl>
                                          <p:spTgt spid="225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531">
                                            <p:txEl>
                                              <p:pRg st="1" end="1"/>
                                            </p:txEl>
                                          </p:spTgt>
                                        </p:tgtEl>
                                        <p:attrNameLst>
                                          <p:attrName>style.visibility</p:attrName>
                                        </p:attrNameLst>
                                      </p:cBhvr>
                                      <p:to>
                                        <p:strVal val="visible"/>
                                      </p:to>
                                    </p:set>
                                    <p:animEffect transition="in" filter="blinds(horizontal)">
                                      <p:cBhvr>
                                        <p:cTn id="12" dur="500"/>
                                        <p:tgtEl>
                                          <p:spTgt spid="22531">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blinds(horizontal)">
                                      <p:cBhvr>
                                        <p:cTn id="15" dur="500"/>
                                        <p:tgtEl>
                                          <p:spTgt spid="22531">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2531">
                                            <p:txEl>
                                              <p:pRg st="3" end="3"/>
                                            </p:txEl>
                                          </p:spTgt>
                                        </p:tgtEl>
                                        <p:attrNameLst>
                                          <p:attrName>style.visibility</p:attrName>
                                        </p:attrNameLst>
                                      </p:cBhvr>
                                      <p:to>
                                        <p:strVal val="visible"/>
                                      </p:to>
                                    </p:set>
                                    <p:animEffect transition="in" filter="blinds(horizontal)">
                                      <p:cBhvr>
                                        <p:cTn id="18" dur="500"/>
                                        <p:tgtEl>
                                          <p:spTgt spid="22531">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2531">
                                            <p:txEl>
                                              <p:pRg st="5" end="5"/>
                                            </p:txEl>
                                          </p:spTgt>
                                        </p:tgtEl>
                                        <p:attrNameLst>
                                          <p:attrName>style.visibility</p:attrName>
                                        </p:attrNameLst>
                                      </p:cBhvr>
                                      <p:to>
                                        <p:strVal val="visible"/>
                                      </p:to>
                                    </p:set>
                                    <p:animEffect transition="in" filter="blinds(horizontal)">
                                      <p:cBhvr>
                                        <p:cTn id="23" dur="500"/>
                                        <p:tgtEl>
                                          <p:spTgt spid="22531">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22531">
                                            <p:txEl>
                                              <p:pRg st="7" end="7"/>
                                            </p:txEl>
                                          </p:spTgt>
                                        </p:tgtEl>
                                        <p:attrNameLst>
                                          <p:attrName>style.visibility</p:attrName>
                                        </p:attrNameLst>
                                      </p:cBhvr>
                                      <p:to>
                                        <p:strVal val="visible"/>
                                      </p:to>
                                    </p:set>
                                    <p:animEffect transition="in" filter="blinds(horizontal)">
                                      <p:cBhvr>
                                        <p:cTn id="28" dur="500"/>
                                        <p:tgtEl>
                                          <p:spTgt spid="225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
          <p:cNvSpPr>
            <a:spLocks noGrp="1" noChangeArrowheads="1"/>
          </p:cNvSpPr>
          <p:nvPr>
            <p:ph type="title"/>
          </p:nvPr>
        </p:nvSpPr>
        <p:spPr>
          <a:xfrm>
            <a:off x="990600"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Function Types</a:t>
            </a:r>
          </a:p>
        </p:txBody>
      </p:sp>
      <p:sp>
        <p:nvSpPr>
          <p:cNvPr id="24579" name="Rectangle 2"/>
          <p:cNvSpPr>
            <a:spLocks noGrp="1" noChangeArrowheads="1"/>
          </p:cNvSpPr>
          <p:nvPr>
            <p:ph type="body" idx="1"/>
          </p:nvPr>
        </p:nvSpPr>
        <p:spPr>
          <a:xfrm>
            <a:off x="177800" y="990600"/>
            <a:ext cx="4305300" cy="3854450"/>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solidFill>
                  <a:srgbClr val="0066FF"/>
                </a:solidFill>
                <a:ea typeface="宋体" pitchFamily="2" charset="-122"/>
              </a:rPr>
              <a:t>(T</a:t>
            </a:r>
            <a:r>
              <a:rPr lang="en-US" altLang="zh-CN" sz="2000" baseline="-25000" dirty="0">
                <a:solidFill>
                  <a:srgbClr val="0066FF"/>
                </a:solidFill>
                <a:ea typeface="宋体" pitchFamily="2" charset="-122"/>
              </a:rPr>
              <a:t>1</a:t>
            </a:r>
            <a:r>
              <a:rPr lang="en-US" altLang="zh-CN" sz="2000" dirty="0">
                <a:solidFill>
                  <a:srgbClr val="0066FF"/>
                </a:solidFill>
                <a:ea typeface="宋体" pitchFamily="2" charset="-122"/>
              </a:rPr>
              <a:t>, T</a:t>
            </a:r>
            <a:r>
              <a:rPr lang="en-US" altLang="zh-CN" sz="2000" baseline="-25000" dirty="0">
                <a:solidFill>
                  <a:srgbClr val="0066FF"/>
                </a:solidFill>
                <a:ea typeface="宋体" pitchFamily="2" charset="-122"/>
              </a:rPr>
              <a:t>2</a:t>
            </a:r>
            <a:r>
              <a:rPr lang="en-US" altLang="zh-CN" sz="2000" dirty="0">
                <a:solidFill>
                  <a:srgbClr val="0066FF"/>
                </a:solidFill>
                <a:ea typeface="宋体" pitchFamily="2" charset="-122"/>
              </a:rPr>
              <a:t>, ..., </a:t>
            </a:r>
            <a:r>
              <a:rPr lang="en-US" altLang="zh-CN" sz="2000" dirty="0" err="1">
                <a:solidFill>
                  <a:srgbClr val="0066FF"/>
                </a:solidFill>
                <a:ea typeface="宋体" pitchFamily="2" charset="-122"/>
              </a:rPr>
              <a:t>T</a:t>
            </a:r>
            <a:r>
              <a:rPr lang="en-US" altLang="zh-CN" sz="2000" baseline="-25000" dirty="0" err="1">
                <a:solidFill>
                  <a:srgbClr val="0066FF"/>
                </a:solidFill>
                <a:ea typeface="宋体" pitchFamily="2" charset="-122"/>
              </a:rPr>
              <a:t>n</a:t>
            </a:r>
            <a:r>
              <a:rPr lang="en-US" altLang="zh-CN" sz="2000" dirty="0">
                <a:solidFill>
                  <a:srgbClr val="0066FF"/>
                </a:solidFill>
                <a:ea typeface="宋体" pitchFamily="2" charset="-122"/>
              </a:rPr>
              <a:t>) =&gt; U</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type of functions that take arguments </a:t>
            </a:r>
            <a:r>
              <a:rPr lang="en-US" altLang="zh-CN" sz="2000" dirty="0">
                <a:solidFill>
                  <a:srgbClr val="0066FF"/>
                </a:solidFill>
                <a:ea typeface="宋体" pitchFamily="2" charset="-122"/>
              </a:rPr>
              <a:t>T</a:t>
            </a:r>
            <a:r>
              <a:rPr lang="en-US" altLang="zh-CN" sz="2000" baseline="-25000" dirty="0">
                <a:solidFill>
                  <a:srgbClr val="0066FF"/>
                </a:solidFill>
                <a:ea typeface="宋体" pitchFamily="2" charset="-122"/>
              </a:rPr>
              <a:t>i</a:t>
            </a:r>
            <a:r>
              <a:rPr lang="en-US" altLang="zh-CN" sz="2000" dirty="0">
                <a:solidFill>
                  <a:srgbClr val="0066FF"/>
                </a:solidFill>
                <a:ea typeface="宋体" pitchFamily="2" charset="-122"/>
              </a:rPr>
              <a:t> </a:t>
            </a:r>
            <a:r>
              <a:rPr lang="en-US" altLang="zh-CN" sz="2000" dirty="0">
                <a:ea typeface="宋体" pitchFamily="2" charset="-122"/>
              </a:rPr>
              <a:t>and returns </a:t>
            </a:r>
            <a:r>
              <a:rPr lang="en-US" altLang="zh-CN" sz="2000" dirty="0">
                <a:solidFill>
                  <a:srgbClr val="0066FF"/>
                </a:solidFill>
                <a:ea typeface="宋体" pitchFamily="2" charset="-122"/>
              </a:rPr>
              <a:t>U</a:t>
            </a: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If </a:t>
            </a:r>
            <a:r>
              <a:rPr lang="en-US" altLang="zh-CN" sz="2000" dirty="0">
                <a:solidFill>
                  <a:srgbClr val="0066FF"/>
                </a:solidFill>
                <a:ea typeface="宋体" pitchFamily="2" charset="-122"/>
              </a:rPr>
              <a:t>f: (T) =&gt; U </a:t>
            </a:r>
            <a:r>
              <a:rPr lang="en-US" altLang="zh-CN" sz="2000" dirty="0">
                <a:ea typeface="宋体" pitchFamily="2" charset="-122"/>
              </a:rPr>
              <a:t>and </a:t>
            </a:r>
            <a:r>
              <a:rPr lang="en-US" altLang="zh-CN" sz="2000" dirty="0">
                <a:solidFill>
                  <a:srgbClr val="0066FF"/>
                </a:solidFill>
                <a:ea typeface="宋体" pitchFamily="2" charset="-122"/>
              </a:rPr>
              <a:t>x: T</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then invoke with </a:t>
            </a:r>
            <a:r>
              <a:rPr lang="en-US" altLang="zh-CN" sz="2000" dirty="0">
                <a:solidFill>
                  <a:srgbClr val="0066FF"/>
                </a:solidFill>
                <a:ea typeface="宋体" pitchFamily="2" charset="-122"/>
              </a:rPr>
              <a:t>f(x): U</a:t>
            </a: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Function types can be used as an interface</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Define apply method with the appropriate signature:</a:t>
            </a: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a:solidFill>
                  <a:srgbClr val="0000CC"/>
                </a:solidFill>
                <a:ea typeface="宋体" pitchFamily="2" charset="-122"/>
              </a:rPr>
              <a:t>def apply(x:T): U</a:t>
            </a:r>
          </a:p>
        </p:txBody>
      </p:sp>
      <p:sp>
        <p:nvSpPr>
          <p:cNvPr id="24580" name="Rectangle 3"/>
          <p:cNvSpPr>
            <a:spLocks noGrp="1" noChangeArrowheads="1"/>
          </p:cNvSpPr>
          <p:nvPr>
            <p:ph type="body" idx="2"/>
          </p:nvPr>
        </p:nvSpPr>
        <p:spPr>
          <a:xfrm>
            <a:off x="4635500" y="990600"/>
            <a:ext cx="4305300" cy="4133850"/>
          </a:xfrm>
        </p:spPr>
        <p:txBody>
          <a:bodyPr/>
          <a:lstStyle/>
          <a:p>
            <a:pPr marL="327025" indent="-327025">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Closures</a:t>
            </a:r>
          </a:p>
          <a:p>
            <a:pPr marL="727075" lvl="1" indent="-269875">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First-class functions</a:t>
            </a:r>
          </a:p>
          <a:p>
            <a:pPr marL="327025" indent="-327025">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a:solidFill>
                  <a:srgbClr val="0000CC"/>
                </a:solidFill>
                <a:ea typeface="宋体" pitchFamily="2" charset="-122"/>
              </a:rPr>
              <a:t>(x: T): U =&gt; e</a:t>
            </a:r>
          </a:p>
          <a:p>
            <a:pPr marL="727075" lvl="1" indent="-269875">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used in array </a:t>
            </a:r>
            <a:r>
              <a:rPr lang="en-US" altLang="zh-CN" sz="2000" dirty="0" err="1">
                <a:ea typeface="宋体" pitchFamily="2" charset="-122"/>
              </a:rPr>
              <a:t>initializers</a:t>
            </a:r>
            <a:r>
              <a:rPr lang="en-US" altLang="zh-CN" sz="2000" dirty="0">
                <a:ea typeface="宋体" pitchFamily="2" charset="-122"/>
              </a:rPr>
              <a:t>:</a:t>
            </a:r>
          </a:p>
          <a:p>
            <a:pPr marL="327025" indent="-327025">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err="1">
                <a:solidFill>
                  <a:srgbClr val="0000CC"/>
                </a:solidFill>
                <a:ea typeface="宋体" pitchFamily="2" charset="-122"/>
              </a:rPr>
              <a:t>Array.make</a:t>
            </a:r>
            <a:r>
              <a:rPr lang="en-US" altLang="zh-CN" sz="2000" dirty="0">
                <a:solidFill>
                  <a:srgbClr val="0000CC"/>
                </a:solidFill>
                <a:ea typeface="宋体" pitchFamily="2" charset="-122"/>
              </a:rPr>
              <a:t>[</a:t>
            </a:r>
            <a:r>
              <a:rPr lang="en-US" altLang="zh-CN" sz="2000" dirty="0" err="1">
                <a:solidFill>
                  <a:srgbClr val="0000CC"/>
                </a:solidFill>
                <a:ea typeface="宋体" pitchFamily="2" charset="-122"/>
              </a:rPr>
              <a:t>int</a:t>
            </a:r>
            <a:r>
              <a:rPr lang="en-US" altLang="zh-CN" sz="2000" dirty="0">
                <a:solidFill>
                  <a:srgbClr val="0000CC"/>
                </a:solidFill>
                <a:ea typeface="宋体" pitchFamily="2" charset="-122"/>
              </a:rPr>
              <a:t>]( 0..4,</a:t>
            </a:r>
            <a:br>
              <a:rPr lang="en-US" altLang="zh-CN" sz="2000" dirty="0">
                <a:solidFill>
                  <a:srgbClr val="0000CC"/>
                </a:solidFill>
                <a:ea typeface="宋体" pitchFamily="2" charset="-122"/>
              </a:rPr>
            </a:br>
            <a:r>
              <a:rPr lang="en-US" altLang="zh-CN" sz="2000" dirty="0">
                <a:solidFill>
                  <a:srgbClr val="0000CC"/>
                </a:solidFill>
                <a:ea typeface="宋体" pitchFamily="2" charset="-122"/>
              </a:rPr>
              <a:t>  (p: point) =&gt; p(0)*p(0) )</a:t>
            </a:r>
          </a:p>
          <a:p>
            <a:pPr marL="1127125" lvl="2" indent="-212725">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the array [ 0, 1, 4, 9, 16 ]</a:t>
            </a:r>
          </a:p>
          <a:p>
            <a:pPr marL="327025" indent="-327025">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2000" dirty="0">
              <a:ea typeface="宋体" pitchFamily="2" charset="-122"/>
            </a:endParaRPr>
          </a:p>
          <a:p>
            <a:pPr marL="327025" indent="-327025">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Operators</a:t>
            </a:r>
          </a:p>
          <a:p>
            <a:pPr marL="727075" lvl="1" indent="-269875">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solidFill>
                  <a:srgbClr val="0000CC"/>
                </a:solidFill>
                <a:ea typeface="宋体" pitchFamily="2" charset="-122"/>
              </a:rPr>
              <a:t>int.+</a:t>
            </a:r>
            <a:r>
              <a:rPr lang="en-US" altLang="zh-CN" sz="2000" dirty="0">
                <a:ea typeface="宋体" pitchFamily="2" charset="-122"/>
              </a:rPr>
              <a:t>, </a:t>
            </a:r>
            <a:r>
              <a:rPr lang="en-US" altLang="zh-CN" sz="2000" dirty="0" err="1">
                <a:solidFill>
                  <a:srgbClr val="0000CC"/>
                </a:solidFill>
                <a:ea typeface="宋体" pitchFamily="2" charset="-122"/>
              </a:rPr>
              <a:t>boolean</a:t>
            </a:r>
            <a:r>
              <a:rPr lang="en-US" altLang="zh-CN" sz="2000" dirty="0">
                <a:solidFill>
                  <a:srgbClr val="0000CC"/>
                </a:solidFill>
                <a:ea typeface="宋体" pitchFamily="2" charset="-122"/>
              </a:rPr>
              <a:t>.&amp;</a:t>
            </a:r>
            <a:r>
              <a:rPr lang="en-US" altLang="zh-CN" sz="2000" dirty="0">
                <a:ea typeface="宋体" pitchFamily="2" charset="-122"/>
              </a:rPr>
              <a:t>, ...</a:t>
            </a:r>
          </a:p>
          <a:p>
            <a:pPr marL="727075" lvl="1" indent="-269875">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sum = </a:t>
            </a:r>
            <a:r>
              <a:rPr lang="en-US" altLang="zh-CN" sz="2000" dirty="0" err="1">
                <a:solidFill>
                  <a:srgbClr val="0000CC"/>
                </a:solidFill>
                <a:ea typeface="宋体" pitchFamily="2" charset="-122"/>
              </a:rPr>
              <a:t>a.reduce</a:t>
            </a:r>
            <a:r>
              <a:rPr lang="en-US" altLang="zh-CN" sz="2000" dirty="0">
                <a:solidFill>
                  <a:srgbClr val="0000CC"/>
                </a:solidFill>
                <a:ea typeface="宋体" pitchFamily="2" charset="-122"/>
              </a:rPr>
              <a:t>(int.+, 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579">
                                            <p:txEl>
                                              <p:pRg st="0" end="0"/>
                                            </p:txEl>
                                          </p:spTgt>
                                        </p:tgtEl>
                                        <p:attrNameLst>
                                          <p:attrName>style.visibility</p:attrName>
                                        </p:attrNameLst>
                                      </p:cBhvr>
                                      <p:to>
                                        <p:strVal val="visible"/>
                                      </p:to>
                                    </p:set>
                                    <p:animEffect transition="in" filter="blinds(horizontal)">
                                      <p:cBhvr>
                                        <p:cTn id="7" dur="500"/>
                                        <p:tgtEl>
                                          <p:spTgt spid="24579">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4579">
                                            <p:txEl>
                                              <p:pRg st="1" end="1"/>
                                            </p:txEl>
                                          </p:spTgt>
                                        </p:tgtEl>
                                        <p:attrNameLst>
                                          <p:attrName>style.visibility</p:attrName>
                                        </p:attrNameLst>
                                      </p:cBhvr>
                                      <p:to>
                                        <p:strVal val="visible"/>
                                      </p:to>
                                    </p:set>
                                    <p:animEffect transition="in" filter="blinds(horizontal)">
                                      <p:cBhvr>
                                        <p:cTn id="10" dur="500"/>
                                        <p:tgtEl>
                                          <p:spTgt spid="2457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4579">
                                            <p:txEl>
                                              <p:pRg st="2" end="2"/>
                                            </p:txEl>
                                          </p:spTgt>
                                        </p:tgtEl>
                                        <p:attrNameLst>
                                          <p:attrName>style.visibility</p:attrName>
                                        </p:attrNameLst>
                                      </p:cBhvr>
                                      <p:to>
                                        <p:strVal val="visible"/>
                                      </p:to>
                                    </p:set>
                                    <p:animEffect transition="in" filter="blinds(horizontal)">
                                      <p:cBhvr>
                                        <p:cTn id="15" dur="500"/>
                                        <p:tgtEl>
                                          <p:spTgt spid="2457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4579">
                                            <p:txEl>
                                              <p:pRg st="3" end="3"/>
                                            </p:txEl>
                                          </p:spTgt>
                                        </p:tgtEl>
                                        <p:attrNameLst>
                                          <p:attrName>style.visibility</p:attrName>
                                        </p:attrNameLst>
                                      </p:cBhvr>
                                      <p:to>
                                        <p:strVal val="visible"/>
                                      </p:to>
                                    </p:set>
                                    <p:animEffect transition="in" filter="blinds(horizontal)">
                                      <p:cBhvr>
                                        <p:cTn id="20" dur="500"/>
                                        <p:tgtEl>
                                          <p:spTgt spid="2457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24579">
                                            <p:txEl>
                                              <p:pRg st="4" end="4"/>
                                            </p:txEl>
                                          </p:spTgt>
                                        </p:tgtEl>
                                        <p:attrNameLst>
                                          <p:attrName>style.visibility</p:attrName>
                                        </p:attrNameLst>
                                      </p:cBhvr>
                                      <p:to>
                                        <p:strVal val="visible"/>
                                      </p:to>
                                    </p:set>
                                    <p:animEffect transition="in" filter="blinds(horizontal)">
                                      <p:cBhvr>
                                        <p:cTn id="25" dur="500"/>
                                        <p:tgtEl>
                                          <p:spTgt spid="24579">
                                            <p:txEl>
                                              <p:pRg st="4" end="4"/>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24579">
                                            <p:txEl>
                                              <p:pRg st="5" end="5"/>
                                            </p:txEl>
                                          </p:spTgt>
                                        </p:tgtEl>
                                        <p:attrNameLst>
                                          <p:attrName>style.visibility</p:attrName>
                                        </p:attrNameLst>
                                      </p:cBhvr>
                                      <p:to>
                                        <p:strVal val="visible"/>
                                      </p:to>
                                    </p:set>
                                    <p:animEffect transition="in" filter="blinds(horizontal)">
                                      <p:cBhvr>
                                        <p:cTn id="28" dur="500"/>
                                        <p:tgtEl>
                                          <p:spTgt spid="2457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24579">
                                            <p:txEl>
                                              <p:pRg st="6" end="6"/>
                                            </p:txEl>
                                          </p:spTgt>
                                        </p:tgtEl>
                                        <p:attrNameLst>
                                          <p:attrName>style.visibility</p:attrName>
                                        </p:attrNameLst>
                                      </p:cBhvr>
                                      <p:to>
                                        <p:strVal val="visible"/>
                                      </p:to>
                                    </p:set>
                                    <p:animEffect transition="in" filter="blinds(horizontal)">
                                      <p:cBhvr>
                                        <p:cTn id="33" dur="500"/>
                                        <p:tgtEl>
                                          <p:spTgt spid="2457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4580">
                                            <p:txEl>
                                              <p:pRg st="0" end="0"/>
                                            </p:txEl>
                                          </p:spTgt>
                                        </p:tgtEl>
                                        <p:attrNameLst>
                                          <p:attrName>style.visibility</p:attrName>
                                        </p:attrNameLst>
                                      </p:cBhvr>
                                      <p:to>
                                        <p:strVal val="visible"/>
                                      </p:to>
                                    </p:set>
                                    <p:animEffect transition="in" filter="blinds(horizontal)">
                                      <p:cBhvr>
                                        <p:cTn id="38" dur="500"/>
                                        <p:tgtEl>
                                          <p:spTgt spid="24580">
                                            <p:txEl>
                                              <p:pRg st="0" end="0"/>
                                            </p:txEl>
                                          </p:spTgt>
                                        </p:tgtEl>
                                      </p:cBhvr>
                                    </p:animEffect>
                                  </p:childTnLst>
                                </p:cTn>
                              </p:par>
                              <p:par>
                                <p:cTn id="39" presetID="3" presetClass="entr" presetSubtype="10" fill="hold" grpId="0" nodeType="withEffect">
                                  <p:stCondLst>
                                    <p:cond delay="0"/>
                                  </p:stCondLst>
                                  <p:childTnLst>
                                    <p:set>
                                      <p:cBhvr>
                                        <p:cTn id="40" dur="1" fill="hold">
                                          <p:stCondLst>
                                            <p:cond delay="0"/>
                                          </p:stCondLst>
                                        </p:cTn>
                                        <p:tgtEl>
                                          <p:spTgt spid="24580">
                                            <p:txEl>
                                              <p:pRg st="1" end="1"/>
                                            </p:txEl>
                                          </p:spTgt>
                                        </p:tgtEl>
                                        <p:attrNameLst>
                                          <p:attrName>style.visibility</p:attrName>
                                        </p:attrNameLst>
                                      </p:cBhvr>
                                      <p:to>
                                        <p:strVal val="visible"/>
                                      </p:to>
                                    </p:set>
                                    <p:animEffect transition="in" filter="blinds(horizontal)">
                                      <p:cBhvr>
                                        <p:cTn id="41" dur="500"/>
                                        <p:tgtEl>
                                          <p:spTgt spid="24580">
                                            <p:txEl>
                                              <p:pRg st="1" end="1"/>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24580">
                                            <p:txEl>
                                              <p:pRg st="2" end="2"/>
                                            </p:txEl>
                                          </p:spTgt>
                                        </p:tgtEl>
                                        <p:attrNameLst>
                                          <p:attrName>style.visibility</p:attrName>
                                        </p:attrNameLst>
                                      </p:cBhvr>
                                      <p:to>
                                        <p:strVal val="visible"/>
                                      </p:to>
                                    </p:set>
                                    <p:animEffect transition="in" filter="blinds(horizontal)">
                                      <p:cBhvr>
                                        <p:cTn id="46" dur="500"/>
                                        <p:tgtEl>
                                          <p:spTgt spid="24580">
                                            <p:txEl>
                                              <p:pRg st="2" end="2"/>
                                            </p:txEl>
                                          </p:spTgt>
                                        </p:tgtEl>
                                      </p:cBhvr>
                                    </p:animEffect>
                                  </p:childTnLst>
                                </p:cTn>
                              </p:par>
                              <p:par>
                                <p:cTn id="47" presetID="3" presetClass="entr" presetSubtype="10" fill="hold" grpId="0" nodeType="withEffect">
                                  <p:stCondLst>
                                    <p:cond delay="0"/>
                                  </p:stCondLst>
                                  <p:childTnLst>
                                    <p:set>
                                      <p:cBhvr>
                                        <p:cTn id="48" dur="1" fill="hold">
                                          <p:stCondLst>
                                            <p:cond delay="0"/>
                                          </p:stCondLst>
                                        </p:cTn>
                                        <p:tgtEl>
                                          <p:spTgt spid="24580">
                                            <p:txEl>
                                              <p:pRg st="3" end="3"/>
                                            </p:txEl>
                                          </p:spTgt>
                                        </p:tgtEl>
                                        <p:attrNameLst>
                                          <p:attrName>style.visibility</p:attrName>
                                        </p:attrNameLst>
                                      </p:cBhvr>
                                      <p:to>
                                        <p:strVal val="visible"/>
                                      </p:to>
                                    </p:set>
                                    <p:animEffect transition="in" filter="blinds(horizontal)">
                                      <p:cBhvr>
                                        <p:cTn id="49" dur="500"/>
                                        <p:tgtEl>
                                          <p:spTgt spid="24580">
                                            <p:txEl>
                                              <p:pRg st="3" end="3"/>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24580">
                                            <p:txEl>
                                              <p:pRg st="4" end="4"/>
                                            </p:txEl>
                                          </p:spTgt>
                                        </p:tgtEl>
                                        <p:attrNameLst>
                                          <p:attrName>style.visibility</p:attrName>
                                        </p:attrNameLst>
                                      </p:cBhvr>
                                      <p:to>
                                        <p:strVal val="visible"/>
                                      </p:to>
                                    </p:set>
                                    <p:animEffect transition="in" filter="blinds(horizontal)">
                                      <p:cBhvr>
                                        <p:cTn id="54" dur="500"/>
                                        <p:tgtEl>
                                          <p:spTgt spid="24580">
                                            <p:txEl>
                                              <p:pRg st="4" end="4"/>
                                            </p:txEl>
                                          </p:spTgt>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24580">
                                            <p:txEl>
                                              <p:pRg st="5" end="5"/>
                                            </p:txEl>
                                          </p:spTgt>
                                        </p:tgtEl>
                                        <p:attrNameLst>
                                          <p:attrName>style.visibility</p:attrName>
                                        </p:attrNameLst>
                                      </p:cBhvr>
                                      <p:to>
                                        <p:strVal val="visible"/>
                                      </p:to>
                                    </p:set>
                                    <p:animEffect transition="in" filter="blinds(horizontal)">
                                      <p:cBhvr>
                                        <p:cTn id="57" dur="500"/>
                                        <p:tgtEl>
                                          <p:spTgt spid="24580">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4580">
                                            <p:txEl>
                                              <p:pRg st="7" end="7"/>
                                            </p:txEl>
                                          </p:spTgt>
                                        </p:tgtEl>
                                        <p:attrNameLst>
                                          <p:attrName>style.visibility</p:attrName>
                                        </p:attrNameLst>
                                      </p:cBhvr>
                                      <p:to>
                                        <p:strVal val="visible"/>
                                      </p:to>
                                    </p:set>
                                    <p:animEffect transition="in" filter="blinds(horizontal)">
                                      <p:cBhvr>
                                        <p:cTn id="62" dur="500"/>
                                        <p:tgtEl>
                                          <p:spTgt spid="24580">
                                            <p:txEl>
                                              <p:pRg st="7" end="7"/>
                                            </p:txEl>
                                          </p:spTgt>
                                        </p:tgtEl>
                                      </p:cBhvr>
                                    </p:animEffect>
                                  </p:childTnLst>
                                </p:cTn>
                              </p:par>
                              <p:par>
                                <p:cTn id="63" presetID="3" presetClass="entr" presetSubtype="10" fill="hold" grpId="0" nodeType="withEffect">
                                  <p:stCondLst>
                                    <p:cond delay="0"/>
                                  </p:stCondLst>
                                  <p:childTnLst>
                                    <p:set>
                                      <p:cBhvr>
                                        <p:cTn id="64" dur="1" fill="hold">
                                          <p:stCondLst>
                                            <p:cond delay="0"/>
                                          </p:stCondLst>
                                        </p:cTn>
                                        <p:tgtEl>
                                          <p:spTgt spid="24580">
                                            <p:txEl>
                                              <p:pRg st="8" end="8"/>
                                            </p:txEl>
                                          </p:spTgt>
                                        </p:tgtEl>
                                        <p:attrNameLst>
                                          <p:attrName>style.visibility</p:attrName>
                                        </p:attrNameLst>
                                      </p:cBhvr>
                                      <p:to>
                                        <p:strVal val="visible"/>
                                      </p:to>
                                    </p:set>
                                    <p:animEffect transition="in" filter="blinds(horizontal)">
                                      <p:cBhvr>
                                        <p:cTn id="65" dur="500"/>
                                        <p:tgtEl>
                                          <p:spTgt spid="24580">
                                            <p:txEl>
                                              <p:pRg st="8" end="8"/>
                                            </p:txEl>
                                          </p:spTgt>
                                        </p:tgtEl>
                                      </p:cBhvr>
                                    </p:animEffect>
                                  </p:childTnLst>
                                </p:cTn>
                              </p:par>
                              <p:par>
                                <p:cTn id="66" presetID="3" presetClass="entr" presetSubtype="10" fill="hold" grpId="0" nodeType="withEffect">
                                  <p:stCondLst>
                                    <p:cond delay="0"/>
                                  </p:stCondLst>
                                  <p:childTnLst>
                                    <p:set>
                                      <p:cBhvr>
                                        <p:cTn id="67" dur="1" fill="hold">
                                          <p:stCondLst>
                                            <p:cond delay="0"/>
                                          </p:stCondLst>
                                        </p:cTn>
                                        <p:tgtEl>
                                          <p:spTgt spid="24580">
                                            <p:txEl>
                                              <p:pRg st="9" end="9"/>
                                            </p:txEl>
                                          </p:spTgt>
                                        </p:tgtEl>
                                        <p:attrNameLst>
                                          <p:attrName>style.visibility</p:attrName>
                                        </p:attrNameLst>
                                      </p:cBhvr>
                                      <p:to>
                                        <p:strVal val="visible"/>
                                      </p:to>
                                    </p:set>
                                    <p:animEffect transition="in" filter="blinds(horizontal)">
                                      <p:cBhvr>
                                        <p:cTn id="68" dur="500"/>
                                        <p:tgtEl>
                                          <p:spTgt spid="24580">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9" grpId="0" build="p"/>
      <p:bldP spid="24580"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Tianhe-1A - NUDT YH MPP</a:t>
            </a:r>
            <a:endParaRPr lang="zh-CN" altLang="en-US" dirty="0"/>
          </a:p>
        </p:txBody>
      </p:sp>
      <p:sp>
        <p:nvSpPr>
          <p:cNvPr id="3" name="内容占位符 2"/>
          <p:cNvSpPr>
            <a:spLocks noGrp="1"/>
          </p:cNvSpPr>
          <p:nvPr>
            <p:ph idx="1"/>
          </p:nvPr>
        </p:nvSpPr>
        <p:spPr/>
        <p:txBody>
          <a:bodyPr/>
          <a:lstStyle/>
          <a:p>
            <a:r>
              <a:rPr lang="en-US" altLang="zh-CN" sz="1800" dirty="0"/>
              <a:t>Xeon X5670 6C 2.93 GHz, NVIDIA 2050</a:t>
            </a:r>
          </a:p>
          <a:p>
            <a:r>
              <a:rPr lang="en-US" altLang="zh-CN" sz="1800" dirty="0"/>
              <a:t>Site:	National Supercomputing Center in Tianjin</a:t>
            </a:r>
          </a:p>
          <a:p>
            <a:r>
              <a:rPr lang="en-US" altLang="zh-CN" sz="1800" dirty="0"/>
              <a:t>Manufacturer:	NUDT</a:t>
            </a:r>
          </a:p>
          <a:p>
            <a:r>
              <a:rPr lang="en-US" altLang="zh-CN" sz="1800" dirty="0"/>
              <a:t>Cores:	186368</a:t>
            </a:r>
          </a:p>
          <a:p>
            <a:r>
              <a:rPr lang="en-US" altLang="zh-CN" sz="1800" dirty="0" err="1"/>
              <a:t>Linpack</a:t>
            </a:r>
            <a:r>
              <a:rPr lang="en-US" altLang="zh-CN" sz="1800" dirty="0"/>
              <a:t> Performance (</a:t>
            </a:r>
            <a:r>
              <a:rPr lang="en-US" altLang="zh-CN" sz="1800" dirty="0" err="1"/>
              <a:t>Rmax</a:t>
            </a:r>
            <a:r>
              <a:rPr lang="en-US" altLang="zh-CN" sz="1800" dirty="0"/>
              <a:t>)	2566.0 </a:t>
            </a:r>
            <a:r>
              <a:rPr lang="en-US" altLang="zh-CN" sz="1800" dirty="0" err="1"/>
              <a:t>TFlop</a:t>
            </a:r>
            <a:r>
              <a:rPr lang="en-US" altLang="zh-CN" sz="1800" dirty="0"/>
              <a:t>/s</a:t>
            </a:r>
          </a:p>
          <a:p>
            <a:r>
              <a:rPr lang="en-US" altLang="zh-CN" sz="1800" dirty="0"/>
              <a:t>Theoretical Peak (</a:t>
            </a:r>
            <a:r>
              <a:rPr lang="en-US" altLang="zh-CN" sz="1800" dirty="0" err="1"/>
              <a:t>Rpeak</a:t>
            </a:r>
            <a:r>
              <a:rPr lang="en-US" altLang="zh-CN" sz="1800" dirty="0"/>
              <a:t>)	4701.0 </a:t>
            </a:r>
            <a:r>
              <a:rPr lang="en-US" altLang="zh-CN" sz="1800" dirty="0" err="1"/>
              <a:t>TFlop</a:t>
            </a:r>
            <a:r>
              <a:rPr lang="en-US" altLang="zh-CN" sz="1800" dirty="0"/>
              <a:t>/s</a:t>
            </a:r>
          </a:p>
          <a:p>
            <a:r>
              <a:rPr lang="en-US" altLang="zh-CN" sz="1800" dirty="0"/>
              <a:t>Power:	4040.00 kW</a:t>
            </a:r>
          </a:p>
          <a:p>
            <a:r>
              <a:rPr lang="en-US" altLang="zh-CN" sz="1800" dirty="0"/>
              <a:t>Memory:	 229376 GB</a:t>
            </a:r>
          </a:p>
          <a:p>
            <a:r>
              <a:rPr lang="en-US" altLang="zh-CN" sz="1800" dirty="0"/>
              <a:t>Interconnect:	Proprietary</a:t>
            </a:r>
          </a:p>
          <a:p>
            <a:r>
              <a:rPr lang="en-US" altLang="zh-CN" sz="1800" dirty="0"/>
              <a:t>Operating System:	Linux</a:t>
            </a:r>
          </a:p>
          <a:p>
            <a:r>
              <a:rPr lang="en-US" altLang="zh-CN" sz="1800" dirty="0"/>
              <a:t>Compiler:	</a:t>
            </a:r>
            <a:r>
              <a:rPr lang="en-US" altLang="zh-CN" sz="1800" dirty="0" err="1"/>
              <a:t>icc</a:t>
            </a:r>
            <a:endParaRPr lang="en-US" altLang="zh-CN" sz="1800" dirty="0"/>
          </a:p>
          <a:p>
            <a:r>
              <a:rPr lang="en-US" altLang="zh-CN" sz="1800" dirty="0"/>
              <a:t>Math Library:	</a:t>
            </a:r>
          </a:p>
          <a:p>
            <a:r>
              <a:rPr lang="en-US" altLang="zh-CN" sz="1800" dirty="0"/>
              <a:t>MPI:	MPICH2 with a custom GLEX channel</a:t>
            </a:r>
            <a:endParaRPr lang="zh-CN" altLang="en-US" sz="1800" dirty="0"/>
          </a:p>
        </p:txBody>
      </p:sp>
    </p:spTree>
    <p:extLst>
      <p:ext uri="{BB962C8B-B14F-4D97-AF65-F5344CB8AC3E}">
        <p14:creationId xmlns:p14="http://schemas.microsoft.com/office/powerpoint/2010/main" val="3591207001"/>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
          <p:cNvSpPr>
            <a:spLocks noGrp="1" noChangeArrowheads="1"/>
          </p:cNvSpPr>
          <p:nvPr>
            <p:ph type="title"/>
          </p:nvPr>
        </p:nvSpPr>
        <p:spPr>
          <a:xfrm>
            <a:off x="990600" y="342553"/>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Type inference</a:t>
            </a:r>
          </a:p>
        </p:txBody>
      </p:sp>
      <p:sp>
        <p:nvSpPr>
          <p:cNvPr id="25603" name="Rectangle 2"/>
          <p:cNvSpPr>
            <a:spLocks noGrp="1" noChangeArrowheads="1"/>
          </p:cNvSpPr>
          <p:nvPr>
            <p:ph type="body" idx="1"/>
          </p:nvPr>
        </p:nvSpPr>
        <p:spPr>
          <a:xfrm>
            <a:off x="177800" y="990600"/>
            <a:ext cx="4394200" cy="4338638"/>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Field, local variable types inferred from </a:t>
            </a:r>
            <a:r>
              <a:rPr lang="en-US" altLang="zh-CN" sz="2000" dirty="0" err="1">
                <a:ea typeface="宋体" pitchFamily="2" charset="-122"/>
              </a:rPr>
              <a:t>initializer</a:t>
            </a:r>
            <a:r>
              <a:rPr lang="en-US" altLang="zh-CN" sz="2000" dirty="0">
                <a:ea typeface="宋体" pitchFamily="2" charset="-122"/>
              </a:rPr>
              <a:t> type</a:t>
            </a: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solidFill>
                  <a:srgbClr val="0000CC"/>
                </a:solidFill>
                <a:ea typeface="宋体" pitchFamily="2" charset="-122"/>
              </a:rPr>
              <a:t>	</a:t>
            </a:r>
            <a:r>
              <a:rPr lang="en-US" altLang="zh-CN" sz="2000" dirty="0" err="1">
                <a:solidFill>
                  <a:srgbClr val="0000CC"/>
                </a:solidFill>
                <a:ea typeface="宋体" pitchFamily="2" charset="-122"/>
              </a:rPr>
              <a:t>val</a:t>
            </a:r>
            <a:r>
              <a:rPr lang="en-US" altLang="zh-CN" sz="2000" dirty="0">
                <a:solidFill>
                  <a:srgbClr val="0000CC"/>
                </a:solidFill>
                <a:ea typeface="宋体" pitchFamily="2" charset="-122"/>
              </a:rPr>
              <a:t> x = 1;</a:t>
            </a:r>
          </a:p>
          <a:p>
            <a:pPr marL="1127125" lvl="2" indent="-212725" algn="l">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x has type </a:t>
            </a:r>
            <a:r>
              <a:rPr lang="en-US" altLang="zh-CN" sz="1800" dirty="0" err="1">
                <a:solidFill>
                  <a:srgbClr val="0066FF"/>
                </a:solidFill>
                <a:ea typeface="宋体" pitchFamily="2" charset="-122"/>
              </a:rPr>
              <a:t>int</a:t>
            </a:r>
            <a:r>
              <a:rPr lang="en-US" altLang="zh-CN" sz="1800" dirty="0">
                <a:solidFill>
                  <a:srgbClr val="0066FF"/>
                </a:solidFill>
                <a:ea typeface="宋体" pitchFamily="2" charset="-122"/>
              </a:rPr>
              <a:t>{self==1}</a:t>
            </a: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solidFill>
                  <a:srgbClr val="0000CC"/>
                </a:solidFill>
                <a:ea typeface="宋体" pitchFamily="2" charset="-122"/>
              </a:rPr>
              <a:t>	</a:t>
            </a:r>
            <a:r>
              <a:rPr lang="en-US" altLang="zh-CN" sz="2000" dirty="0" err="1">
                <a:solidFill>
                  <a:srgbClr val="0000CC"/>
                </a:solidFill>
                <a:ea typeface="宋体" pitchFamily="2" charset="-122"/>
              </a:rPr>
              <a:t>val</a:t>
            </a:r>
            <a:r>
              <a:rPr lang="en-US" altLang="zh-CN" sz="2000" dirty="0">
                <a:solidFill>
                  <a:srgbClr val="0000CC"/>
                </a:solidFill>
                <a:ea typeface="宋体" pitchFamily="2" charset="-122"/>
              </a:rPr>
              <a:t> y = 1..2;</a:t>
            </a:r>
          </a:p>
          <a:p>
            <a:pPr marL="1127125" lvl="2" indent="-212725" algn="l">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y has type </a:t>
            </a:r>
            <a:r>
              <a:rPr lang="en-US" altLang="zh-CN" sz="1800" dirty="0">
                <a:solidFill>
                  <a:srgbClr val="0066FF"/>
                </a:solidFill>
                <a:ea typeface="宋体" pitchFamily="2" charset="-122"/>
              </a:rPr>
              <a:t>Region{rank==1}</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2000" dirty="0">
              <a:solidFill>
                <a:srgbClr val="0066FF"/>
              </a:solidFill>
              <a:ea typeface="宋体" pitchFamily="2" charset="-122"/>
            </a:endParaRP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Method return types inferred from method body</a:t>
            </a: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a:solidFill>
                  <a:srgbClr val="0000CC"/>
                </a:solidFill>
                <a:ea typeface="宋体" pitchFamily="2" charset="-122"/>
              </a:rPr>
              <a:t>def m() { ... return true ...</a:t>
            </a:r>
            <a:br>
              <a:rPr lang="en-US" altLang="zh-CN" sz="2000" dirty="0">
                <a:solidFill>
                  <a:srgbClr val="0000CC"/>
                </a:solidFill>
                <a:ea typeface="宋体" pitchFamily="2" charset="-122"/>
              </a:rPr>
            </a:br>
            <a:r>
              <a:rPr lang="en-US" altLang="zh-CN" sz="2000" dirty="0">
                <a:solidFill>
                  <a:srgbClr val="0000CC"/>
                </a:solidFill>
                <a:ea typeface="宋体" pitchFamily="2" charset="-122"/>
              </a:rPr>
              <a:t>  return false ... }</a:t>
            </a:r>
          </a:p>
          <a:p>
            <a:pPr marL="727075" lvl="1" indent="-269875" algn="l">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m has return type </a:t>
            </a:r>
            <a:r>
              <a:rPr lang="en-US" altLang="zh-CN" sz="2000" dirty="0" err="1">
                <a:solidFill>
                  <a:srgbClr val="0066FF"/>
                </a:solidFill>
                <a:ea typeface="宋体" pitchFamily="2" charset="-122"/>
              </a:rPr>
              <a:t>boolean</a:t>
            </a:r>
            <a:endParaRPr lang="en-US" altLang="zh-CN" sz="2000" dirty="0">
              <a:solidFill>
                <a:srgbClr val="0066FF"/>
              </a:solidFill>
              <a:ea typeface="宋体" pitchFamily="2" charset="-122"/>
            </a:endParaRPr>
          </a:p>
        </p:txBody>
      </p:sp>
      <p:sp>
        <p:nvSpPr>
          <p:cNvPr id="25604" name="Rectangle 3"/>
          <p:cNvSpPr>
            <a:spLocks noGrp="1" noChangeArrowheads="1"/>
          </p:cNvSpPr>
          <p:nvPr>
            <p:ph type="body" idx="2"/>
          </p:nvPr>
        </p:nvSpPr>
        <p:spPr>
          <a:xfrm>
            <a:off x="4635500" y="990600"/>
            <a:ext cx="4305300" cy="3797300"/>
          </a:xfrm>
        </p:spPr>
        <p:txBody>
          <a:bodyPr/>
          <a:lstStyle/>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Loop index types inferred from region</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2000" dirty="0">
              <a:ea typeface="宋体" pitchFamily="2" charset="-122"/>
            </a:endParaRP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a:solidFill>
                  <a:srgbClr val="0000CC"/>
                </a:solidFill>
                <a:ea typeface="宋体" pitchFamily="2" charset="-122"/>
              </a:rPr>
              <a:t>R: Region{rank==2}</a:t>
            </a:r>
          </a:p>
          <a:p>
            <a:pPr marL="327025" indent="-327025" algn="l">
              <a:spcBef>
                <a:spcPts val="250"/>
              </a:spcBef>
              <a:spcAft>
                <a:spcPts val="250"/>
              </a:spcAft>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	</a:t>
            </a:r>
            <a:r>
              <a:rPr lang="en-US" altLang="zh-CN" sz="2000" dirty="0">
                <a:solidFill>
                  <a:srgbClr val="0000CC"/>
                </a:solidFill>
                <a:ea typeface="宋体" pitchFamily="2" charset="-122"/>
              </a:rPr>
              <a:t>for (p in R) { ... }</a:t>
            </a:r>
          </a:p>
          <a:p>
            <a:pPr marL="1127125" lvl="2" indent="-212725" algn="l">
              <a:spcBef>
                <a:spcPts val="450"/>
              </a:spcBef>
              <a:buClr>
                <a:srgbClr val="FF9900"/>
              </a:buClr>
              <a:buSzPct val="70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1800" dirty="0">
                <a:ea typeface="宋体" pitchFamily="2" charset="-122"/>
              </a:rPr>
              <a:t>p has type </a:t>
            </a:r>
            <a:r>
              <a:rPr lang="en-US" altLang="zh-CN" sz="1800" dirty="0">
                <a:solidFill>
                  <a:srgbClr val="0066FF"/>
                </a:solidFill>
                <a:ea typeface="宋体" pitchFamily="2" charset="-122"/>
              </a:rPr>
              <a:t>Point{rank==2}</a:t>
            </a:r>
          </a:p>
          <a:p>
            <a:pPr marL="327025" indent="-327025" algn="l">
              <a:spcBef>
                <a:spcPts val="1250"/>
              </a:spcBef>
              <a:buClrTx/>
              <a:buSzTx/>
              <a:buFontTx/>
              <a:buNone/>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endParaRPr lang="en-US" altLang="zh-CN" sz="2000" dirty="0">
              <a:ea typeface="宋体" pitchFamily="2" charset="-122"/>
            </a:endParaRPr>
          </a:p>
          <a:p>
            <a:pPr marL="327025" indent="-327025" algn="l">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Lst>
            </a:pPr>
            <a:r>
              <a:rPr lang="en-US" altLang="zh-CN" sz="2000" dirty="0">
                <a:ea typeface="宋体" pitchFamily="2" charset="-122"/>
              </a:rPr>
              <a:t>Place type inference implemented in X10 2.0</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Effect transition="in" filter="blinds(horizontal)">
                                      <p:cBhvr>
                                        <p:cTn id="7" dur="500"/>
                                        <p:tgtEl>
                                          <p:spTgt spid="256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5603">
                                            <p:txEl>
                                              <p:pRg st="1" end="1"/>
                                            </p:txEl>
                                          </p:spTgt>
                                        </p:tgtEl>
                                        <p:attrNameLst>
                                          <p:attrName>style.visibility</p:attrName>
                                        </p:attrNameLst>
                                      </p:cBhvr>
                                      <p:to>
                                        <p:strVal val="visible"/>
                                      </p:to>
                                    </p:set>
                                    <p:animEffect transition="in" filter="blinds(horizontal)">
                                      <p:cBhvr>
                                        <p:cTn id="12" dur="500"/>
                                        <p:tgtEl>
                                          <p:spTgt spid="256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5603">
                                            <p:txEl>
                                              <p:pRg st="2" end="2"/>
                                            </p:txEl>
                                          </p:spTgt>
                                        </p:tgtEl>
                                        <p:attrNameLst>
                                          <p:attrName>style.visibility</p:attrName>
                                        </p:attrNameLst>
                                      </p:cBhvr>
                                      <p:to>
                                        <p:strVal val="visible"/>
                                      </p:to>
                                    </p:set>
                                    <p:animEffect transition="in" filter="blinds(horizontal)">
                                      <p:cBhvr>
                                        <p:cTn id="17" dur="500"/>
                                        <p:tgtEl>
                                          <p:spTgt spid="2560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5603">
                                            <p:txEl>
                                              <p:pRg st="3" end="3"/>
                                            </p:txEl>
                                          </p:spTgt>
                                        </p:tgtEl>
                                        <p:attrNameLst>
                                          <p:attrName>style.visibility</p:attrName>
                                        </p:attrNameLst>
                                      </p:cBhvr>
                                      <p:to>
                                        <p:strVal val="visible"/>
                                      </p:to>
                                    </p:set>
                                    <p:animEffect transition="in" filter="blinds(horizontal)">
                                      <p:cBhvr>
                                        <p:cTn id="22" dur="500"/>
                                        <p:tgtEl>
                                          <p:spTgt spid="2560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5603">
                                            <p:txEl>
                                              <p:pRg st="4" end="4"/>
                                            </p:txEl>
                                          </p:spTgt>
                                        </p:tgtEl>
                                        <p:attrNameLst>
                                          <p:attrName>style.visibility</p:attrName>
                                        </p:attrNameLst>
                                      </p:cBhvr>
                                      <p:to>
                                        <p:strVal val="visible"/>
                                      </p:to>
                                    </p:set>
                                    <p:animEffect transition="in" filter="blinds(horizontal)">
                                      <p:cBhvr>
                                        <p:cTn id="27" dur="500"/>
                                        <p:tgtEl>
                                          <p:spTgt spid="2560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5603">
                                            <p:txEl>
                                              <p:pRg st="6" end="6"/>
                                            </p:txEl>
                                          </p:spTgt>
                                        </p:tgtEl>
                                        <p:attrNameLst>
                                          <p:attrName>style.visibility</p:attrName>
                                        </p:attrNameLst>
                                      </p:cBhvr>
                                      <p:to>
                                        <p:strVal val="visible"/>
                                      </p:to>
                                    </p:set>
                                    <p:animEffect transition="in" filter="blinds(horizontal)">
                                      <p:cBhvr>
                                        <p:cTn id="32" dur="500"/>
                                        <p:tgtEl>
                                          <p:spTgt spid="2560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5603">
                                            <p:txEl>
                                              <p:pRg st="7" end="7"/>
                                            </p:txEl>
                                          </p:spTgt>
                                        </p:tgtEl>
                                        <p:attrNameLst>
                                          <p:attrName>style.visibility</p:attrName>
                                        </p:attrNameLst>
                                      </p:cBhvr>
                                      <p:to>
                                        <p:strVal val="visible"/>
                                      </p:to>
                                    </p:set>
                                    <p:animEffect transition="in" filter="blinds(horizontal)">
                                      <p:cBhvr>
                                        <p:cTn id="37" dur="500"/>
                                        <p:tgtEl>
                                          <p:spTgt spid="2560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25603">
                                            <p:txEl>
                                              <p:pRg st="8" end="8"/>
                                            </p:txEl>
                                          </p:spTgt>
                                        </p:tgtEl>
                                        <p:attrNameLst>
                                          <p:attrName>style.visibility</p:attrName>
                                        </p:attrNameLst>
                                      </p:cBhvr>
                                      <p:to>
                                        <p:strVal val="visible"/>
                                      </p:to>
                                    </p:set>
                                    <p:animEffect transition="in" filter="blinds(horizontal)">
                                      <p:cBhvr>
                                        <p:cTn id="42" dur="500"/>
                                        <p:tgtEl>
                                          <p:spTgt spid="2560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25604">
                                            <p:txEl>
                                              <p:pRg st="0" end="0"/>
                                            </p:txEl>
                                          </p:spTgt>
                                        </p:tgtEl>
                                        <p:attrNameLst>
                                          <p:attrName>style.visibility</p:attrName>
                                        </p:attrNameLst>
                                      </p:cBhvr>
                                      <p:to>
                                        <p:strVal val="visible"/>
                                      </p:to>
                                    </p:set>
                                    <p:animEffect transition="in" filter="blinds(horizontal)">
                                      <p:cBhvr>
                                        <p:cTn id="47" dur="500"/>
                                        <p:tgtEl>
                                          <p:spTgt spid="25604">
                                            <p:txEl>
                                              <p:pRg st="0" end="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25604">
                                            <p:txEl>
                                              <p:pRg st="2" end="2"/>
                                            </p:txEl>
                                          </p:spTgt>
                                        </p:tgtEl>
                                        <p:attrNameLst>
                                          <p:attrName>style.visibility</p:attrName>
                                        </p:attrNameLst>
                                      </p:cBhvr>
                                      <p:to>
                                        <p:strVal val="visible"/>
                                      </p:to>
                                    </p:set>
                                    <p:animEffect transition="in" filter="blinds(horizontal)">
                                      <p:cBhvr>
                                        <p:cTn id="52" dur="500"/>
                                        <p:tgtEl>
                                          <p:spTgt spid="25604">
                                            <p:txEl>
                                              <p:pRg st="2" end="2"/>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25604">
                                            <p:txEl>
                                              <p:pRg st="3" end="3"/>
                                            </p:txEl>
                                          </p:spTgt>
                                        </p:tgtEl>
                                        <p:attrNameLst>
                                          <p:attrName>style.visibility</p:attrName>
                                        </p:attrNameLst>
                                      </p:cBhvr>
                                      <p:to>
                                        <p:strVal val="visible"/>
                                      </p:to>
                                    </p:set>
                                    <p:animEffect transition="in" filter="blinds(horizontal)">
                                      <p:cBhvr>
                                        <p:cTn id="57" dur="500"/>
                                        <p:tgtEl>
                                          <p:spTgt spid="25604">
                                            <p:txEl>
                                              <p:pRg st="3" end="3"/>
                                            </p:txEl>
                                          </p:spTgt>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5604">
                                            <p:txEl>
                                              <p:pRg st="4" end="4"/>
                                            </p:txEl>
                                          </p:spTgt>
                                        </p:tgtEl>
                                        <p:attrNameLst>
                                          <p:attrName>style.visibility</p:attrName>
                                        </p:attrNameLst>
                                      </p:cBhvr>
                                      <p:to>
                                        <p:strVal val="visible"/>
                                      </p:to>
                                    </p:set>
                                    <p:animEffect transition="in" filter="blinds(horizontal)">
                                      <p:cBhvr>
                                        <p:cTn id="60" dur="500"/>
                                        <p:tgtEl>
                                          <p:spTgt spid="25604">
                                            <p:txEl>
                                              <p:pRg st="4" end="4"/>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25604">
                                            <p:txEl>
                                              <p:pRg st="6" end="6"/>
                                            </p:txEl>
                                          </p:spTgt>
                                        </p:tgtEl>
                                        <p:attrNameLst>
                                          <p:attrName>style.visibility</p:attrName>
                                        </p:attrNameLst>
                                      </p:cBhvr>
                                      <p:to>
                                        <p:strVal val="visible"/>
                                      </p:to>
                                    </p:set>
                                    <p:animEffect transition="in" filter="blinds(horizontal)">
                                      <p:cBhvr>
                                        <p:cTn id="65" dur="500"/>
                                        <p:tgtEl>
                                          <p:spTgt spid="2560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4" grpId="0" build="p"/>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
          <p:cNvSpPr>
            <a:spLocks noGrp="1" noChangeArrowheads="1"/>
          </p:cNvSpPr>
          <p:nvPr>
            <p:ph type="title"/>
          </p:nvPr>
        </p:nvSpPr>
        <p:spPr>
          <a:xfrm>
            <a:off x="990600"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when</a:t>
            </a:r>
          </a:p>
        </p:txBody>
      </p:sp>
      <p:sp>
        <p:nvSpPr>
          <p:cNvPr id="30723" name="Rectangle 2"/>
          <p:cNvSpPr>
            <a:spLocks noGrp="1" noChangeArrowheads="1"/>
          </p:cNvSpPr>
          <p:nvPr>
            <p:ph type="body" idx="1"/>
          </p:nvPr>
        </p:nvSpPr>
        <p:spPr>
          <a:xfrm>
            <a:off x="177800" y="990600"/>
            <a:ext cx="4851400" cy="5403850"/>
          </a:xfrm>
        </p:spPr>
        <p:txBody>
          <a:bodyPr/>
          <a:lstStyle/>
          <a:p>
            <a:pPr marL="327025" indent="-327025">
              <a:spcBef>
                <a:spcPts val="1250"/>
              </a:spcBef>
              <a:buFont typeface="Times New Roman" pitchFamily="18" charset="0"/>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dirty="0">
                <a:solidFill>
                  <a:srgbClr val="003399"/>
                </a:solidFill>
                <a:ea typeface="宋体" pitchFamily="2" charset="-122"/>
              </a:rPr>
              <a:t>when (E) S </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a:ea typeface="宋体" pitchFamily="2" charset="-122"/>
              </a:rPr>
              <a:t>Activity suspends until a state in</a:t>
            </a:r>
            <a:br>
              <a:rPr lang="en-US" altLang="zh-CN" sz="1800" b="0" dirty="0">
                <a:ea typeface="宋体" pitchFamily="2" charset="-122"/>
              </a:rPr>
            </a:br>
            <a:r>
              <a:rPr lang="en-US" altLang="zh-CN" sz="1800" b="0" dirty="0">
                <a:ea typeface="宋体" pitchFamily="2" charset="-122"/>
              </a:rPr>
              <a:t>which the guard </a:t>
            </a:r>
            <a:r>
              <a:rPr lang="en-US" altLang="zh-CN" sz="1800" b="0" dirty="0">
                <a:solidFill>
                  <a:srgbClr val="003399"/>
                </a:solidFill>
                <a:ea typeface="宋体" pitchFamily="2" charset="-122"/>
              </a:rPr>
              <a:t>E</a:t>
            </a:r>
            <a:r>
              <a:rPr lang="en-US" altLang="zh-CN" sz="1800" b="0" dirty="0">
                <a:ea typeface="宋体" pitchFamily="2" charset="-122"/>
              </a:rPr>
              <a:t> is true. </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a:ea typeface="宋体" pitchFamily="2" charset="-122"/>
              </a:rPr>
              <a:t>In that state, </a:t>
            </a:r>
            <a:r>
              <a:rPr lang="en-US" altLang="zh-CN" sz="1800" b="0" dirty="0">
                <a:solidFill>
                  <a:srgbClr val="003399"/>
                </a:solidFill>
                <a:ea typeface="宋体" pitchFamily="2" charset="-122"/>
              </a:rPr>
              <a:t>S</a:t>
            </a:r>
            <a:r>
              <a:rPr lang="en-US" altLang="zh-CN" sz="1800" b="0" dirty="0">
                <a:ea typeface="宋体" pitchFamily="2" charset="-122"/>
              </a:rPr>
              <a:t> is executed </a:t>
            </a:r>
            <a:r>
              <a:rPr lang="en-US" altLang="zh-CN" sz="1800" b="0" dirty="0">
                <a:solidFill>
                  <a:srgbClr val="003399"/>
                </a:solidFill>
                <a:ea typeface="宋体" pitchFamily="2" charset="-122"/>
              </a:rPr>
              <a:t>atomically</a:t>
            </a:r>
            <a:r>
              <a:rPr lang="en-US" altLang="zh-CN" sz="1800" b="0" dirty="0">
                <a:ea typeface="宋体" pitchFamily="2" charset="-122"/>
              </a:rPr>
              <a:t> and in </a:t>
            </a:r>
            <a:r>
              <a:rPr lang="en-US" altLang="zh-CN" sz="1800" b="0" dirty="0">
                <a:solidFill>
                  <a:srgbClr val="003399"/>
                </a:solidFill>
                <a:ea typeface="宋体" pitchFamily="2" charset="-122"/>
              </a:rPr>
              <a:t>isolation</a:t>
            </a:r>
            <a:r>
              <a:rPr lang="en-US" altLang="zh-CN" sz="1800" b="0" dirty="0">
                <a:ea typeface="宋体" pitchFamily="2" charset="-122"/>
              </a:rPr>
              <a:t>.</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a:ea typeface="宋体" pitchFamily="2" charset="-122"/>
              </a:rPr>
              <a:t>Guard </a:t>
            </a:r>
            <a:r>
              <a:rPr lang="en-US" altLang="zh-CN" sz="1800" b="0" dirty="0">
                <a:solidFill>
                  <a:srgbClr val="003399"/>
                </a:solidFill>
                <a:ea typeface="宋体" pitchFamily="2" charset="-122"/>
              </a:rPr>
              <a:t>E</a:t>
            </a:r>
            <a:r>
              <a:rPr lang="en-US" altLang="zh-CN" sz="1800" b="0" dirty="0">
                <a:ea typeface="宋体" pitchFamily="2" charset="-122"/>
              </a:rPr>
              <a:t> is a </a:t>
            </a:r>
            <a:r>
              <a:rPr lang="en-US" altLang="zh-CN" sz="1800" b="0" dirty="0" err="1">
                <a:ea typeface="宋体" pitchFamily="2" charset="-122"/>
              </a:rPr>
              <a:t>boolean</a:t>
            </a:r>
            <a:r>
              <a:rPr lang="en-US" altLang="zh-CN" sz="1800" b="0" dirty="0">
                <a:ea typeface="宋体" pitchFamily="2" charset="-122"/>
              </a:rPr>
              <a:t> expression</a:t>
            </a: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b="0" dirty="0">
                <a:ea typeface="宋体" pitchFamily="2" charset="-122"/>
              </a:rPr>
              <a:t>must be </a:t>
            </a:r>
            <a:r>
              <a:rPr lang="en-US" altLang="zh-CN" sz="1600" b="0" dirty="0" err="1">
                <a:solidFill>
                  <a:srgbClr val="003399"/>
                </a:solidFill>
                <a:ea typeface="宋体" pitchFamily="2" charset="-122"/>
              </a:rPr>
              <a:t>nonblocking</a:t>
            </a:r>
            <a:endParaRPr lang="en-US" altLang="zh-CN" sz="1600" b="0" dirty="0">
              <a:solidFill>
                <a:srgbClr val="003399"/>
              </a:solidFill>
              <a:ea typeface="宋体" pitchFamily="2" charset="-122"/>
            </a:endParaRP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b="0" dirty="0">
                <a:ea typeface="宋体" pitchFamily="2" charset="-122"/>
              </a:rPr>
              <a:t>must not create concurrent activities (</a:t>
            </a:r>
            <a:r>
              <a:rPr lang="en-US" altLang="zh-CN" sz="1600" b="0" dirty="0">
                <a:solidFill>
                  <a:srgbClr val="003399"/>
                </a:solidFill>
                <a:ea typeface="宋体" pitchFamily="2" charset="-122"/>
              </a:rPr>
              <a:t>sequential</a:t>
            </a:r>
            <a:r>
              <a:rPr lang="en-US" altLang="zh-CN" sz="1600" b="0" dirty="0">
                <a:ea typeface="宋体" pitchFamily="2" charset="-122"/>
              </a:rPr>
              <a:t>)</a:t>
            </a: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b="0" dirty="0">
                <a:ea typeface="宋体" pitchFamily="2" charset="-122"/>
              </a:rPr>
              <a:t>must not access remote data (</a:t>
            </a:r>
            <a:r>
              <a:rPr lang="en-US" altLang="zh-CN" sz="1600" b="0" dirty="0">
                <a:solidFill>
                  <a:srgbClr val="003399"/>
                </a:solidFill>
                <a:ea typeface="宋体" pitchFamily="2" charset="-122"/>
              </a:rPr>
              <a:t>local</a:t>
            </a:r>
            <a:r>
              <a:rPr lang="en-US" altLang="zh-CN" sz="1600" b="0" dirty="0">
                <a:ea typeface="宋体" pitchFamily="2" charset="-122"/>
              </a:rPr>
              <a:t>)</a:t>
            </a: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b="0" dirty="0">
                <a:ea typeface="宋体" pitchFamily="2" charset="-122"/>
              </a:rPr>
              <a:t>must not have side-effects (</a:t>
            </a:r>
            <a:r>
              <a:rPr lang="en-US" altLang="zh-CN" sz="1600" b="0" dirty="0">
                <a:solidFill>
                  <a:srgbClr val="003399"/>
                </a:solidFill>
                <a:ea typeface="宋体" pitchFamily="2" charset="-122"/>
              </a:rPr>
              <a:t>const</a:t>
            </a:r>
            <a:r>
              <a:rPr lang="en-US" altLang="zh-CN" sz="1600" b="0" dirty="0">
                <a:ea typeface="宋体" pitchFamily="2" charset="-122"/>
              </a:rPr>
              <a:t>)</a:t>
            </a:r>
          </a:p>
          <a:p>
            <a:pPr marL="327025" indent="-327025">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dirty="0">
                <a:solidFill>
                  <a:srgbClr val="003399"/>
                </a:solidFill>
                <a:ea typeface="宋体" pitchFamily="2" charset="-122"/>
              </a:rPr>
              <a:t>await (E)</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a:ea typeface="宋体" pitchFamily="2" charset="-122"/>
              </a:rPr>
              <a:t>syntactic shortcut for </a:t>
            </a:r>
            <a:r>
              <a:rPr lang="en-US" altLang="zh-CN" sz="1800" dirty="0">
                <a:solidFill>
                  <a:srgbClr val="003399"/>
                </a:solidFill>
                <a:ea typeface="宋体" pitchFamily="2" charset="-122"/>
              </a:rPr>
              <a:t>when (E) ;</a:t>
            </a:r>
          </a:p>
        </p:txBody>
      </p:sp>
      <p:sp>
        <p:nvSpPr>
          <p:cNvPr id="30724" name="Text Box 3"/>
          <p:cNvSpPr txBox="1">
            <a:spLocks noChangeArrowheads="1"/>
          </p:cNvSpPr>
          <p:nvPr/>
        </p:nvSpPr>
        <p:spPr bwMode="auto">
          <a:xfrm>
            <a:off x="4876800" y="838200"/>
            <a:ext cx="4114800" cy="873253"/>
          </a:xfrm>
          <a:prstGeom prst="rect">
            <a:avLst/>
          </a:prstGeom>
          <a:solidFill>
            <a:srgbClr val="FFFFFF"/>
          </a:solidFill>
          <a:ln w="19080">
            <a:solidFill>
              <a:srgbClr val="000000"/>
            </a:solidFill>
            <a:miter lim="800000"/>
            <a:headEnd/>
            <a:tailEnd/>
          </a:ln>
        </p:spPr>
        <p:txBody>
          <a:bodyPr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i="1" dirty="0">
                <a:solidFill>
                  <a:srgbClr val="000000"/>
                </a:solidFill>
                <a:cs typeface="Arial" pitchFamily="34" charset="0"/>
              </a:rPr>
              <a:t>Stmt ::= </a:t>
            </a:r>
            <a:r>
              <a:rPr lang="en-US" altLang="zh-CN" sz="1400" b="1" i="1" dirty="0" err="1">
                <a:solidFill>
                  <a:srgbClr val="000000"/>
                </a:solidFill>
                <a:cs typeface="Arial" pitchFamily="34" charset="0"/>
              </a:rPr>
              <a:t>WhenStmt</a:t>
            </a:r>
            <a:endParaRPr lang="en-US" altLang="zh-CN" sz="1400" b="1" i="1" dirty="0">
              <a:solidFill>
                <a:srgbClr val="000000"/>
              </a:solidFill>
              <a:cs typeface="Arial" pitchFamily="34" charset="0"/>
            </a:endParaRP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i="1" dirty="0" err="1">
                <a:solidFill>
                  <a:srgbClr val="000000"/>
                </a:solidFill>
                <a:cs typeface="Arial" pitchFamily="34" charset="0"/>
              </a:rPr>
              <a:t>WhenStmt</a:t>
            </a:r>
            <a:r>
              <a:rPr lang="en-US" altLang="zh-CN" sz="1400" b="1" i="1" dirty="0">
                <a:solidFill>
                  <a:srgbClr val="000000"/>
                </a:solidFill>
                <a:cs typeface="Arial" pitchFamily="34" charset="0"/>
              </a:rPr>
              <a:t> ::=</a:t>
            </a:r>
            <a:r>
              <a:rPr lang="en-US" altLang="zh-CN" sz="1400" b="1" dirty="0">
                <a:solidFill>
                  <a:srgbClr val="000000"/>
                </a:solidFill>
                <a:cs typeface="Arial" pitchFamily="34" charset="0"/>
              </a:rPr>
              <a:t>  </a:t>
            </a:r>
            <a:r>
              <a:rPr lang="en-US" altLang="zh-CN" sz="1400" b="1" dirty="0">
                <a:solidFill>
                  <a:srgbClr val="003399"/>
                </a:solidFill>
                <a:cs typeface="Arial" pitchFamily="34" charset="0"/>
              </a:rPr>
              <a:t>when </a:t>
            </a:r>
            <a:r>
              <a:rPr lang="en-US" altLang="zh-CN" sz="1400" b="1" dirty="0">
                <a:solidFill>
                  <a:srgbClr val="000000"/>
                </a:solidFill>
                <a:cs typeface="Arial" pitchFamily="34" charset="0"/>
              </a:rPr>
              <a:t> ( </a:t>
            </a:r>
            <a:r>
              <a:rPr lang="en-US" altLang="zh-CN" sz="1400" b="1" i="1" dirty="0" err="1">
                <a:solidFill>
                  <a:srgbClr val="000000"/>
                </a:solidFill>
                <a:cs typeface="Arial" pitchFamily="34" charset="0"/>
              </a:rPr>
              <a:t>Expr</a:t>
            </a:r>
            <a:r>
              <a:rPr lang="en-US" altLang="zh-CN" sz="1400" b="1" dirty="0">
                <a:solidFill>
                  <a:srgbClr val="000000"/>
                </a:solidFill>
                <a:cs typeface="Arial" pitchFamily="34" charset="0"/>
              </a:rPr>
              <a:t> ) </a:t>
            </a:r>
            <a:r>
              <a:rPr lang="en-US" altLang="zh-CN" sz="1400" b="1" i="1" dirty="0">
                <a:solidFill>
                  <a:srgbClr val="000000"/>
                </a:solidFill>
                <a:cs typeface="Arial" pitchFamily="34" charset="0"/>
              </a:rPr>
              <a:t>Stmt</a:t>
            </a:r>
          </a:p>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i="1" dirty="0">
                <a:solidFill>
                  <a:srgbClr val="000000"/>
                </a:solidFill>
                <a:cs typeface="Arial" pitchFamily="34" charset="0"/>
              </a:rPr>
              <a:t>                      | </a:t>
            </a:r>
            <a:r>
              <a:rPr lang="en-US" altLang="zh-CN" sz="1400" b="1" i="1" dirty="0" err="1">
                <a:solidFill>
                  <a:srgbClr val="000000"/>
                </a:solidFill>
                <a:cs typeface="Arial" pitchFamily="34" charset="0"/>
              </a:rPr>
              <a:t>WhenStmt</a:t>
            </a:r>
            <a:r>
              <a:rPr lang="en-US" altLang="zh-CN" sz="1400" b="1" i="1" dirty="0">
                <a:solidFill>
                  <a:srgbClr val="000000"/>
                </a:solidFill>
                <a:cs typeface="Arial" pitchFamily="34" charset="0"/>
              </a:rPr>
              <a:t>  </a:t>
            </a:r>
            <a:r>
              <a:rPr lang="en-US" altLang="zh-CN" sz="1400" b="1" dirty="0">
                <a:solidFill>
                  <a:srgbClr val="003399"/>
                </a:solidFill>
                <a:cs typeface="Arial" pitchFamily="34" charset="0"/>
              </a:rPr>
              <a:t>or </a:t>
            </a:r>
            <a:r>
              <a:rPr lang="en-US" altLang="zh-CN" sz="1400" b="1" i="1" dirty="0">
                <a:solidFill>
                  <a:srgbClr val="000000"/>
                </a:solidFill>
                <a:cs typeface="Arial" pitchFamily="34" charset="0"/>
              </a:rPr>
              <a:t> (</a:t>
            </a:r>
            <a:r>
              <a:rPr lang="en-US" altLang="zh-CN" sz="1400" b="1" i="1" dirty="0" err="1">
                <a:solidFill>
                  <a:srgbClr val="000000"/>
                </a:solidFill>
                <a:cs typeface="Arial" pitchFamily="34" charset="0"/>
              </a:rPr>
              <a:t>Expr</a:t>
            </a:r>
            <a:r>
              <a:rPr lang="en-US" altLang="zh-CN" sz="1400" b="1" i="1" dirty="0">
                <a:solidFill>
                  <a:srgbClr val="000000"/>
                </a:solidFill>
                <a:cs typeface="Arial" pitchFamily="34" charset="0"/>
              </a:rPr>
              <a:t>) Stmt</a:t>
            </a:r>
          </a:p>
        </p:txBody>
      </p:sp>
      <p:sp>
        <p:nvSpPr>
          <p:cNvPr id="30725" name="Text Box 4"/>
          <p:cNvSpPr txBox="1">
            <a:spLocks noChangeArrowheads="1"/>
          </p:cNvSpPr>
          <p:nvPr/>
        </p:nvSpPr>
        <p:spPr bwMode="auto">
          <a:xfrm>
            <a:off x="5181600" y="1905000"/>
            <a:ext cx="3848100" cy="4898906"/>
          </a:xfrm>
          <a:prstGeom prst="rect">
            <a:avLst/>
          </a:prstGeom>
          <a:noFill/>
          <a:ln w="9525">
            <a:noFill/>
            <a:round/>
            <a:headEnd/>
            <a:tailEnd/>
          </a:ln>
        </p:spPr>
        <p:txBody>
          <a:bodyPr lIns="90000" tIns="46800" rIns="90000" bIns="46800">
            <a:spAutoFit/>
          </a:bodyPr>
          <a:lstStyle/>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class </a:t>
            </a:r>
            <a:r>
              <a:rPr lang="en-US" altLang="zh-CN" sz="1400" b="1" dirty="0" err="1">
                <a:solidFill>
                  <a:srgbClr val="3366FF"/>
                </a:solidFill>
                <a:latin typeface="Courier New" pitchFamily="49" charset="0"/>
                <a:cs typeface="Arial" pitchFamily="34" charset="0"/>
              </a:rPr>
              <a:t>OneBuffer</a:t>
            </a: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var</a:t>
            </a: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datum:Object</a:t>
            </a:r>
            <a:r>
              <a:rPr lang="en-US" altLang="zh-CN" sz="1400" b="1" dirty="0">
                <a:solidFill>
                  <a:srgbClr val="3366FF"/>
                </a:solidFill>
                <a:latin typeface="Courier New" pitchFamily="49" charset="0"/>
                <a:cs typeface="Arial" pitchFamily="34" charset="0"/>
              </a:rPr>
              <a:t> = null;</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var</a:t>
            </a: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filled:Boolean</a:t>
            </a:r>
            <a:r>
              <a:rPr lang="en-US" altLang="zh-CN" sz="1400" b="1" dirty="0">
                <a:solidFill>
                  <a:srgbClr val="3366FF"/>
                </a:solidFill>
                <a:latin typeface="Courier New" pitchFamily="49" charset="0"/>
                <a:cs typeface="Arial" pitchFamily="34" charset="0"/>
              </a:rPr>
              <a:t> = false;</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def send(v:Object) {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a:solidFill>
                  <a:srgbClr val="D60093"/>
                </a:solidFill>
                <a:latin typeface="Courier New" pitchFamily="49" charset="0"/>
                <a:cs typeface="Arial" pitchFamily="34" charset="0"/>
              </a:rPr>
              <a:t>when </a:t>
            </a:r>
            <a:r>
              <a:rPr lang="en-US" altLang="zh-CN" sz="1400" b="1" dirty="0">
                <a:solidFill>
                  <a:srgbClr val="3366FF"/>
                </a:solidFill>
                <a:latin typeface="Courier New" pitchFamily="49" charset="0"/>
                <a:cs typeface="Arial" pitchFamily="34" charset="0"/>
              </a:rPr>
              <a:t>( !filled )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datum = v;</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filled = true;</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def receive():Object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a:solidFill>
                  <a:srgbClr val="D60093"/>
                </a:solidFill>
                <a:latin typeface="Courier New" pitchFamily="49" charset="0"/>
                <a:cs typeface="Arial" pitchFamily="34" charset="0"/>
              </a:rPr>
              <a:t>when</a:t>
            </a:r>
            <a:r>
              <a:rPr lang="en-US" altLang="zh-CN" sz="1400" b="1" dirty="0">
                <a:solidFill>
                  <a:srgbClr val="3366FF"/>
                </a:solidFill>
                <a:latin typeface="Courier New" pitchFamily="49" charset="0"/>
                <a:cs typeface="Arial" pitchFamily="34" charset="0"/>
              </a:rPr>
              <a:t> ( filled )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r>
              <a:rPr lang="en-US" altLang="zh-CN" sz="1400" b="1" dirty="0" err="1">
                <a:solidFill>
                  <a:srgbClr val="3366FF"/>
                </a:solidFill>
                <a:latin typeface="Courier New" pitchFamily="49" charset="0"/>
                <a:cs typeface="Arial" pitchFamily="34" charset="0"/>
              </a:rPr>
              <a:t>val</a:t>
            </a:r>
            <a:r>
              <a:rPr lang="en-US" altLang="zh-CN" sz="1400" b="1" dirty="0">
                <a:solidFill>
                  <a:srgbClr val="3366FF"/>
                </a:solidFill>
                <a:latin typeface="Courier New" pitchFamily="49" charset="0"/>
                <a:cs typeface="Arial" pitchFamily="34" charset="0"/>
              </a:rPr>
              <a:t> v = datum;</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datum = null;</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filled = false;</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return v;</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	}</a:t>
            </a:r>
          </a:p>
          <a:p>
            <a:pPr algn="l">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dirty="0">
                <a:solidFill>
                  <a:srgbClr val="3366FF"/>
                </a:solidFill>
                <a:latin typeface="Courier New" pitchFamily="49" charset="0"/>
                <a:cs typeface="Arial"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0723">
                                            <p:txEl>
                                              <p:pRg st="1" end="1"/>
                                            </p:txEl>
                                          </p:spTgt>
                                        </p:tgtEl>
                                        <p:attrNameLst>
                                          <p:attrName>style.visibility</p:attrName>
                                        </p:attrNameLst>
                                      </p:cBhvr>
                                      <p:to>
                                        <p:strVal val="visible"/>
                                      </p:to>
                                    </p:set>
                                    <p:animEffect transition="in" filter="blinds(horizontal)">
                                      <p:cBhvr>
                                        <p:cTn id="7" dur="500"/>
                                        <p:tgtEl>
                                          <p:spTgt spid="307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0723">
                                            <p:txEl>
                                              <p:pRg st="2" end="2"/>
                                            </p:txEl>
                                          </p:spTgt>
                                        </p:tgtEl>
                                        <p:attrNameLst>
                                          <p:attrName>style.visibility</p:attrName>
                                        </p:attrNameLst>
                                      </p:cBhvr>
                                      <p:to>
                                        <p:strVal val="visible"/>
                                      </p:to>
                                    </p:set>
                                    <p:animEffect transition="in" filter="blinds(horizontal)">
                                      <p:cBhvr>
                                        <p:cTn id="12" dur="500"/>
                                        <p:tgtEl>
                                          <p:spTgt spid="307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723">
                                            <p:txEl>
                                              <p:pRg st="3" end="3"/>
                                            </p:txEl>
                                          </p:spTgt>
                                        </p:tgtEl>
                                        <p:attrNameLst>
                                          <p:attrName>style.visibility</p:attrName>
                                        </p:attrNameLst>
                                      </p:cBhvr>
                                      <p:to>
                                        <p:strVal val="visible"/>
                                      </p:to>
                                    </p:set>
                                    <p:animEffect transition="in" filter="blinds(horizontal)">
                                      <p:cBhvr>
                                        <p:cTn id="17" dur="500"/>
                                        <p:tgtEl>
                                          <p:spTgt spid="30723">
                                            <p:txEl>
                                              <p:pRg st="3" end="3"/>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0723">
                                            <p:txEl>
                                              <p:pRg st="4" end="4"/>
                                            </p:txEl>
                                          </p:spTgt>
                                        </p:tgtEl>
                                        <p:attrNameLst>
                                          <p:attrName>style.visibility</p:attrName>
                                        </p:attrNameLst>
                                      </p:cBhvr>
                                      <p:to>
                                        <p:strVal val="visible"/>
                                      </p:to>
                                    </p:set>
                                    <p:animEffect transition="in" filter="blinds(horizontal)">
                                      <p:cBhvr>
                                        <p:cTn id="20" dur="500"/>
                                        <p:tgtEl>
                                          <p:spTgt spid="30723">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0723">
                                            <p:txEl>
                                              <p:pRg st="5" end="5"/>
                                            </p:txEl>
                                          </p:spTgt>
                                        </p:tgtEl>
                                        <p:attrNameLst>
                                          <p:attrName>style.visibility</p:attrName>
                                        </p:attrNameLst>
                                      </p:cBhvr>
                                      <p:to>
                                        <p:strVal val="visible"/>
                                      </p:to>
                                    </p:set>
                                    <p:animEffect transition="in" filter="blinds(horizontal)">
                                      <p:cBhvr>
                                        <p:cTn id="23" dur="500"/>
                                        <p:tgtEl>
                                          <p:spTgt spid="30723">
                                            <p:txEl>
                                              <p:pRg st="5" end="5"/>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0723">
                                            <p:txEl>
                                              <p:pRg st="6" end="6"/>
                                            </p:txEl>
                                          </p:spTgt>
                                        </p:tgtEl>
                                        <p:attrNameLst>
                                          <p:attrName>style.visibility</p:attrName>
                                        </p:attrNameLst>
                                      </p:cBhvr>
                                      <p:to>
                                        <p:strVal val="visible"/>
                                      </p:to>
                                    </p:set>
                                    <p:animEffect transition="in" filter="blinds(horizontal)">
                                      <p:cBhvr>
                                        <p:cTn id="26" dur="500"/>
                                        <p:tgtEl>
                                          <p:spTgt spid="30723">
                                            <p:txEl>
                                              <p:pRg st="6" end="6"/>
                                            </p:txEl>
                                          </p:spTgt>
                                        </p:tgtEl>
                                      </p:cBhvr>
                                    </p:animEffect>
                                  </p:childTnLst>
                                </p:cTn>
                              </p:par>
                              <p:par>
                                <p:cTn id="27" presetID="3" presetClass="entr" presetSubtype="10" fill="hold" nodeType="withEffect">
                                  <p:stCondLst>
                                    <p:cond delay="0"/>
                                  </p:stCondLst>
                                  <p:childTnLst>
                                    <p:set>
                                      <p:cBhvr>
                                        <p:cTn id="28" dur="1" fill="hold">
                                          <p:stCondLst>
                                            <p:cond delay="0"/>
                                          </p:stCondLst>
                                        </p:cTn>
                                        <p:tgtEl>
                                          <p:spTgt spid="30723">
                                            <p:txEl>
                                              <p:pRg st="7" end="7"/>
                                            </p:txEl>
                                          </p:spTgt>
                                        </p:tgtEl>
                                        <p:attrNameLst>
                                          <p:attrName>style.visibility</p:attrName>
                                        </p:attrNameLst>
                                      </p:cBhvr>
                                      <p:to>
                                        <p:strVal val="visible"/>
                                      </p:to>
                                    </p:set>
                                    <p:animEffect transition="in" filter="blinds(horizontal)">
                                      <p:cBhvr>
                                        <p:cTn id="29" dur="500"/>
                                        <p:tgtEl>
                                          <p:spTgt spid="30723">
                                            <p:txEl>
                                              <p:pRg st="7" end="7"/>
                                            </p:txEl>
                                          </p:spTgt>
                                        </p:tgtEl>
                                      </p:cBhvr>
                                    </p:animEffect>
                                  </p:childTnLst>
                                </p:cTn>
                              </p:par>
                              <p:par>
                                <p:cTn id="30" presetID="3" presetClass="entr" presetSubtype="10" fill="hold" nodeType="withEffect">
                                  <p:stCondLst>
                                    <p:cond delay="0"/>
                                  </p:stCondLst>
                                  <p:childTnLst>
                                    <p:set>
                                      <p:cBhvr>
                                        <p:cTn id="31" dur="1" fill="hold">
                                          <p:stCondLst>
                                            <p:cond delay="0"/>
                                          </p:stCondLst>
                                        </p:cTn>
                                        <p:tgtEl>
                                          <p:spTgt spid="30723">
                                            <p:txEl>
                                              <p:pRg st="8" end="8"/>
                                            </p:txEl>
                                          </p:spTgt>
                                        </p:tgtEl>
                                        <p:attrNameLst>
                                          <p:attrName>style.visibility</p:attrName>
                                        </p:attrNameLst>
                                      </p:cBhvr>
                                      <p:to>
                                        <p:strVal val="visible"/>
                                      </p:to>
                                    </p:set>
                                    <p:animEffect transition="in" filter="blinds(horizontal)">
                                      <p:cBhvr>
                                        <p:cTn id="32" dur="500"/>
                                        <p:tgtEl>
                                          <p:spTgt spid="3072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0723">
                                            <p:txEl>
                                              <p:pRg st="9" end="9"/>
                                            </p:txEl>
                                          </p:spTgt>
                                        </p:tgtEl>
                                        <p:attrNameLst>
                                          <p:attrName>style.visibility</p:attrName>
                                        </p:attrNameLst>
                                      </p:cBhvr>
                                      <p:to>
                                        <p:strVal val="visible"/>
                                      </p:to>
                                    </p:set>
                                    <p:animEffect transition="in" filter="blinds(horizontal)">
                                      <p:cBhvr>
                                        <p:cTn id="37" dur="500"/>
                                        <p:tgtEl>
                                          <p:spTgt spid="3072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0725"/>
                                        </p:tgtEl>
                                        <p:attrNameLst>
                                          <p:attrName>style.visibility</p:attrName>
                                        </p:attrNameLst>
                                      </p:cBhvr>
                                      <p:to>
                                        <p:strVal val="visible"/>
                                      </p:to>
                                    </p:set>
                                    <p:animEffect transition="in" filter="blinds(horizontal)">
                                      <p:cBhvr>
                                        <p:cTn id="42" dur="500"/>
                                        <p:tgtEl>
                                          <p:spTgt spid="3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5"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1"/>
          <p:cNvSpPr>
            <a:spLocks noGrp="1" noChangeArrowheads="1"/>
          </p:cNvSpPr>
          <p:nvPr>
            <p:ph type="title"/>
          </p:nvPr>
        </p:nvSpPr>
        <p:spPr>
          <a:xfrm>
            <a:off x="990600"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Clocks: Motivation</a:t>
            </a:r>
          </a:p>
        </p:txBody>
      </p:sp>
      <p:sp>
        <p:nvSpPr>
          <p:cNvPr id="31747" name="Rectangle 2"/>
          <p:cNvSpPr>
            <a:spLocks noGrp="1" noChangeArrowheads="1"/>
          </p:cNvSpPr>
          <p:nvPr>
            <p:ph type="body" idx="1"/>
          </p:nvPr>
        </p:nvSpPr>
        <p:spPr>
          <a:xfrm>
            <a:off x="177800" y="990600"/>
            <a:ext cx="8763000" cy="2908300"/>
          </a:xfrm>
        </p:spPr>
        <p:txBody>
          <a:bodyPr/>
          <a:lstStyle/>
          <a:p>
            <a:pPr marL="327025" indent="-327025">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 pos="5067300" algn="l"/>
                <a:tab pos="5791200" algn="l"/>
                <a:tab pos="6515100" algn="l"/>
                <a:tab pos="7239000" algn="l"/>
                <a:tab pos="7962900" algn="l"/>
                <a:tab pos="8686800" algn="l"/>
              </a:tabLst>
            </a:pPr>
            <a:r>
              <a:rPr lang="en-US" altLang="zh-CN" sz="1800" b="0" dirty="0">
                <a:ea typeface="宋体" pitchFamily="2" charset="-122"/>
              </a:rPr>
              <a:t>Activity coordination using </a:t>
            </a:r>
            <a:r>
              <a:rPr lang="en-US" altLang="zh-CN" sz="1800" b="0" dirty="0">
                <a:solidFill>
                  <a:srgbClr val="003399"/>
                </a:solidFill>
                <a:ea typeface="宋体" pitchFamily="2" charset="-122"/>
              </a:rPr>
              <a:t>finish</a:t>
            </a:r>
            <a:r>
              <a:rPr lang="en-US" altLang="zh-CN" sz="1800" b="0" dirty="0">
                <a:ea typeface="宋体" pitchFamily="2" charset="-122"/>
              </a:rPr>
              <a:t> is accomplished by checking for activity termination</a:t>
            </a:r>
          </a:p>
          <a:p>
            <a:pPr marL="327025" indent="-327025">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 pos="5067300" algn="l"/>
                <a:tab pos="5791200" algn="l"/>
                <a:tab pos="6515100" algn="l"/>
                <a:tab pos="7239000" algn="l"/>
                <a:tab pos="7962900" algn="l"/>
                <a:tab pos="8686800" algn="l"/>
              </a:tabLst>
            </a:pPr>
            <a:r>
              <a:rPr lang="en-US" altLang="zh-CN" sz="1800" b="0" dirty="0">
                <a:ea typeface="宋体" pitchFamily="2" charset="-122"/>
              </a:rPr>
              <a:t>But in many cases activities have a producer-consumer relationship and a “barrier”-like coordination is needed without waiting for activity termination</a:t>
            </a:r>
          </a:p>
          <a:p>
            <a:pPr marL="727075" lvl="1" indent="-269875">
              <a:spcBef>
                <a:spcPts val="250"/>
              </a:spcBef>
              <a:spcAft>
                <a:spcPts val="250"/>
              </a:spcAft>
              <a:buClr>
                <a:srgbClr val="0000CC"/>
              </a:buClr>
              <a:buSzPct val="110000"/>
              <a:buFont typeface="Marlett"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 pos="5067300" algn="l"/>
                <a:tab pos="5791200" algn="l"/>
                <a:tab pos="6515100" algn="l"/>
                <a:tab pos="7239000" algn="l"/>
                <a:tab pos="7962900" algn="l"/>
                <a:tab pos="8686800" algn="l"/>
              </a:tabLst>
            </a:pPr>
            <a:r>
              <a:rPr lang="en-US" altLang="zh-CN" sz="1800" b="0" dirty="0">
                <a:ea typeface="宋体" pitchFamily="2" charset="-122"/>
              </a:rPr>
              <a:t>The activities involved may be in the same place or in different places </a:t>
            </a:r>
          </a:p>
          <a:p>
            <a:pPr marL="327025" indent="-327025">
              <a:spcBef>
                <a:spcPts val="1250"/>
              </a:spcBef>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 pos="5067300" algn="l"/>
                <a:tab pos="5791200" algn="l"/>
                <a:tab pos="6515100" algn="l"/>
                <a:tab pos="7239000" algn="l"/>
                <a:tab pos="7962900" algn="l"/>
                <a:tab pos="8686800" algn="l"/>
              </a:tabLst>
            </a:pPr>
            <a:r>
              <a:rPr lang="en-US" altLang="zh-CN" sz="1800" b="0" i="1" dirty="0">
                <a:ea typeface="宋体" pitchFamily="2" charset="-122"/>
              </a:rPr>
              <a:t>Design clocks to offer determinate and deadlock-free coordination between a dynamically varying number of activities.</a:t>
            </a:r>
          </a:p>
        </p:txBody>
      </p:sp>
      <p:grpSp>
        <p:nvGrpSpPr>
          <p:cNvPr id="2" name="Group 3"/>
          <p:cNvGrpSpPr>
            <a:grpSpLocks/>
          </p:cNvGrpSpPr>
          <p:nvPr/>
        </p:nvGrpSpPr>
        <p:grpSpPr bwMode="auto">
          <a:xfrm>
            <a:off x="860425" y="3887788"/>
            <a:ext cx="7442200" cy="2663825"/>
            <a:chOff x="542" y="2449"/>
            <a:chExt cx="4688" cy="1678"/>
          </a:xfrm>
        </p:grpSpPr>
        <p:sp>
          <p:nvSpPr>
            <p:cNvPr id="31749" name="Freeform 4"/>
            <p:cNvSpPr>
              <a:spLocks noChangeArrowheads="1"/>
            </p:cNvSpPr>
            <p:nvPr/>
          </p:nvSpPr>
          <p:spPr bwMode="auto">
            <a:xfrm>
              <a:off x="1633" y="2449"/>
              <a:ext cx="161" cy="1448"/>
            </a:xfrm>
            <a:custGeom>
              <a:avLst/>
              <a:gdLst>
                <a:gd name="T0" fmla="*/ 1 w 79"/>
                <a:gd name="T1" fmla="*/ 0 h 710"/>
                <a:gd name="T2" fmla="*/ 1 w 79"/>
                <a:gd name="T3" fmla="*/ 94 h 710"/>
                <a:gd name="T4" fmla="*/ 41 w 79"/>
                <a:gd name="T5" fmla="*/ 107 h 710"/>
                <a:gd name="T6" fmla="*/ 1 w 79"/>
                <a:gd name="T7" fmla="*/ 168 h 710"/>
                <a:gd name="T8" fmla="*/ 28 w 79"/>
                <a:gd name="T9" fmla="*/ 255 h 710"/>
                <a:gd name="T10" fmla="*/ 1 w 79"/>
                <a:gd name="T11" fmla="*/ 315 h 710"/>
                <a:gd name="T12" fmla="*/ 48 w 79"/>
                <a:gd name="T13" fmla="*/ 355 h 710"/>
                <a:gd name="T14" fmla="*/ 14 w 79"/>
                <a:gd name="T15" fmla="*/ 429 h 710"/>
                <a:gd name="T16" fmla="*/ 54 w 79"/>
                <a:gd name="T17" fmla="*/ 516 h 710"/>
                <a:gd name="T18" fmla="*/ 61 w 79"/>
                <a:gd name="T19" fmla="*/ 549 h 710"/>
                <a:gd name="T20" fmla="*/ 21 w 79"/>
                <a:gd name="T21" fmla="*/ 576 h 710"/>
                <a:gd name="T22" fmla="*/ 41 w 79"/>
                <a:gd name="T23" fmla="*/ 650 h 710"/>
                <a:gd name="T24" fmla="*/ 14 w 79"/>
                <a:gd name="T25" fmla="*/ 710 h 7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710"/>
                <a:gd name="T41" fmla="*/ 79 w 79"/>
                <a:gd name="T42" fmla="*/ 710 h 7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710">
                  <a:moveTo>
                    <a:pt x="1" y="0"/>
                  </a:moveTo>
                  <a:cubicBezTo>
                    <a:pt x="30" y="32"/>
                    <a:pt x="14" y="57"/>
                    <a:pt x="1" y="94"/>
                  </a:cubicBezTo>
                  <a:cubicBezTo>
                    <a:pt x="14" y="99"/>
                    <a:pt x="35" y="94"/>
                    <a:pt x="41" y="107"/>
                  </a:cubicBezTo>
                  <a:cubicBezTo>
                    <a:pt x="48" y="120"/>
                    <a:pt x="8" y="161"/>
                    <a:pt x="1" y="168"/>
                  </a:cubicBezTo>
                  <a:cubicBezTo>
                    <a:pt x="11" y="197"/>
                    <a:pt x="20" y="226"/>
                    <a:pt x="28" y="255"/>
                  </a:cubicBezTo>
                  <a:cubicBezTo>
                    <a:pt x="20" y="276"/>
                    <a:pt x="9" y="294"/>
                    <a:pt x="1" y="315"/>
                  </a:cubicBezTo>
                  <a:cubicBezTo>
                    <a:pt x="20" y="327"/>
                    <a:pt x="32" y="340"/>
                    <a:pt x="48" y="355"/>
                  </a:cubicBezTo>
                  <a:cubicBezTo>
                    <a:pt x="59" y="390"/>
                    <a:pt x="33" y="401"/>
                    <a:pt x="14" y="429"/>
                  </a:cubicBezTo>
                  <a:cubicBezTo>
                    <a:pt x="0" y="477"/>
                    <a:pt x="10" y="500"/>
                    <a:pt x="54" y="516"/>
                  </a:cubicBezTo>
                  <a:cubicBezTo>
                    <a:pt x="65" y="526"/>
                    <a:pt x="79" y="531"/>
                    <a:pt x="61" y="549"/>
                  </a:cubicBezTo>
                  <a:cubicBezTo>
                    <a:pt x="50" y="560"/>
                    <a:pt x="21" y="576"/>
                    <a:pt x="21" y="576"/>
                  </a:cubicBezTo>
                  <a:cubicBezTo>
                    <a:pt x="10" y="608"/>
                    <a:pt x="11" y="631"/>
                    <a:pt x="41" y="650"/>
                  </a:cubicBezTo>
                  <a:cubicBezTo>
                    <a:pt x="62" y="682"/>
                    <a:pt x="53" y="710"/>
                    <a:pt x="14" y="710"/>
                  </a:cubicBezTo>
                </a:path>
              </a:pathLst>
            </a:custGeom>
            <a:noFill/>
            <a:ln w="28440">
              <a:solidFill>
                <a:srgbClr val="000000"/>
              </a:solidFill>
              <a:round/>
              <a:headEnd/>
              <a:tailEnd/>
            </a:ln>
          </p:spPr>
          <p:txBody>
            <a:bodyPr wrap="none" anchor="ctr"/>
            <a:lstStyle/>
            <a:p>
              <a:endParaRPr lang="zh-CN" altLang="en-US">
                <a:ea typeface="宋体" pitchFamily="2" charset="-122"/>
              </a:endParaRPr>
            </a:p>
          </p:txBody>
        </p:sp>
        <p:sp>
          <p:nvSpPr>
            <p:cNvPr id="31750" name="Freeform 5"/>
            <p:cNvSpPr>
              <a:spLocks noChangeArrowheads="1"/>
            </p:cNvSpPr>
            <p:nvPr/>
          </p:nvSpPr>
          <p:spPr bwMode="auto">
            <a:xfrm>
              <a:off x="4110" y="2449"/>
              <a:ext cx="161" cy="1448"/>
            </a:xfrm>
            <a:custGeom>
              <a:avLst/>
              <a:gdLst>
                <a:gd name="T0" fmla="*/ 1 w 79"/>
                <a:gd name="T1" fmla="*/ 0 h 710"/>
                <a:gd name="T2" fmla="*/ 1 w 79"/>
                <a:gd name="T3" fmla="*/ 94 h 710"/>
                <a:gd name="T4" fmla="*/ 41 w 79"/>
                <a:gd name="T5" fmla="*/ 107 h 710"/>
                <a:gd name="T6" fmla="*/ 1 w 79"/>
                <a:gd name="T7" fmla="*/ 168 h 710"/>
                <a:gd name="T8" fmla="*/ 28 w 79"/>
                <a:gd name="T9" fmla="*/ 255 h 710"/>
                <a:gd name="T10" fmla="*/ 1 w 79"/>
                <a:gd name="T11" fmla="*/ 315 h 710"/>
                <a:gd name="T12" fmla="*/ 48 w 79"/>
                <a:gd name="T13" fmla="*/ 355 h 710"/>
                <a:gd name="T14" fmla="*/ 14 w 79"/>
                <a:gd name="T15" fmla="*/ 429 h 710"/>
                <a:gd name="T16" fmla="*/ 54 w 79"/>
                <a:gd name="T17" fmla="*/ 516 h 710"/>
                <a:gd name="T18" fmla="*/ 61 w 79"/>
                <a:gd name="T19" fmla="*/ 549 h 710"/>
                <a:gd name="T20" fmla="*/ 21 w 79"/>
                <a:gd name="T21" fmla="*/ 576 h 710"/>
                <a:gd name="T22" fmla="*/ 41 w 79"/>
                <a:gd name="T23" fmla="*/ 650 h 710"/>
                <a:gd name="T24" fmla="*/ 14 w 79"/>
                <a:gd name="T25" fmla="*/ 710 h 7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710"/>
                <a:gd name="T41" fmla="*/ 79 w 79"/>
                <a:gd name="T42" fmla="*/ 710 h 7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710">
                  <a:moveTo>
                    <a:pt x="1" y="0"/>
                  </a:moveTo>
                  <a:cubicBezTo>
                    <a:pt x="30" y="32"/>
                    <a:pt x="14" y="57"/>
                    <a:pt x="1" y="94"/>
                  </a:cubicBezTo>
                  <a:cubicBezTo>
                    <a:pt x="14" y="99"/>
                    <a:pt x="35" y="94"/>
                    <a:pt x="41" y="107"/>
                  </a:cubicBezTo>
                  <a:cubicBezTo>
                    <a:pt x="48" y="120"/>
                    <a:pt x="8" y="161"/>
                    <a:pt x="1" y="168"/>
                  </a:cubicBezTo>
                  <a:cubicBezTo>
                    <a:pt x="11" y="197"/>
                    <a:pt x="20" y="226"/>
                    <a:pt x="28" y="255"/>
                  </a:cubicBezTo>
                  <a:cubicBezTo>
                    <a:pt x="20" y="276"/>
                    <a:pt x="9" y="294"/>
                    <a:pt x="1" y="315"/>
                  </a:cubicBezTo>
                  <a:cubicBezTo>
                    <a:pt x="20" y="327"/>
                    <a:pt x="32" y="340"/>
                    <a:pt x="48" y="355"/>
                  </a:cubicBezTo>
                  <a:cubicBezTo>
                    <a:pt x="59" y="390"/>
                    <a:pt x="33" y="401"/>
                    <a:pt x="14" y="429"/>
                  </a:cubicBezTo>
                  <a:cubicBezTo>
                    <a:pt x="0" y="477"/>
                    <a:pt x="10" y="500"/>
                    <a:pt x="54" y="516"/>
                  </a:cubicBezTo>
                  <a:cubicBezTo>
                    <a:pt x="65" y="526"/>
                    <a:pt x="79" y="531"/>
                    <a:pt x="61" y="549"/>
                  </a:cubicBezTo>
                  <a:cubicBezTo>
                    <a:pt x="50" y="560"/>
                    <a:pt x="21" y="576"/>
                    <a:pt x="21" y="576"/>
                  </a:cubicBezTo>
                  <a:cubicBezTo>
                    <a:pt x="10" y="608"/>
                    <a:pt x="11" y="631"/>
                    <a:pt x="41" y="650"/>
                  </a:cubicBezTo>
                  <a:cubicBezTo>
                    <a:pt x="62" y="682"/>
                    <a:pt x="53" y="710"/>
                    <a:pt x="14" y="710"/>
                  </a:cubicBezTo>
                </a:path>
              </a:pathLst>
            </a:custGeom>
            <a:noFill/>
            <a:ln w="28440">
              <a:solidFill>
                <a:srgbClr val="000000"/>
              </a:solidFill>
              <a:round/>
              <a:headEnd/>
              <a:tailEnd/>
            </a:ln>
          </p:spPr>
          <p:txBody>
            <a:bodyPr wrap="none" anchor="ctr"/>
            <a:lstStyle/>
            <a:p>
              <a:endParaRPr lang="zh-CN" altLang="en-US">
                <a:ea typeface="宋体" pitchFamily="2" charset="-122"/>
              </a:endParaRPr>
            </a:p>
          </p:txBody>
        </p:sp>
        <p:sp>
          <p:nvSpPr>
            <p:cNvPr id="31751" name="Freeform 6"/>
            <p:cNvSpPr>
              <a:spLocks noChangeArrowheads="1"/>
            </p:cNvSpPr>
            <p:nvPr/>
          </p:nvSpPr>
          <p:spPr bwMode="auto">
            <a:xfrm>
              <a:off x="2825" y="2449"/>
              <a:ext cx="161" cy="1448"/>
            </a:xfrm>
            <a:custGeom>
              <a:avLst/>
              <a:gdLst>
                <a:gd name="T0" fmla="*/ 1 w 79"/>
                <a:gd name="T1" fmla="*/ 0 h 710"/>
                <a:gd name="T2" fmla="*/ 1 w 79"/>
                <a:gd name="T3" fmla="*/ 94 h 710"/>
                <a:gd name="T4" fmla="*/ 41 w 79"/>
                <a:gd name="T5" fmla="*/ 107 h 710"/>
                <a:gd name="T6" fmla="*/ 1 w 79"/>
                <a:gd name="T7" fmla="*/ 168 h 710"/>
                <a:gd name="T8" fmla="*/ 28 w 79"/>
                <a:gd name="T9" fmla="*/ 255 h 710"/>
                <a:gd name="T10" fmla="*/ 1 w 79"/>
                <a:gd name="T11" fmla="*/ 315 h 710"/>
                <a:gd name="T12" fmla="*/ 48 w 79"/>
                <a:gd name="T13" fmla="*/ 355 h 710"/>
                <a:gd name="T14" fmla="*/ 14 w 79"/>
                <a:gd name="T15" fmla="*/ 429 h 710"/>
                <a:gd name="T16" fmla="*/ 54 w 79"/>
                <a:gd name="T17" fmla="*/ 516 h 710"/>
                <a:gd name="T18" fmla="*/ 61 w 79"/>
                <a:gd name="T19" fmla="*/ 549 h 710"/>
                <a:gd name="T20" fmla="*/ 21 w 79"/>
                <a:gd name="T21" fmla="*/ 576 h 710"/>
                <a:gd name="T22" fmla="*/ 41 w 79"/>
                <a:gd name="T23" fmla="*/ 650 h 710"/>
                <a:gd name="T24" fmla="*/ 14 w 79"/>
                <a:gd name="T25" fmla="*/ 710 h 7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9"/>
                <a:gd name="T40" fmla="*/ 0 h 710"/>
                <a:gd name="T41" fmla="*/ 79 w 79"/>
                <a:gd name="T42" fmla="*/ 710 h 7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9" h="710">
                  <a:moveTo>
                    <a:pt x="1" y="0"/>
                  </a:moveTo>
                  <a:cubicBezTo>
                    <a:pt x="30" y="32"/>
                    <a:pt x="14" y="57"/>
                    <a:pt x="1" y="94"/>
                  </a:cubicBezTo>
                  <a:cubicBezTo>
                    <a:pt x="14" y="99"/>
                    <a:pt x="35" y="94"/>
                    <a:pt x="41" y="107"/>
                  </a:cubicBezTo>
                  <a:cubicBezTo>
                    <a:pt x="48" y="120"/>
                    <a:pt x="8" y="161"/>
                    <a:pt x="1" y="168"/>
                  </a:cubicBezTo>
                  <a:cubicBezTo>
                    <a:pt x="11" y="197"/>
                    <a:pt x="20" y="226"/>
                    <a:pt x="28" y="255"/>
                  </a:cubicBezTo>
                  <a:cubicBezTo>
                    <a:pt x="20" y="276"/>
                    <a:pt x="9" y="294"/>
                    <a:pt x="1" y="315"/>
                  </a:cubicBezTo>
                  <a:cubicBezTo>
                    <a:pt x="20" y="327"/>
                    <a:pt x="32" y="340"/>
                    <a:pt x="48" y="355"/>
                  </a:cubicBezTo>
                  <a:cubicBezTo>
                    <a:pt x="59" y="390"/>
                    <a:pt x="33" y="401"/>
                    <a:pt x="14" y="429"/>
                  </a:cubicBezTo>
                  <a:cubicBezTo>
                    <a:pt x="0" y="477"/>
                    <a:pt x="10" y="500"/>
                    <a:pt x="54" y="516"/>
                  </a:cubicBezTo>
                  <a:cubicBezTo>
                    <a:pt x="65" y="526"/>
                    <a:pt x="79" y="531"/>
                    <a:pt x="61" y="549"/>
                  </a:cubicBezTo>
                  <a:cubicBezTo>
                    <a:pt x="50" y="560"/>
                    <a:pt x="21" y="576"/>
                    <a:pt x="21" y="576"/>
                  </a:cubicBezTo>
                  <a:cubicBezTo>
                    <a:pt x="10" y="608"/>
                    <a:pt x="11" y="631"/>
                    <a:pt x="41" y="650"/>
                  </a:cubicBezTo>
                  <a:cubicBezTo>
                    <a:pt x="62" y="682"/>
                    <a:pt x="53" y="710"/>
                    <a:pt x="14" y="710"/>
                  </a:cubicBezTo>
                </a:path>
              </a:pathLst>
            </a:custGeom>
            <a:noFill/>
            <a:ln w="28440">
              <a:solidFill>
                <a:srgbClr val="000000"/>
              </a:solidFill>
              <a:round/>
              <a:headEnd/>
              <a:tailEnd/>
            </a:ln>
          </p:spPr>
          <p:txBody>
            <a:bodyPr wrap="none" anchor="ctr"/>
            <a:lstStyle/>
            <a:p>
              <a:endParaRPr lang="zh-CN" altLang="en-US">
                <a:ea typeface="宋体" pitchFamily="2" charset="-122"/>
              </a:endParaRPr>
            </a:p>
          </p:txBody>
        </p:sp>
        <p:sp>
          <p:nvSpPr>
            <p:cNvPr id="31752" name="Text Box 7"/>
            <p:cNvSpPr txBox="1">
              <a:spLocks noChangeArrowheads="1"/>
            </p:cNvSpPr>
            <p:nvPr/>
          </p:nvSpPr>
          <p:spPr bwMode="auto">
            <a:xfrm>
              <a:off x="1364" y="3915"/>
              <a:ext cx="681" cy="212"/>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000000"/>
                  </a:solidFill>
                  <a:cs typeface="Arial" pitchFamily="34" charset="0"/>
                </a:rPr>
                <a:t>Activity 0</a:t>
              </a:r>
            </a:p>
          </p:txBody>
        </p:sp>
        <p:sp>
          <p:nvSpPr>
            <p:cNvPr id="31753" name="Text Box 8"/>
            <p:cNvSpPr txBox="1">
              <a:spLocks noChangeArrowheads="1"/>
            </p:cNvSpPr>
            <p:nvPr/>
          </p:nvSpPr>
          <p:spPr bwMode="auto">
            <a:xfrm>
              <a:off x="2474" y="3915"/>
              <a:ext cx="681" cy="212"/>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000000"/>
                  </a:solidFill>
                  <a:cs typeface="Arial" pitchFamily="34" charset="0"/>
                </a:rPr>
                <a:t>Activity 1</a:t>
              </a:r>
            </a:p>
          </p:txBody>
        </p:sp>
        <p:sp>
          <p:nvSpPr>
            <p:cNvPr id="31754" name="Text Box 9"/>
            <p:cNvSpPr txBox="1">
              <a:spLocks noChangeArrowheads="1"/>
            </p:cNvSpPr>
            <p:nvPr/>
          </p:nvSpPr>
          <p:spPr bwMode="auto">
            <a:xfrm>
              <a:off x="3777" y="3915"/>
              <a:ext cx="681" cy="212"/>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000000"/>
                  </a:solidFill>
                  <a:cs typeface="Arial" pitchFamily="34" charset="0"/>
                </a:rPr>
                <a:t>Activity 2</a:t>
              </a:r>
            </a:p>
          </p:txBody>
        </p:sp>
        <p:sp>
          <p:nvSpPr>
            <p:cNvPr id="31755" name="Text Box 10"/>
            <p:cNvSpPr txBox="1">
              <a:spLocks noChangeArrowheads="1"/>
            </p:cNvSpPr>
            <p:nvPr/>
          </p:nvSpPr>
          <p:spPr bwMode="auto">
            <a:xfrm>
              <a:off x="4813" y="3874"/>
              <a:ext cx="291" cy="212"/>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i="1">
                  <a:solidFill>
                    <a:srgbClr val="000000"/>
                  </a:solidFill>
                  <a:cs typeface="Arial" pitchFamily="34" charset="0"/>
                </a:rPr>
                <a:t>. . .</a:t>
              </a:r>
            </a:p>
          </p:txBody>
        </p:sp>
        <p:sp>
          <p:nvSpPr>
            <p:cNvPr id="31756" name="Line 11"/>
            <p:cNvSpPr>
              <a:spLocks noChangeShapeType="1"/>
            </p:cNvSpPr>
            <p:nvPr/>
          </p:nvSpPr>
          <p:spPr bwMode="auto">
            <a:xfrm>
              <a:off x="871" y="2774"/>
              <a:ext cx="4360" cy="1"/>
            </a:xfrm>
            <a:prstGeom prst="line">
              <a:avLst/>
            </a:prstGeom>
            <a:noFill/>
            <a:ln w="9360">
              <a:solidFill>
                <a:srgbClr val="000000"/>
              </a:solidFill>
              <a:prstDash val="dash"/>
              <a:miter lim="800000"/>
              <a:headEnd/>
              <a:tailEnd/>
            </a:ln>
          </p:spPr>
          <p:txBody>
            <a:bodyPr/>
            <a:lstStyle/>
            <a:p>
              <a:endParaRPr lang="zh-CN" altLang="en-US"/>
            </a:p>
          </p:txBody>
        </p:sp>
        <p:sp>
          <p:nvSpPr>
            <p:cNvPr id="31757" name="Line 12"/>
            <p:cNvSpPr>
              <a:spLocks noChangeShapeType="1"/>
            </p:cNvSpPr>
            <p:nvPr/>
          </p:nvSpPr>
          <p:spPr bwMode="auto">
            <a:xfrm>
              <a:off x="871" y="3199"/>
              <a:ext cx="4360" cy="1"/>
            </a:xfrm>
            <a:prstGeom prst="line">
              <a:avLst/>
            </a:prstGeom>
            <a:noFill/>
            <a:ln w="9360">
              <a:solidFill>
                <a:srgbClr val="000000"/>
              </a:solidFill>
              <a:prstDash val="dash"/>
              <a:miter lim="800000"/>
              <a:headEnd/>
              <a:tailEnd/>
            </a:ln>
          </p:spPr>
          <p:txBody>
            <a:bodyPr/>
            <a:lstStyle/>
            <a:p>
              <a:endParaRPr lang="zh-CN" altLang="en-US"/>
            </a:p>
          </p:txBody>
        </p:sp>
        <p:sp>
          <p:nvSpPr>
            <p:cNvPr id="31758" name="Line 13"/>
            <p:cNvSpPr>
              <a:spLocks noChangeShapeType="1"/>
            </p:cNvSpPr>
            <p:nvPr/>
          </p:nvSpPr>
          <p:spPr bwMode="auto">
            <a:xfrm>
              <a:off x="871" y="3569"/>
              <a:ext cx="4360" cy="1"/>
            </a:xfrm>
            <a:prstGeom prst="line">
              <a:avLst/>
            </a:prstGeom>
            <a:noFill/>
            <a:ln w="9360">
              <a:solidFill>
                <a:srgbClr val="000000"/>
              </a:solidFill>
              <a:prstDash val="dash"/>
              <a:miter lim="800000"/>
              <a:headEnd/>
              <a:tailEnd/>
            </a:ln>
          </p:spPr>
          <p:txBody>
            <a:bodyPr/>
            <a:lstStyle/>
            <a:p>
              <a:endParaRPr lang="zh-CN" altLang="en-US"/>
            </a:p>
          </p:txBody>
        </p:sp>
        <p:sp>
          <p:nvSpPr>
            <p:cNvPr id="31759" name="Text Box 14"/>
            <p:cNvSpPr txBox="1">
              <a:spLocks noChangeArrowheads="1"/>
            </p:cNvSpPr>
            <p:nvPr/>
          </p:nvSpPr>
          <p:spPr bwMode="auto">
            <a:xfrm>
              <a:off x="542" y="2472"/>
              <a:ext cx="530" cy="193"/>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a:solidFill>
                    <a:srgbClr val="000000"/>
                  </a:solidFill>
                  <a:cs typeface="Arial" pitchFamily="34" charset="0"/>
                </a:rPr>
                <a:t>Phase 0</a:t>
              </a:r>
            </a:p>
          </p:txBody>
        </p:sp>
        <p:sp>
          <p:nvSpPr>
            <p:cNvPr id="31760" name="Text Box 15"/>
            <p:cNvSpPr txBox="1">
              <a:spLocks noChangeArrowheads="1"/>
            </p:cNvSpPr>
            <p:nvPr/>
          </p:nvSpPr>
          <p:spPr bwMode="auto">
            <a:xfrm>
              <a:off x="542" y="2877"/>
              <a:ext cx="530" cy="193"/>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a:solidFill>
                    <a:srgbClr val="000000"/>
                  </a:solidFill>
                  <a:cs typeface="Arial" pitchFamily="34" charset="0"/>
                </a:rPr>
                <a:t>Phase 1</a:t>
              </a:r>
            </a:p>
          </p:txBody>
        </p:sp>
        <p:sp>
          <p:nvSpPr>
            <p:cNvPr id="31761" name="Text Box 16"/>
            <p:cNvSpPr txBox="1">
              <a:spLocks noChangeArrowheads="1"/>
            </p:cNvSpPr>
            <p:nvPr/>
          </p:nvSpPr>
          <p:spPr bwMode="auto">
            <a:xfrm>
              <a:off x="653" y="3258"/>
              <a:ext cx="291" cy="212"/>
            </a:xfrm>
            <a:prstGeom prst="rect">
              <a:avLst/>
            </a:prstGeom>
            <a:noFill/>
            <a:ln w="9525">
              <a:noFill/>
              <a:round/>
              <a:headEnd/>
              <a:tailEnd/>
            </a:ln>
          </p:spPr>
          <p:txBody>
            <a:bodyPr wrap="none" lIns="90000" tIns="46800" rIns="90000" bIns="46800">
              <a:spAutoFit/>
            </a:bodyP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i="1">
                  <a:solidFill>
                    <a:srgbClr val="000000"/>
                  </a:solidFill>
                  <a:cs typeface="Arial" pitchFamily="34" charset="0"/>
                </a:rPr>
                <a:t>. . .</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Effect transition="in" filter="blinds(horizontal)">
                                      <p:cBhvr>
                                        <p:cTn id="7" dur="500"/>
                                        <p:tgtEl>
                                          <p:spTgt spid="317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1747">
                                            <p:txEl>
                                              <p:pRg st="1" end="1"/>
                                            </p:txEl>
                                          </p:spTgt>
                                        </p:tgtEl>
                                        <p:attrNameLst>
                                          <p:attrName>style.visibility</p:attrName>
                                        </p:attrNameLst>
                                      </p:cBhvr>
                                      <p:to>
                                        <p:strVal val="visible"/>
                                      </p:to>
                                    </p:set>
                                    <p:animEffect transition="in" filter="blinds(horizontal)">
                                      <p:cBhvr>
                                        <p:cTn id="12" dur="500"/>
                                        <p:tgtEl>
                                          <p:spTgt spid="31747">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1747">
                                            <p:txEl>
                                              <p:pRg st="2" end="2"/>
                                            </p:txEl>
                                          </p:spTgt>
                                        </p:tgtEl>
                                        <p:attrNameLst>
                                          <p:attrName>style.visibility</p:attrName>
                                        </p:attrNameLst>
                                      </p:cBhvr>
                                      <p:to>
                                        <p:strVal val="visible"/>
                                      </p:to>
                                    </p:set>
                                    <p:animEffect transition="in" filter="blinds(horizontal)">
                                      <p:cBhvr>
                                        <p:cTn id="15" dur="500"/>
                                        <p:tgtEl>
                                          <p:spTgt spid="3174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1747">
                                            <p:txEl>
                                              <p:pRg st="3" end="3"/>
                                            </p:txEl>
                                          </p:spTgt>
                                        </p:tgtEl>
                                        <p:attrNameLst>
                                          <p:attrName>style.visibility</p:attrName>
                                        </p:attrNameLst>
                                      </p:cBhvr>
                                      <p:to>
                                        <p:strVal val="visible"/>
                                      </p:to>
                                    </p:set>
                                    <p:animEffect transition="in" filter="blinds(horizontal)">
                                      <p:cBhvr>
                                        <p:cTn id="20" dur="500"/>
                                        <p:tgtEl>
                                          <p:spTgt spid="3174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1"/>
          <p:cNvSpPr>
            <a:spLocks noGrp="1" noChangeArrowheads="1"/>
          </p:cNvSpPr>
          <p:nvPr>
            <p:ph type="title"/>
          </p:nvPr>
        </p:nvSpPr>
        <p:spPr>
          <a:xfrm>
            <a:off x="990600" y="122238"/>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a:ea typeface="宋体" pitchFamily="2" charset="-122"/>
              </a:rPr>
              <a:t>Clocks: Main operations</a:t>
            </a:r>
          </a:p>
        </p:txBody>
      </p:sp>
      <p:sp>
        <p:nvSpPr>
          <p:cNvPr id="32771" name="Rectangle 2"/>
          <p:cNvSpPr>
            <a:spLocks noGrp="1" noChangeArrowheads="1"/>
          </p:cNvSpPr>
          <p:nvPr>
            <p:ph type="body" idx="1"/>
          </p:nvPr>
        </p:nvSpPr>
        <p:spPr>
          <a:xfrm>
            <a:off x="177800" y="990600"/>
            <a:ext cx="4305300" cy="4256088"/>
          </a:xfrm>
        </p:spPr>
        <p:txBody>
          <a:bodyPr/>
          <a:lstStyle/>
          <a:p>
            <a:pPr marL="327025" indent="-327025" algn="l">
              <a:spcBef>
                <a:spcPts val="1250"/>
              </a:spcBef>
              <a:buFont typeface="Times New Roman" pitchFamily="18" charset="0"/>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err="1">
                <a:solidFill>
                  <a:srgbClr val="003399"/>
                </a:solidFill>
                <a:ea typeface="宋体" pitchFamily="2" charset="-122"/>
              </a:rPr>
              <a:t>var</a:t>
            </a:r>
            <a:r>
              <a:rPr lang="en-US" altLang="zh-CN" sz="2000" dirty="0">
                <a:solidFill>
                  <a:srgbClr val="003399"/>
                </a:solidFill>
                <a:ea typeface="宋体" pitchFamily="2" charset="-122"/>
              </a:rPr>
              <a:t> c = </a:t>
            </a:r>
            <a:r>
              <a:rPr lang="en-US" altLang="zh-CN" sz="2000" dirty="0" err="1">
                <a:solidFill>
                  <a:srgbClr val="003399"/>
                </a:solidFill>
                <a:ea typeface="宋体" pitchFamily="2" charset="-122"/>
              </a:rPr>
              <a:t>Clock.make</a:t>
            </a:r>
            <a:r>
              <a:rPr lang="en-US" altLang="zh-CN" sz="2000" dirty="0">
                <a:solidFill>
                  <a:srgbClr val="003399"/>
                </a:solidFill>
                <a:ea typeface="宋体" pitchFamily="2" charset="-122"/>
              </a:rPr>
              <a:t>();</a:t>
            </a:r>
          </a:p>
          <a:p>
            <a:pPr marL="327025" indent="-327025" algn="l">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b="0" dirty="0">
                <a:ea typeface="宋体" pitchFamily="2" charset="-122"/>
              </a:rPr>
              <a:t>Allocate a clock, register current activity with it. Phase 0 of </a:t>
            </a:r>
            <a:r>
              <a:rPr lang="en-US" altLang="zh-CN" sz="2000" b="0" dirty="0">
                <a:solidFill>
                  <a:srgbClr val="003399"/>
                </a:solidFill>
                <a:ea typeface="宋体" pitchFamily="2" charset="-122"/>
              </a:rPr>
              <a:t>c</a:t>
            </a:r>
            <a:r>
              <a:rPr lang="en-US" altLang="zh-CN" sz="2000" b="0" dirty="0">
                <a:ea typeface="宋体" pitchFamily="2" charset="-122"/>
              </a:rPr>
              <a:t> starts.</a:t>
            </a: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endParaRPr lang="en-US" altLang="zh-CN" sz="2000" b="0" dirty="0">
              <a:ea typeface="宋体" pitchFamily="2" charset="-122"/>
            </a:endParaRP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err="1">
                <a:solidFill>
                  <a:srgbClr val="003399"/>
                </a:solidFill>
                <a:ea typeface="宋体" pitchFamily="2" charset="-122"/>
              </a:rPr>
              <a:t>async</a:t>
            </a:r>
            <a:r>
              <a:rPr lang="en-US" altLang="zh-CN" sz="2000" dirty="0">
                <a:solidFill>
                  <a:srgbClr val="003399"/>
                </a:solidFill>
                <a:ea typeface="宋体" pitchFamily="2" charset="-122"/>
              </a:rPr>
              <a:t>(…) clocked (c</a:t>
            </a:r>
            <a:r>
              <a:rPr lang="en-US" altLang="zh-CN" sz="2000" baseline="-25000" dirty="0">
                <a:solidFill>
                  <a:srgbClr val="003399"/>
                </a:solidFill>
                <a:ea typeface="宋体" pitchFamily="2" charset="-122"/>
              </a:rPr>
              <a:t>1</a:t>
            </a:r>
            <a:r>
              <a:rPr lang="en-US" altLang="zh-CN" sz="2000" dirty="0">
                <a:solidFill>
                  <a:srgbClr val="003399"/>
                </a:solidFill>
                <a:ea typeface="宋体" pitchFamily="2" charset="-122"/>
              </a:rPr>
              <a:t>,c</a:t>
            </a:r>
            <a:r>
              <a:rPr lang="en-US" altLang="zh-CN" sz="2000" baseline="-25000" dirty="0">
                <a:solidFill>
                  <a:srgbClr val="003399"/>
                </a:solidFill>
                <a:ea typeface="宋体" pitchFamily="2" charset="-122"/>
              </a:rPr>
              <a:t>2</a:t>
            </a:r>
            <a:r>
              <a:rPr lang="en-US" altLang="zh-CN" sz="2000" dirty="0">
                <a:solidFill>
                  <a:srgbClr val="003399"/>
                </a:solidFill>
                <a:ea typeface="宋体" pitchFamily="2" charset="-122"/>
              </a:rPr>
              <a:t>,…) S</a:t>
            </a: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err="1">
                <a:solidFill>
                  <a:srgbClr val="003399"/>
                </a:solidFill>
                <a:ea typeface="宋体" pitchFamily="2" charset="-122"/>
              </a:rPr>
              <a:t>ateach</a:t>
            </a:r>
            <a:r>
              <a:rPr lang="en-US" altLang="zh-CN" sz="2000" dirty="0">
                <a:solidFill>
                  <a:srgbClr val="003399"/>
                </a:solidFill>
                <a:ea typeface="宋体" pitchFamily="2" charset="-122"/>
              </a:rPr>
              <a:t>(…) clocked (c</a:t>
            </a:r>
            <a:r>
              <a:rPr lang="en-US" altLang="zh-CN" sz="2000" baseline="-25000" dirty="0">
                <a:solidFill>
                  <a:srgbClr val="003399"/>
                </a:solidFill>
                <a:ea typeface="宋体" pitchFamily="2" charset="-122"/>
              </a:rPr>
              <a:t>1</a:t>
            </a:r>
            <a:r>
              <a:rPr lang="en-US" altLang="zh-CN" sz="2000" dirty="0">
                <a:solidFill>
                  <a:srgbClr val="003399"/>
                </a:solidFill>
                <a:ea typeface="宋体" pitchFamily="2" charset="-122"/>
              </a:rPr>
              <a:t>,c</a:t>
            </a:r>
            <a:r>
              <a:rPr lang="en-US" altLang="zh-CN" sz="2000" baseline="-25000" dirty="0">
                <a:solidFill>
                  <a:srgbClr val="003399"/>
                </a:solidFill>
                <a:ea typeface="宋体" pitchFamily="2" charset="-122"/>
              </a:rPr>
              <a:t>2</a:t>
            </a:r>
            <a:r>
              <a:rPr lang="en-US" altLang="zh-CN" sz="2000" dirty="0">
                <a:solidFill>
                  <a:srgbClr val="003399"/>
                </a:solidFill>
                <a:ea typeface="宋体" pitchFamily="2" charset="-122"/>
              </a:rPr>
              <a:t>,…) S</a:t>
            </a: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err="1">
                <a:solidFill>
                  <a:srgbClr val="003399"/>
                </a:solidFill>
                <a:ea typeface="宋体" pitchFamily="2" charset="-122"/>
              </a:rPr>
              <a:t>foreach</a:t>
            </a:r>
            <a:r>
              <a:rPr lang="en-US" altLang="zh-CN" sz="2000" dirty="0">
                <a:solidFill>
                  <a:srgbClr val="003399"/>
                </a:solidFill>
                <a:ea typeface="宋体" pitchFamily="2" charset="-122"/>
              </a:rPr>
              <a:t>(…) clocked (c</a:t>
            </a:r>
            <a:r>
              <a:rPr lang="en-US" altLang="zh-CN" sz="2000" baseline="-25000" dirty="0">
                <a:solidFill>
                  <a:srgbClr val="003399"/>
                </a:solidFill>
                <a:ea typeface="宋体" pitchFamily="2" charset="-122"/>
              </a:rPr>
              <a:t>1</a:t>
            </a:r>
            <a:r>
              <a:rPr lang="en-US" altLang="zh-CN" sz="2000" dirty="0">
                <a:solidFill>
                  <a:srgbClr val="003399"/>
                </a:solidFill>
                <a:ea typeface="宋体" pitchFamily="2" charset="-122"/>
              </a:rPr>
              <a:t>,c</a:t>
            </a:r>
            <a:r>
              <a:rPr lang="en-US" altLang="zh-CN" sz="2000" baseline="-25000" dirty="0">
                <a:solidFill>
                  <a:srgbClr val="003399"/>
                </a:solidFill>
                <a:ea typeface="宋体" pitchFamily="2" charset="-122"/>
              </a:rPr>
              <a:t>2</a:t>
            </a:r>
            <a:r>
              <a:rPr lang="en-US" altLang="zh-CN" sz="2000" dirty="0">
                <a:solidFill>
                  <a:srgbClr val="003399"/>
                </a:solidFill>
                <a:ea typeface="宋体" pitchFamily="2" charset="-122"/>
              </a:rPr>
              <a:t>,…) S</a:t>
            </a:r>
          </a:p>
          <a:p>
            <a:pPr marL="327025" indent="-327025" algn="l">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b="0" dirty="0">
                <a:ea typeface="宋体" pitchFamily="2" charset="-122"/>
              </a:rPr>
              <a:t>Create </a:t>
            </a:r>
            <a:r>
              <a:rPr lang="en-US" altLang="zh-CN" sz="2000" b="0" dirty="0" err="1">
                <a:ea typeface="宋体" pitchFamily="2" charset="-122"/>
              </a:rPr>
              <a:t>async</a:t>
            </a:r>
            <a:r>
              <a:rPr lang="en-US" altLang="zh-CN" sz="2000" b="0" dirty="0">
                <a:ea typeface="宋体" pitchFamily="2" charset="-122"/>
              </a:rPr>
              <a:t> activities registered on clocks </a:t>
            </a:r>
            <a:r>
              <a:rPr lang="en-US" altLang="zh-CN" sz="2000" b="0" dirty="0">
                <a:solidFill>
                  <a:srgbClr val="003399"/>
                </a:solidFill>
                <a:ea typeface="宋体" pitchFamily="2" charset="-122"/>
              </a:rPr>
              <a:t>c</a:t>
            </a:r>
            <a:r>
              <a:rPr lang="en-US" altLang="zh-CN" sz="2000" baseline="-25000" dirty="0">
                <a:solidFill>
                  <a:srgbClr val="003399"/>
                </a:solidFill>
                <a:ea typeface="宋体" pitchFamily="2" charset="-122"/>
              </a:rPr>
              <a:t>1</a:t>
            </a:r>
            <a:r>
              <a:rPr lang="en-US" altLang="zh-CN" sz="2000" b="0" dirty="0">
                <a:ea typeface="宋体" pitchFamily="2" charset="-122"/>
              </a:rPr>
              <a:t>, </a:t>
            </a:r>
            <a:r>
              <a:rPr lang="en-US" altLang="zh-CN" sz="2000" b="0" dirty="0">
                <a:solidFill>
                  <a:srgbClr val="003399"/>
                </a:solidFill>
                <a:ea typeface="宋体" pitchFamily="2" charset="-122"/>
              </a:rPr>
              <a:t>c</a:t>
            </a:r>
            <a:r>
              <a:rPr lang="en-US" altLang="zh-CN" sz="2000" baseline="-25000" dirty="0">
                <a:solidFill>
                  <a:srgbClr val="003399"/>
                </a:solidFill>
                <a:ea typeface="宋体" pitchFamily="2" charset="-122"/>
              </a:rPr>
              <a:t>2</a:t>
            </a:r>
            <a:r>
              <a:rPr lang="en-US" altLang="zh-CN" sz="2000" b="0" dirty="0">
                <a:ea typeface="宋体" pitchFamily="2" charset="-122"/>
              </a:rPr>
              <a:t>, …</a:t>
            </a:r>
          </a:p>
        </p:txBody>
      </p:sp>
      <p:sp>
        <p:nvSpPr>
          <p:cNvPr id="32772" name="Rectangle 3"/>
          <p:cNvSpPr>
            <a:spLocks noGrp="1" noChangeArrowheads="1"/>
          </p:cNvSpPr>
          <p:nvPr>
            <p:ph type="body" idx="2"/>
          </p:nvPr>
        </p:nvSpPr>
        <p:spPr>
          <a:xfrm>
            <a:off x="4635500" y="990600"/>
            <a:ext cx="4305300" cy="5454650"/>
          </a:xfrm>
        </p:spPr>
        <p:txBody>
          <a:bodyPr/>
          <a:lstStyle/>
          <a:p>
            <a:pPr marL="327025" indent="-327025" algn="l">
              <a:spcBef>
                <a:spcPts val="1250"/>
              </a:spcBef>
              <a:buFont typeface="Times New Roman" pitchFamily="18" charset="0"/>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dirty="0" err="1">
                <a:solidFill>
                  <a:srgbClr val="003399"/>
                </a:solidFill>
                <a:ea typeface="宋体" pitchFamily="2" charset="-122"/>
              </a:rPr>
              <a:t>c.resume</a:t>
            </a:r>
            <a:r>
              <a:rPr lang="en-US" altLang="zh-CN" sz="1800" dirty="0">
                <a:solidFill>
                  <a:srgbClr val="003399"/>
                </a:solidFill>
                <a:ea typeface="宋体" pitchFamily="2" charset="-122"/>
              </a:rPr>
              <a:t>();</a:t>
            </a:r>
          </a:p>
          <a:p>
            <a:pPr marL="327025" indent="-327025" algn="l">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err="1">
                <a:ea typeface="宋体" pitchFamily="2" charset="-122"/>
              </a:rPr>
              <a:t>Nonblocking</a:t>
            </a:r>
            <a:r>
              <a:rPr lang="en-US" altLang="zh-CN" sz="1800" b="0" dirty="0">
                <a:ea typeface="宋体" pitchFamily="2" charset="-122"/>
              </a:rPr>
              <a:t> operation that signals completion of work by current activity for this phase of clock </a:t>
            </a:r>
            <a:r>
              <a:rPr lang="en-US" altLang="zh-CN" sz="1800" b="0" dirty="0">
                <a:solidFill>
                  <a:srgbClr val="003399"/>
                </a:solidFill>
                <a:ea typeface="宋体" pitchFamily="2" charset="-122"/>
              </a:rPr>
              <a:t>c</a:t>
            </a:r>
          </a:p>
          <a:p>
            <a:pPr marL="327025" indent="-327025" algn="l">
              <a:spcBef>
                <a:spcPts val="625"/>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endParaRPr lang="en-US" altLang="zh-CN" sz="900" b="0" dirty="0">
              <a:ea typeface="宋体" pitchFamily="2" charset="-122"/>
            </a:endParaRP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dirty="0">
                <a:solidFill>
                  <a:srgbClr val="003399"/>
                </a:solidFill>
                <a:ea typeface="宋体" pitchFamily="2" charset="-122"/>
              </a:rPr>
              <a:t>next;</a:t>
            </a:r>
          </a:p>
          <a:p>
            <a:pPr marL="327025" indent="-327025" algn="l">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b="0" dirty="0">
                <a:ea typeface="宋体" pitchFamily="2" charset="-122"/>
              </a:rPr>
              <a:t>Barrier </a:t>
            </a:r>
            <a:r>
              <a:rPr lang="en-US" altLang="zh-CN" sz="1800" b="0" dirty="0">
                <a:ea typeface="宋体" pitchFamily="2" charset="-122"/>
                <a:cs typeface="Arial" pitchFamily="34" charset="0"/>
              </a:rPr>
              <a:t>—</a:t>
            </a:r>
            <a:r>
              <a:rPr lang="en-US" altLang="zh-CN" sz="1800" b="0" dirty="0">
                <a:ea typeface="宋体" pitchFamily="2" charset="-122"/>
              </a:rPr>
              <a:t> suspend until all clocks that the current activity is registered with can advance. </a:t>
            </a:r>
            <a:r>
              <a:rPr lang="en-US" altLang="zh-CN" sz="1800" dirty="0" err="1">
                <a:solidFill>
                  <a:srgbClr val="003399"/>
                </a:solidFill>
                <a:ea typeface="宋体" pitchFamily="2" charset="-122"/>
              </a:rPr>
              <a:t>c.resume</a:t>
            </a:r>
            <a:r>
              <a:rPr lang="en-US" altLang="zh-CN" sz="1800" dirty="0">
                <a:solidFill>
                  <a:srgbClr val="003399"/>
                </a:solidFill>
                <a:ea typeface="宋体" pitchFamily="2" charset="-122"/>
              </a:rPr>
              <a:t>()</a:t>
            </a:r>
            <a:r>
              <a:rPr lang="en-US" altLang="zh-CN" sz="1800" b="0" dirty="0">
                <a:ea typeface="宋体" pitchFamily="2" charset="-122"/>
              </a:rPr>
              <a:t> is first performed for each such clock, if needed.</a:t>
            </a:r>
          </a:p>
          <a:p>
            <a:pPr marL="327025" indent="-327025" algn="l">
              <a:spcBef>
                <a:spcPts val="1250"/>
              </a:spcBef>
              <a:buClrTx/>
              <a:buSzTx/>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800" dirty="0">
                <a:solidFill>
                  <a:srgbClr val="003399"/>
                </a:solidFill>
                <a:ea typeface="宋体" pitchFamily="2" charset="-122"/>
              </a:rPr>
              <a:t>next</a:t>
            </a:r>
            <a:r>
              <a:rPr lang="en-US" altLang="zh-CN" sz="1800" b="0" dirty="0">
                <a:ea typeface="宋体" pitchFamily="2" charset="-122"/>
              </a:rPr>
              <a:t> can be viewed like a “finish” of all computations under way in the current phase of the clock</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Effect transition="in" filter="blinds(horizontal)">
                                      <p:cBhvr>
                                        <p:cTn id="7" dur="500"/>
                                        <p:tgtEl>
                                          <p:spTgt spid="327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2771">
                                            <p:txEl>
                                              <p:pRg st="1" end="1"/>
                                            </p:txEl>
                                          </p:spTgt>
                                        </p:tgtEl>
                                        <p:attrNameLst>
                                          <p:attrName>style.visibility</p:attrName>
                                        </p:attrNameLst>
                                      </p:cBhvr>
                                      <p:to>
                                        <p:strVal val="visible"/>
                                      </p:to>
                                    </p:set>
                                    <p:animEffect transition="in" filter="blinds(horizontal)">
                                      <p:cBhvr>
                                        <p:cTn id="12" dur="500"/>
                                        <p:tgtEl>
                                          <p:spTgt spid="327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2771">
                                            <p:txEl>
                                              <p:pRg st="3" end="3"/>
                                            </p:txEl>
                                          </p:spTgt>
                                        </p:tgtEl>
                                        <p:attrNameLst>
                                          <p:attrName>style.visibility</p:attrName>
                                        </p:attrNameLst>
                                      </p:cBhvr>
                                      <p:to>
                                        <p:strVal val="visible"/>
                                      </p:to>
                                    </p:set>
                                    <p:animEffect transition="in" filter="blinds(horizontal)">
                                      <p:cBhvr>
                                        <p:cTn id="17" dur="500"/>
                                        <p:tgtEl>
                                          <p:spTgt spid="3277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2771">
                                            <p:txEl>
                                              <p:pRg st="4" end="4"/>
                                            </p:txEl>
                                          </p:spTgt>
                                        </p:tgtEl>
                                        <p:attrNameLst>
                                          <p:attrName>style.visibility</p:attrName>
                                        </p:attrNameLst>
                                      </p:cBhvr>
                                      <p:to>
                                        <p:strVal val="visible"/>
                                      </p:to>
                                    </p:set>
                                    <p:animEffect transition="in" filter="blinds(horizontal)">
                                      <p:cBhvr>
                                        <p:cTn id="22" dur="500"/>
                                        <p:tgtEl>
                                          <p:spTgt spid="3277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2771">
                                            <p:txEl>
                                              <p:pRg st="5" end="5"/>
                                            </p:txEl>
                                          </p:spTgt>
                                        </p:tgtEl>
                                        <p:attrNameLst>
                                          <p:attrName>style.visibility</p:attrName>
                                        </p:attrNameLst>
                                      </p:cBhvr>
                                      <p:to>
                                        <p:strVal val="visible"/>
                                      </p:to>
                                    </p:set>
                                    <p:animEffect transition="in" filter="blinds(horizontal)">
                                      <p:cBhvr>
                                        <p:cTn id="27" dur="500"/>
                                        <p:tgtEl>
                                          <p:spTgt spid="3277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2771">
                                            <p:txEl>
                                              <p:pRg st="6" end="6"/>
                                            </p:txEl>
                                          </p:spTgt>
                                        </p:tgtEl>
                                        <p:attrNameLst>
                                          <p:attrName>style.visibility</p:attrName>
                                        </p:attrNameLst>
                                      </p:cBhvr>
                                      <p:to>
                                        <p:strVal val="visible"/>
                                      </p:to>
                                    </p:set>
                                    <p:animEffect transition="in" filter="blinds(horizontal)">
                                      <p:cBhvr>
                                        <p:cTn id="32" dur="500"/>
                                        <p:tgtEl>
                                          <p:spTgt spid="32771">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2772">
                                            <p:txEl>
                                              <p:pRg st="0" end="0"/>
                                            </p:txEl>
                                          </p:spTgt>
                                        </p:tgtEl>
                                        <p:attrNameLst>
                                          <p:attrName>style.visibility</p:attrName>
                                        </p:attrNameLst>
                                      </p:cBhvr>
                                      <p:to>
                                        <p:strVal val="visible"/>
                                      </p:to>
                                    </p:set>
                                    <p:animEffect transition="in" filter="blinds(horizontal)">
                                      <p:cBhvr>
                                        <p:cTn id="37" dur="500"/>
                                        <p:tgtEl>
                                          <p:spTgt spid="32772">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2772">
                                            <p:txEl>
                                              <p:pRg st="1" end="1"/>
                                            </p:txEl>
                                          </p:spTgt>
                                        </p:tgtEl>
                                        <p:attrNameLst>
                                          <p:attrName>style.visibility</p:attrName>
                                        </p:attrNameLst>
                                      </p:cBhvr>
                                      <p:to>
                                        <p:strVal val="visible"/>
                                      </p:to>
                                    </p:set>
                                    <p:animEffect transition="in" filter="blinds(horizontal)">
                                      <p:cBhvr>
                                        <p:cTn id="42" dur="500"/>
                                        <p:tgtEl>
                                          <p:spTgt spid="32772">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32772">
                                            <p:txEl>
                                              <p:pRg st="3" end="3"/>
                                            </p:txEl>
                                          </p:spTgt>
                                        </p:tgtEl>
                                        <p:attrNameLst>
                                          <p:attrName>style.visibility</p:attrName>
                                        </p:attrNameLst>
                                      </p:cBhvr>
                                      <p:to>
                                        <p:strVal val="visible"/>
                                      </p:to>
                                    </p:set>
                                    <p:animEffect transition="in" filter="blinds(horizontal)">
                                      <p:cBhvr>
                                        <p:cTn id="47" dur="500"/>
                                        <p:tgtEl>
                                          <p:spTgt spid="32772">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32772">
                                            <p:txEl>
                                              <p:pRg st="4" end="4"/>
                                            </p:txEl>
                                          </p:spTgt>
                                        </p:tgtEl>
                                        <p:attrNameLst>
                                          <p:attrName>style.visibility</p:attrName>
                                        </p:attrNameLst>
                                      </p:cBhvr>
                                      <p:to>
                                        <p:strVal val="visible"/>
                                      </p:to>
                                    </p:set>
                                    <p:animEffect transition="in" filter="blinds(horizontal)">
                                      <p:cBhvr>
                                        <p:cTn id="52" dur="500"/>
                                        <p:tgtEl>
                                          <p:spTgt spid="32772">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32772">
                                            <p:txEl>
                                              <p:pRg st="5" end="5"/>
                                            </p:txEl>
                                          </p:spTgt>
                                        </p:tgtEl>
                                        <p:attrNameLst>
                                          <p:attrName>style.visibility</p:attrName>
                                        </p:attrNameLst>
                                      </p:cBhvr>
                                      <p:to>
                                        <p:strVal val="visible"/>
                                      </p:to>
                                    </p:set>
                                    <p:animEffect transition="in" filter="blinds(horizontal)">
                                      <p:cBhvr>
                                        <p:cTn id="57" dur="500"/>
                                        <p:tgtEl>
                                          <p:spTgt spid="3277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P spid="32772" grpId="0" build="p"/>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4FF6275-E69F-4892-A037-C7143AB718B1}"/>
              </a:ext>
            </a:extLst>
          </p:cNvPr>
          <p:cNvSpPr>
            <a:spLocks noGrp="1"/>
          </p:cNvSpPr>
          <p:nvPr>
            <p:ph type="ctrTitle"/>
          </p:nvPr>
        </p:nvSpPr>
        <p:spPr/>
        <p:txBody>
          <a:bodyPr/>
          <a:lstStyle/>
          <a:p>
            <a:r>
              <a:rPr lang="en-US" altLang="zh-CN" dirty="0"/>
              <a:t>Thanks</a:t>
            </a:r>
            <a:endParaRPr lang="zh-CN" altLang="en-US" dirty="0"/>
          </a:p>
        </p:txBody>
      </p:sp>
      <p:sp>
        <p:nvSpPr>
          <p:cNvPr id="3" name="副标题 2">
            <a:extLst>
              <a:ext uri="{FF2B5EF4-FFF2-40B4-BE49-F238E27FC236}">
                <a16:creationId xmlns:a16="http://schemas.microsoft.com/office/drawing/2014/main" xmlns="" id="{C568AF56-0BB7-4B18-8965-B09EB895FB23}"/>
              </a:ext>
            </a:extLst>
          </p:cNvPr>
          <p:cNvSpPr>
            <a:spLocks noGrp="1"/>
          </p:cNvSpPr>
          <p:nvPr>
            <p:ph type="subTitle" idx="1"/>
          </p:nvPr>
        </p:nvSpPr>
        <p:spPr/>
        <p:txBody>
          <a:bodyPr/>
          <a:lstStyle/>
          <a:p>
            <a:endParaRPr lang="zh-CN" altLang="en-US" dirty="0"/>
          </a:p>
        </p:txBody>
      </p:sp>
    </p:spTree>
    <p:extLst>
      <p:ext uri="{BB962C8B-B14F-4D97-AF65-F5344CB8AC3E}">
        <p14:creationId xmlns:p14="http://schemas.microsoft.com/office/powerpoint/2010/main" val="193638465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86" name="Picture 38"/>
          <p:cNvPicPr>
            <a:picLocks noChangeAspect="1" noChangeArrowheads="1"/>
          </p:cNvPicPr>
          <p:nvPr/>
        </p:nvPicPr>
        <p:blipFill>
          <a:blip r:embed="rId3" cstate="print"/>
          <a:srcRect/>
          <a:stretch>
            <a:fillRect/>
          </a:stretch>
        </p:blipFill>
        <p:spPr bwMode="auto">
          <a:xfrm>
            <a:off x="1528763" y="1847850"/>
            <a:ext cx="6086475" cy="3162300"/>
          </a:xfrm>
          <a:prstGeom prst="rect">
            <a:avLst/>
          </a:prstGeom>
          <a:noFill/>
          <a:ln w="9525">
            <a:noFill/>
            <a:miter lim="800000"/>
            <a:headEnd/>
            <a:tailEnd/>
          </a:ln>
        </p:spPr>
      </p:pic>
    </p:spTree>
    <p:extLst>
      <p:ext uri="{BB962C8B-B14F-4D97-AF65-F5344CB8AC3E}">
        <p14:creationId xmlns:p14="http://schemas.microsoft.com/office/powerpoint/2010/main" val="409240913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7762" name="Picture 2"/>
          <p:cNvPicPr>
            <a:picLocks noGrp="1" noChangeAspect="1" noChangeArrowheads="1"/>
          </p:cNvPicPr>
          <p:nvPr>
            <p:ph idx="1"/>
          </p:nvPr>
        </p:nvPicPr>
        <p:blipFill>
          <a:blip r:embed="rId2" cstate="print"/>
          <a:srcRect/>
          <a:stretch>
            <a:fillRect/>
          </a:stretch>
        </p:blipFill>
        <p:spPr bwMode="auto">
          <a:xfrm>
            <a:off x="1166019" y="2751137"/>
            <a:ext cx="6667500" cy="2076450"/>
          </a:xfrm>
          <a:prstGeom prst="rect">
            <a:avLst/>
          </a:prstGeom>
          <a:noFill/>
          <a:ln w="9525">
            <a:noFill/>
            <a:miter lim="800000"/>
            <a:headEnd/>
            <a:tailEnd/>
          </a:ln>
        </p:spPr>
      </p:pic>
    </p:spTree>
    <p:extLst>
      <p:ext uri="{BB962C8B-B14F-4D97-AF65-F5344CB8AC3E}">
        <p14:creationId xmlns:p14="http://schemas.microsoft.com/office/powerpoint/2010/main" val="387430902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16738" name="Picture 2"/>
          <p:cNvPicPr>
            <a:picLocks noGrp="1" noChangeAspect="1" noChangeArrowheads="1"/>
          </p:cNvPicPr>
          <p:nvPr>
            <p:ph idx="1"/>
          </p:nvPr>
        </p:nvPicPr>
        <p:blipFill>
          <a:blip r:embed="rId2" cstate="print"/>
          <a:srcRect/>
          <a:stretch>
            <a:fillRect/>
          </a:stretch>
        </p:blipFill>
        <p:spPr bwMode="auto">
          <a:xfrm>
            <a:off x="2194719" y="2479675"/>
            <a:ext cx="4610100" cy="2619375"/>
          </a:xfrm>
          <a:prstGeom prst="rect">
            <a:avLst/>
          </a:prstGeom>
          <a:noFill/>
          <a:ln w="9525">
            <a:noFill/>
            <a:miter lim="800000"/>
            <a:headEnd/>
            <a:tailEnd/>
          </a:ln>
        </p:spPr>
      </p:pic>
    </p:spTree>
    <p:extLst>
      <p:ext uri="{BB962C8B-B14F-4D97-AF65-F5344CB8AC3E}">
        <p14:creationId xmlns:p14="http://schemas.microsoft.com/office/powerpoint/2010/main" val="13832406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type="body" idx="1"/>
          </p:nvPr>
        </p:nvSpPr>
        <p:spPr>
          <a:xfrm>
            <a:off x="228600" y="914400"/>
            <a:ext cx="5486400" cy="4797425"/>
          </a:xfrm>
        </p:spPr>
        <p:txBody>
          <a:bodyPr/>
          <a:lstStyle/>
          <a:p>
            <a:pPr eaLnBrk="1" hangingPunct="1">
              <a:spcBef>
                <a:spcPct val="200000"/>
              </a:spcBef>
            </a:pPr>
            <a:r>
              <a:rPr lang="en-US" altLang="zh-CN" sz="2000" dirty="0">
                <a:ea typeface="ＭＳ Ｐゴシック" pitchFamily="-111" charset="-128"/>
              </a:rPr>
              <a:t>What is its name?</a:t>
            </a:r>
          </a:p>
          <a:p>
            <a:pPr eaLnBrk="1" hangingPunct="1">
              <a:spcBef>
                <a:spcPct val="200000"/>
              </a:spcBef>
            </a:pPr>
            <a:r>
              <a:rPr lang="en-US" altLang="zh-CN" sz="2000" dirty="0">
                <a:ea typeface="ＭＳ Ｐゴシック" pitchFamily="-111" charset="-128"/>
              </a:rPr>
              <a:t>Where is it located?</a:t>
            </a:r>
          </a:p>
          <a:p>
            <a:pPr eaLnBrk="1" hangingPunct="1">
              <a:spcBef>
                <a:spcPct val="200000"/>
              </a:spcBef>
            </a:pPr>
            <a:r>
              <a:rPr lang="en-US" altLang="zh-CN" sz="2000" dirty="0">
                <a:ea typeface="ＭＳ Ｐゴシック" pitchFamily="-111" charset="-128"/>
              </a:rPr>
              <a:t>How many processors does it have?</a:t>
            </a:r>
          </a:p>
          <a:p>
            <a:pPr eaLnBrk="1" hangingPunct="1">
              <a:spcBef>
                <a:spcPct val="200000"/>
              </a:spcBef>
            </a:pPr>
            <a:r>
              <a:rPr lang="en-US" altLang="zh-CN" sz="2000" dirty="0">
                <a:ea typeface="ＭＳ Ｐゴシック" pitchFamily="-111" charset="-128"/>
              </a:rPr>
              <a:t>What kind of processors?</a:t>
            </a:r>
          </a:p>
          <a:p>
            <a:pPr eaLnBrk="1" hangingPunct="1">
              <a:spcBef>
                <a:spcPct val="200000"/>
              </a:spcBef>
            </a:pPr>
            <a:r>
              <a:rPr lang="en-US" altLang="zh-CN" sz="2000" dirty="0">
                <a:ea typeface="ＭＳ Ｐゴシック" pitchFamily="-111" charset="-128"/>
              </a:rPr>
              <a:t>How fast is it?  </a:t>
            </a:r>
          </a:p>
        </p:txBody>
      </p:sp>
      <p:sp>
        <p:nvSpPr>
          <p:cNvPr id="302085" name="Text Box 5"/>
          <p:cNvSpPr txBox="1">
            <a:spLocks noChangeArrowheads="1"/>
          </p:cNvSpPr>
          <p:nvPr/>
        </p:nvSpPr>
        <p:spPr bwMode="auto">
          <a:xfrm>
            <a:off x="5731842" y="762000"/>
            <a:ext cx="3214341"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r>
              <a:rPr lang="en-US" altLang="zh-CN" sz="1800" dirty="0">
                <a:latin typeface="Comic Sans MS" pitchFamily="-111" charset="0"/>
              </a:rPr>
              <a:t>Jaguar (Cray XT5)</a:t>
            </a:r>
          </a:p>
          <a:p>
            <a:endParaRPr lang="en-US" altLang="zh-CN" sz="1800" dirty="0">
              <a:latin typeface="Comic Sans MS" pitchFamily="-111" charset="0"/>
            </a:endParaRPr>
          </a:p>
          <a:p>
            <a:endParaRPr lang="en-US" altLang="zh-CN" sz="1800" dirty="0">
              <a:latin typeface="Comic Sans MS" pitchFamily="-111" charset="0"/>
            </a:endParaRPr>
          </a:p>
          <a:p>
            <a:r>
              <a:rPr lang="en-US" altLang="zh-CN" sz="1800" dirty="0">
                <a:latin typeface="Comic Sans MS" pitchFamily="-111" charset="0"/>
              </a:rPr>
              <a:t>Oak Ridge National </a:t>
            </a:r>
          </a:p>
          <a:p>
            <a:r>
              <a:rPr lang="en-US" altLang="zh-CN" sz="1800" dirty="0">
                <a:latin typeface="Comic Sans MS" pitchFamily="-111" charset="0"/>
              </a:rPr>
              <a:t>Laboratory</a:t>
            </a:r>
          </a:p>
          <a:p>
            <a:endParaRPr lang="en-US" altLang="zh-CN" sz="1800" dirty="0">
              <a:latin typeface="Comic Sans MS" pitchFamily="-111" charset="0"/>
            </a:endParaRPr>
          </a:p>
          <a:p>
            <a:r>
              <a:rPr lang="en-US" altLang="zh-CN" sz="1800" dirty="0">
                <a:latin typeface="Comic Sans MS" pitchFamily="-111" charset="0"/>
              </a:rPr>
              <a:t>~37,000 processor chips</a:t>
            </a:r>
          </a:p>
          <a:p>
            <a:r>
              <a:rPr lang="en-US" altLang="zh-CN" sz="1800" dirty="0">
                <a:latin typeface="Comic Sans MS" pitchFamily="-111" charset="0"/>
              </a:rPr>
              <a:t>(224,162 cores)</a:t>
            </a:r>
          </a:p>
          <a:p>
            <a:endParaRPr lang="en-US" altLang="zh-CN" sz="1800" dirty="0">
              <a:latin typeface="Comic Sans MS" pitchFamily="-111" charset="0"/>
            </a:endParaRPr>
          </a:p>
          <a:p>
            <a:r>
              <a:rPr lang="en-US" altLang="zh-CN" sz="1800" dirty="0">
                <a:latin typeface="Comic Sans MS" pitchFamily="-111" charset="0"/>
              </a:rPr>
              <a:t>AMD 6-core </a:t>
            </a:r>
            <a:r>
              <a:rPr lang="en-US" altLang="zh-CN" sz="1800" dirty="0" err="1">
                <a:latin typeface="Comic Sans MS" pitchFamily="-111" charset="0"/>
              </a:rPr>
              <a:t>Opterons</a:t>
            </a:r>
            <a:endParaRPr lang="en-US" altLang="zh-CN" sz="1800" dirty="0">
              <a:latin typeface="Comic Sans MS" pitchFamily="-111" charset="0"/>
            </a:endParaRPr>
          </a:p>
          <a:p>
            <a:endParaRPr lang="en-US" altLang="zh-CN" sz="1800" dirty="0">
              <a:latin typeface="Comic Sans MS" pitchFamily="-111" charset="0"/>
            </a:endParaRPr>
          </a:p>
          <a:p>
            <a:r>
              <a:rPr lang="en-US" altLang="zh-CN" sz="1800" dirty="0">
                <a:latin typeface="Comic Sans MS" pitchFamily="-111" charset="0"/>
              </a:rPr>
              <a:t>1.759 </a:t>
            </a:r>
            <a:r>
              <a:rPr lang="en-US" altLang="zh-CN" sz="1800" dirty="0" err="1">
                <a:latin typeface="Comic Sans MS" pitchFamily="-111" charset="0"/>
              </a:rPr>
              <a:t>Petaflop</a:t>
            </a:r>
            <a:r>
              <a:rPr lang="en-US" altLang="zh-CN" sz="1800" dirty="0">
                <a:latin typeface="Comic Sans MS" pitchFamily="-111" charset="0"/>
              </a:rPr>
              <a:t>/second</a:t>
            </a:r>
          </a:p>
          <a:p>
            <a:r>
              <a:rPr lang="en-US" altLang="zh-CN" sz="1800" dirty="0">
                <a:latin typeface="Comic Sans MS" pitchFamily="-111" charset="0"/>
              </a:rPr>
              <a:t>One quadrillion operations/s</a:t>
            </a:r>
          </a:p>
          <a:p>
            <a:r>
              <a:rPr lang="en-US" altLang="zh-CN" sz="1800" dirty="0">
                <a:latin typeface="Comic Sans MS" pitchFamily="-111" charset="0"/>
              </a:rPr>
              <a:t>1 x 10</a:t>
            </a:r>
            <a:r>
              <a:rPr lang="en-US" altLang="zh-CN" sz="1800" baseline="30000" dirty="0">
                <a:latin typeface="Comic Sans MS" pitchFamily="-111" charset="0"/>
              </a:rPr>
              <a:t>16</a:t>
            </a:r>
          </a:p>
        </p:txBody>
      </p:sp>
      <p:sp>
        <p:nvSpPr>
          <p:cNvPr id="302086" name="Text Box 6"/>
          <p:cNvSpPr txBox="1">
            <a:spLocks noChangeArrowheads="1"/>
          </p:cNvSpPr>
          <p:nvPr/>
        </p:nvSpPr>
        <p:spPr bwMode="auto">
          <a:xfrm>
            <a:off x="381000" y="5943600"/>
            <a:ext cx="3165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r>
              <a:rPr lang="en-US" altLang="zh-CN" dirty="0">
                <a:latin typeface="Comic Sans MS" pitchFamily="-111" charset="0"/>
              </a:rPr>
              <a:t>See http://www.top500.org</a:t>
            </a:r>
          </a:p>
        </p:txBody>
      </p:sp>
    </p:spTree>
    <p:extLst>
      <p:ext uri="{BB962C8B-B14F-4D97-AF65-F5344CB8AC3E}">
        <p14:creationId xmlns:p14="http://schemas.microsoft.com/office/powerpoint/2010/main" val="1632731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0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2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5" grpId="0"/>
      <p:bldP spid="30208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3"/>
          <p:cNvSpPr>
            <a:spLocks noGrp="1" noChangeArrowheads="1"/>
          </p:cNvSpPr>
          <p:nvPr>
            <p:ph type="body" idx="1"/>
          </p:nvPr>
        </p:nvSpPr>
        <p:spPr>
          <a:xfrm>
            <a:off x="228600" y="914400"/>
            <a:ext cx="5486400" cy="4797425"/>
          </a:xfrm>
        </p:spPr>
        <p:txBody>
          <a:bodyPr/>
          <a:lstStyle/>
          <a:p>
            <a:pPr eaLnBrk="1" hangingPunct="1">
              <a:spcBef>
                <a:spcPct val="200000"/>
              </a:spcBef>
            </a:pPr>
            <a:r>
              <a:rPr lang="en-US" altLang="zh-CN">
                <a:ea typeface="ＭＳ Ｐゴシック" pitchFamily="-111" charset="-128"/>
              </a:rPr>
              <a:t>What is its name?</a:t>
            </a:r>
          </a:p>
          <a:p>
            <a:pPr eaLnBrk="1" hangingPunct="1">
              <a:spcBef>
                <a:spcPct val="200000"/>
              </a:spcBef>
            </a:pPr>
            <a:r>
              <a:rPr lang="en-US" altLang="zh-CN">
                <a:ea typeface="ＭＳ Ｐゴシック" pitchFamily="-111" charset="-128"/>
              </a:rPr>
              <a:t>Where is it located?</a:t>
            </a:r>
          </a:p>
          <a:p>
            <a:pPr eaLnBrk="1" hangingPunct="1">
              <a:spcBef>
                <a:spcPct val="200000"/>
              </a:spcBef>
            </a:pPr>
            <a:r>
              <a:rPr lang="en-US" altLang="zh-CN">
                <a:ea typeface="ＭＳ Ｐゴシック" pitchFamily="-111" charset="-128"/>
              </a:rPr>
              <a:t>How many processors does it have?</a:t>
            </a:r>
          </a:p>
          <a:p>
            <a:pPr eaLnBrk="1" hangingPunct="1">
              <a:spcBef>
                <a:spcPct val="200000"/>
              </a:spcBef>
            </a:pPr>
            <a:r>
              <a:rPr lang="en-US" altLang="zh-CN">
                <a:ea typeface="ＭＳ Ｐゴシック" pitchFamily="-111" charset="-128"/>
              </a:rPr>
              <a:t>What kind of processors?</a:t>
            </a:r>
          </a:p>
          <a:p>
            <a:pPr eaLnBrk="1" hangingPunct="1">
              <a:spcBef>
                <a:spcPct val="200000"/>
              </a:spcBef>
            </a:pPr>
            <a:r>
              <a:rPr lang="en-US" altLang="zh-CN">
                <a:ea typeface="ＭＳ Ｐゴシック" pitchFamily="-111" charset="-128"/>
              </a:rPr>
              <a:t>How fast is it?  </a:t>
            </a:r>
          </a:p>
        </p:txBody>
      </p:sp>
      <p:sp>
        <p:nvSpPr>
          <p:cNvPr id="302085" name="Text Box 5"/>
          <p:cNvSpPr txBox="1">
            <a:spLocks noChangeArrowheads="1"/>
          </p:cNvSpPr>
          <p:nvPr/>
        </p:nvSpPr>
        <p:spPr bwMode="auto">
          <a:xfrm>
            <a:off x="5561412" y="762000"/>
            <a:ext cx="3659976" cy="603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r>
              <a:rPr lang="en-US" altLang="zh-CN" sz="2000" dirty="0" err="1">
                <a:latin typeface="Comic Sans MS" pitchFamily="-111" charset="0"/>
              </a:rPr>
              <a:t>RoadRunner</a:t>
            </a:r>
            <a:endParaRPr lang="en-US" altLang="zh-CN" sz="2000" dirty="0">
              <a:latin typeface="Comic Sans MS" pitchFamily="-111" charset="0"/>
            </a:endParaRPr>
          </a:p>
          <a:p>
            <a:endParaRPr lang="en-US" altLang="zh-CN" sz="2000" dirty="0">
              <a:latin typeface="Comic Sans MS" pitchFamily="-111" charset="0"/>
            </a:endParaRPr>
          </a:p>
          <a:p>
            <a:endParaRPr lang="en-US" altLang="zh-CN" sz="2000" dirty="0">
              <a:latin typeface="Comic Sans MS" pitchFamily="-111" charset="0"/>
            </a:endParaRPr>
          </a:p>
          <a:p>
            <a:r>
              <a:rPr lang="en-US" altLang="zh-CN" sz="2000" dirty="0">
                <a:latin typeface="Comic Sans MS" pitchFamily="-111" charset="0"/>
              </a:rPr>
              <a:t>Los Alamos National </a:t>
            </a:r>
          </a:p>
          <a:p>
            <a:r>
              <a:rPr lang="en-US" altLang="zh-CN" sz="2000" dirty="0">
                <a:latin typeface="Comic Sans MS" pitchFamily="-111" charset="0"/>
              </a:rPr>
              <a:t>Laboratory</a:t>
            </a:r>
          </a:p>
          <a:p>
            <a:endParaRPr lang="en-US" altLang="zh-CN" sz="2000" dirty="0">
              <a:latin typeface="Comic Sans MS" pitchFamily="-111" charset="0"/>
            </a:endParaRPr>
          </a:p>
          <a:p>
            <a:r>
              <a:rPr lang="en-US" altLang="zh-CN" sz="2000" dirty="0">
                <a:latin typeface="Comic Sans MS" pitchFamily="-111" charset="0"/>
              </a:rPr>
              <a:t>~19,000 processor chips</a:t>
            </a:r>
          </a:p>
          <a:p>
            <a:r>
              <a:rPr lang="en-US" altLang="zh-CN" sz="2000" dirty="0">
                <a:latin typeface="Comic Sans MS" pitchFamily="-111" charset="0"/>
              </a:rPr>
              <a:t>(~129,600 “processors”)</a:t>
            </a:r>
          </a:p>
          <a:p>
            <a:endParaRPr lang="en-US" altLang="zh-CN" sz="2000" dirty="0">
              <a:latin typeface="Comic Sans MS" pitchFamily="-111" charset="0"/>
            </a:endParaRPr>
          </a:p>
          <a:p>
            <a:r>
              <a:rPr lang="en-US" altLang="zh-CN" sz="2000" dirty="0">
                <a:latin typeface="Comic Sans MS" pitchFamily="-111" charset="0"/>
              </a:rPr>
              <a:t>AMD </a:t>
            </a:r>
            <a:r>
              <a:rPr lang="en-US" altLang="zh-CN" sz="2000" dirty="0" err="1">
                <a:latin typeface="Comic Sans MS" pitchFamily="-111" charset="0"/>
              </a:rPr>
              <a:t>Opterons</a:t>
            </a:r>
            <a:r>
              <a:rPr lang="en-US" altLang="zh-CN" sz="2000" dirty="0">
                <a:latin typeface="Comic Sans MS" pitchFamily="-111" charset="0"/>
              </a:rPr>
              <a:t> and </a:t>
            </a:r>
          </a:p>
          <a:p>
            <a:r>
              <a:rPr lang="en-US" altLang="zh-CN" sz="2000" dirty="0">
                <a:latin typeface="Comic Sans MS" pitchFamily="-111" charset="0"/>
              </a:rPr>
              <a:t>IBM Cell/BE (in </a:t>
            </a:r>
            <a:r>
              <a:rPr lang="en-US" altLang="zh-CN" sz="2000" dirty="0" err="1">
                <a:latin typeface="Comic Sans MS" pitchFamily="-111" charset="0"/>
              </a:rPr>
              <a:t>Playstations</a:t>
            </a:r>
            <a:r>
              <a:rPr lang="en-US" altLang="zh-CN" sz="2000" dirty="0">
                <a:latin typeface="Comic Sans MS" pitchFamily="-111" charset="0"/>
              </a:rPr>
              <a:t>)</a:t>
            </a:r>
          </a:p>
          <a:p>
            <a:endParaRPr lang="en-US" altLang="zh-CN" sz="2000" dirty="0">
              <a:latin typeface="Comic Sans MS" pitchFamily="-111" charset="0"/>
            </a:endParaRPr>
          </a:p>
          <a:p>
            <a:r>
              <a:rPr lang="en-US" altLang="zh-CN" sz="2000" dirty="0">
                <a:latin typeface="Comic Sans MS" pitchFamily="-111" charset="0"/>
              </a:rPr>
              <a:t>1.105 </a:t>
            </a:r>
            <a:r>
              <a:rPr lang="en-US" altLang="zh-CN" sz="2000" dirty="0" err="1">
                <a:latin typeface="Comic Sans MS" pitchFamily="-111" charset="0"/>
              </a:rPr>
              <a:t>Petaflop</a:t>
            </a:r>
            <a:r>
              <a:rPr lang="en-US" altLang="zh-CN" sz="2000" dirty="0">
                <a:latin typeface="Comic Sans MS" pitchFamily="-111" charset="0"/>
              </a:rPr>
              <a:t>/second</a:t>
            </a:r>
          </a:p>
          <a:p>
            <a:r>
              <a:rPr lang="en-US" altLang="zh-CN" sz="2000" dirty="0">
                <a:latin typeface="Comic Sans MS" pitchFamily="-111" charset="0"/>
              </a:rPr>
              <a:t>One </a:t>
            </a:r>
            <a:r>
              <a:rPr lang="en-US" altLang="zh-CN" sz="2000" dirty="0" err="1">
                <a:latin typeface="Comic Sans MS" pitchFamily="-111" charset="0"/>
              </a:rPr>
              <a:t>quadrilion</a:t>
            </a:r>
            <a:r>
              <a:rPr lang="en-US" altLang="zh-CN" sz="2000" dirty="0">
                <a:latin typeface="Comic Sans MS" pitchFamily="-111" charset="0"/>
              </a:rPr>
              <a:t> operations/s</a:t>
            </a:r>
          </a:p>
          <a:p>
            <a:r>
              <a:rPr lang="en-US" altLang="zh-CN" sz="2000" dirty="0">
                <a:latin typeface="Comic Sans MS" pitchFamily="-111" charset="0"/>
              </a:rPr>
              <a:t>1 x 10</a:t>
            </a:r>
            <a:r>
              <a:rPr lang="en-US" altLang="zh-CN" sz="2000" baseline="30000" dirty="0">
                <a:latin typeface="Comic Sans MS" pitchFamily="-111" charset="0"/>
              </a:rPr>
              <a:t>16</a:t>
            </a:r>
          </a:p>
        </p:txBody>
      </p:sp>
      <p:sp>
        <p:nvSpPr>
          <p:cNvPr id="302086" name="Text Box 6"/>
          <p:cNvSpPr txBox="1">
            <a:spLocks noChangeArrowheads="1"/>
          </p:cNvSpPr>
          <p:nvPr/>
        </p:nvSpPr>
        <p:spPr bwMode="auto">
          <a:xfrm>
            <a:off x="381000" y="5943600"/>
            <a:ext cx="31654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r>
              <a:rPr lang="en-US" altLang="zh-CN">
                <a:latin typeface="Comic Sans MS" pitchFamily="-111" charset="0"/>
              </a:rPr>
              <a:t>See http://www.top500.org</a:t>
            </a:r>
          </a:p>
        </p:txBody>
      </p:sp>
    </p:spTree>
    <p:extLst>
      <p:ext uri="{BB962C8B-B14F-4D97-AF65-F5344CB8AC3E}">
        <p14:creationId xmlns:p14="http://schemas.microsoft.com/office/powerpoint/2010/main" val="28728100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20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20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2085" grpId="0"/>
      <p:bldP spid="30208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zh-CN">
                <a:ea typeface="ＭＳ Ｐゴシック" pitchFamily="-111" charset="-128"/>
              </a:rPr>
              <a:t>Parallel and Distributed Computing</a:t>
            </a:r>
          </a:p>
        </p:txBody>
      </p:sp>
      <p:sp>
        <p:nvSpPr>
          <p:cNvPr id="10243" name="Content Placeholder 2"/>
          <p:cNvSpPr>
            <a:spLocks noGrp="1"/>
          </p:cNvSpPr>
          <p:nvPr>
            <p:ph idx="1"/>
          </p:nvPr>
        </p:nvSpPr>
        <p:spPr>
          <a:xfrm>
            <a:off x="609600" y="1540991"/>
            <a:ext cx="8001000" cy="3832225"/>
          </a:xfrm>
        </p:spPr>
        <p:txBody>
          <a:bodyPr/>
          <a:lstStyle/>
          <a:p>
            <a:r>
              <a:rPr lang="en-US" altLang="zh-CN" dirty="0">
                <a:ea typeface="ＭＳ Ｐゴシック" pitchFamily="-111" charset="-128"/>
              </a:rPr>
              <a:t>Parallel computing (processing):</a:t>
            </a:r>
            <a:endParaRPr lang="en-US" altLang="zh-CN" sz="800" dirty="0">
              <a:ea typeface="ＭＳ Ｐゴシック" pitchFamily="-111" charset="-128"/>
            </a:endParaRPr>
          </a:p>
          <a:p>
            <a:pPr lvl="1"/>
            <a:r>
              <a:rPr lang="en-US" altLang="zh-CN" dirty="0">
                <a:ea typeface="ＭＳ Ｐゴシック" pitchFamily="-111" charset="-128"/>
              </a:rPr>
              <a:t>the use of two or more processors (computers), </a:t>
            </a:r>
            <a:r>
              <a:rPr lang="en-US" altLang="zh-CN" b="1" i="1" dirty="0">
                <a:solidFill>
                  <a:srgbClr val="CC3300"/>
                </a:solidFill>
                <a:ea typeface="ＭＳ Ｐゴシック" pitchFamily="-111" charset="-128"/>
              </a:rPr>
              <a:t>usually within a single system</a:t>
            </a:r>
            <a:r>
              <a:rPr lang="en-US" altLang="zh-CN" dirty="0">
                <a:ea typeface="ＭＳ Ｐゴシック" pitchFamily="-111" charset="-128"/>
              </a:rPr>
              <a:t>, working simultaneously to solve a single problem.</a:t>
            </a:r>
          </a:p>
          <a:p>
            <a:r>
              <a:rPr lang="en-US" altLang="zh-CN" dirty="0">
                <a:ea typeface="ＭＳ Ｐゴシック" pitchFamily="-111" charset="-128"/>
              </a:rPr>
              <a:t>Distributed computing (processing):</a:t>
            </a:r>
          </a:p>
          <a:p>
            <a:pPr lvl="1"/>
            <a:r>
              <a:rPr lang="en-US" altLang="zh-CN" dirty="0">
                <a:ea typeface="ＭＳ Ｐゴシック" pitchFamily="-111" charset="-128"/>
              </a:rPr>
              <a:t>any computing that involves </a:t>
            </a:r>
            <a:r>
              <a:rPr lang="en-US" altLang="zh-CN" b="1" i="1" dirty="0">
                <a:solidFill>
                  <a:srgbClr val="CC3300"/>
                </a:solidFill>
                <a:ea typeface="ＭＳ Ｐゴシック" pitchFamily="-111" charset="-128"/>
              </a:rPr>
              <a:t>multiple computers remote from each other</a:t>
            </a:r>
            <a:r>
              <a:rPr lang="en-US" altLang="zh-CN" dirty="0">
                <a:ea typeface="ＭＳ Ｐゴシック" pitchFamily="-111" charset="-128"/>
              </a:rPr>
              <a:t> that each have a role in a computation problem or information processing.</a:t>
            </a:r>
          </a:p>
          <a:p>
            <a:r>
              <a:rPr lang="en-US" altLang="zh-CN" dirty="0">
                <a:ea typeface="ＭＳ Ｐゴシック" pitchFamily="-111" charset="-128"/>
              </a:rPr>
              <a:t>Parallel programming:</a:t>
            </a:r>
          </a:p>
          <a:p>
            <a:pPr lvl="1"/>
            <a:r>
              <a:rPr lang="en-US" altLang="zh-CN" dirty="0">
                <a:ea typeface="ＭＳ Ｐゴシック" pitchFamily="-111" charset="-128"/>
              </a:rPr>
              <a:t>the human process of developing programs that express what computations should be executed in parallel.  </a:t>
            </a:r>
          </a:p>
          <a:p>
            <a:pPr lvl="1"/>
            <a:endParaRPr lang="en-US" altLang="zh-CN" dirty="0">
              <a:ea typeface="ＭＳ Ｐゴシック" pitchFamily="-111" charset="-128"/>
            </a:endParaRPr>
          </a:p>
        </p:txBody>
      </p:sp>
      <p:sp>
        <p:nvSpPr>
          <p:cNvPr id="7" name="Rectangle 5"/>
          <p:cNvSpPr>
            <a:spLocks noChangeArrowheads="1"/>
          </p:cNvSpPr>
          <p:nvPr/>
        </p:nvSpPr>
        <p:spPr bwMode="auto">
          <a:xfrm>
            <a:off x="0" y="5598368"/>
            <a:ext cx="9220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p>
            <a:pPr algn="ctr"/>
            <a:r>
              <a:rPr lang="en-US" altLang="zh-CN" sz="3600" dirty="0">
                <a:solidFill>
                  <a:schemeClr val="accent2"/>
                </a:solidFill>
                <a:latin typeface="Comic Sans MS" pitchFamily="-111" charset="0"/>
              </a:rPr>
              <a:t>All Computers are Parallel Computers.</a:t>
            </a:r>
          </a:p>
        </p:txBody>
      </p:sp>
      <p:sp>
        <p:nvSpPr>
          <p:cNvPr id="2" name="矩形 1">
            <a:extLst>
              <a:ext uri="{FF2B5EF4-FFF2-40B4-BE49-F238E27FC236}">
                <a16:creationId xmlns:a16="http://schemas.microsoft.com/office/drawing/2014/main" xmlns="" id="{A6E524D9-E540-4D23-A6BD-DF5901848A83}"/>
              </a:ext>
            </a:extLst>
          </p:cNvPr>
          <p:cNvSpPr/>
          <p:nvPr/>
        </p:nvSpPr>
        <p:spPr>
          <a:xfrm>
            <a:off x="704912" y="2540680"/>
            <a:ext cx="7849245" cy="177664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en-US" altLang="zh-CN" sz="3200" dirty="0"/>
              <a:t>The era of the mighty </a:t>
            </a:r>
            <a:r>
              <a:rPr lang="en-US" altLang="zh-CN" sz="3200" dirty="0">
                <a:solidFill>
                  <a:srgbClr val="C00000"/>
                </a:solidFill>
              </a:rPr>
              <a:t>single-processor computer </a:t>
            </a:r>
            <a:r>
              <a:rPr lang="en-US" altLang="zh-CN" sz="3200" dirty="0"/>
              <a:t>is over. </a:t>
            </a:r>
          </a:p>
          <a:p>
            <a:pPr algn="ctr"/>
            <a:r>
              <a:rPr lang="en-US" altLang="zh-CN" sz="3200" dirty="0"/>
              <a:t>Now, when more </a:t>
            </a:r>
            <a:r>
              <a:rPr lang="en-US" altLang="zh-CN" sz="3200" dirty="0">
                <a:solidFill>
                  <a:srgbClr val="C00000"/>
                </a:solidFill>
              </a:rPr>
              <a:t>computing power </a:t>
            </a:r>
            <a:r>
              <a:rPr lang="en-US" altLang="zh-CN" sz="3200" dirty="0"/>
              <a:t>is needed. </a:t>
            </a:r>
          </a:p>
        </p:txBody>
      </p:sp>
    </p:spTree>
    <p:extLst>
      <p:ext uri="{BB962C8B-B14F-4D97-AF65-F5344CB8AC3E}">
        <p14:creationId xmlns:p14="http://schemas.microsoft.com/office/powerpoint/2010/main" val="1017393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43">
                                            <p:txEl>
                                              <p:pRg st="1" end="1"/>
                                            </p:txEl>
                                          </p:spTgt>
                                        </p:tgtEl>
                                        <p:attrNameLst>
                                          <p:attrName>style.visibility</p:attrName>
                                        </p:attrNameLst>
                                      </p:cBhvr>
                                      <p:to>
                                        <p:strVal val="visible"/>
                                      </p:to>
                                    </p:set>
                                    <p:anim calcmode="lin" valueType="num">
                                      <p:cBhvr additive="base">
                                        <p:cTn id="7" dur="5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2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0243">
                                            <p:txEl>
                                              <p:pRg st="3" end="3"/>
                                            </p:txEl>
                                          </p:spTgt>
                                        </p:tgtEl>
                                        <p:attrNameLst>
                                          <p:attrName>style.visibility</p:attrName>
                                        </p:attrNameLst>
                                      </p:cBhvr>
                                      <p:to>
                                        <p:strVal val="visible"/>
                                      </p:to>
                                    </p:set>
                                    <p:animEffect transition="in" filter="barn(inVertical)">
                                      <p:cBhvr>
                                        <p:cTn id="13" dur="500"/>
                                        <p:tgtEl>
                                          <p:spTgt spid="10243">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0243">
                                            <p:txEl>
                                              <p:pRg st="5" end="5"/>
                                            </p:txEl>
                                          </p:spTgt>
                                        </p:tgtEl>
                                        <p:attrNameLst>
                                          <p:attrName>style.visibility</p:attrName>
                                        </p:attrNameLst>
                                      </p:cBhvr>
                                      <p:to>
                                        <p:strVal val="visible"/>
                                      </p:to>
                                    </p:set>
                                    <p:animEffect transition="in" filter="wipe(down)">
                                      <p:cBhvr>
                                        <p:cTn id="18" dur="500"/>
                                        <p:tgtEl>
                                          <p:spTgt spid="10243">
                                            <p:txEl>
                                              <p:pRg st="5" end="5"/>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 calcmode="lin" valueType="num">
                                      <p:cBhvr additive="base">
                                        <p:cTn id="28" dur="500" fill="hold"/>
                                        <p:tgtEl>
                                          <p:spTgt spid="2"/>
                                        </p:tgtEl>
                                        <p:attrNameLst>
                                          <p:attrName>ppt_x</p:attrName>
                                        </p:attrNameLst>
                                      </p:cBhvr>
                                      <p:tavLst>
                                        <p:tav tm="0">
                                          <p:val>
                                            <p:strVal val="#ppt_x"/>
                                          </p:val>
                                        </p:tav>
                                        <p:tav tm="100000">
                                          <p:val>
                                            <p:strVal val="#ppt_x"/>
                                          </p:val>
                                        </p:tav>
                                      </p:tavLst>
                                    </p:anim>
                                    <p:anim calcmode="lin" valueType="num">
                                      <p:cBhvr additive="base">
                                        <p:cTn id="29"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a:xfrm>
            <a:off x="533400" y="849262"/>
            <a:ext cx="7659688" cy="422275"/>
          </a:xfrm>
        </p:spPr>
        <p:txBody>
          <a:bodyPr/>
          <a:lstStyle/>
          <a:p>
            <a:r>
              <a:rPr lang="en-US" altLang="zh-CN" sz="3200">
                <a:ea typeface="ＭＳ Ｐゴシック" pitchFamily="-111" charset="-128"/>
              </a:rPr>
              <a:t>Parallel Programming Complexity</a:t>
            </a:r>
          </a:p>
        </p:txBody>
      </p:sp>
      <p:sp>
        <p:nvSpPr>
          <p:cNvPr id="267267" name="Rectangle 3"/>
          <p:cNvSpPr>
            <a:spLocks noGrp="1" noChangeArrowheads="1"/>
          </p:cNvSpPr>
          <p:nvPr>
            <p:ph type="body" idx="1"/>
          </p:nvPr>
        </p:nvSpPr>
        <p:spPr>
          <a:xfrm>
            <a:off x="609600" y="1576337"/>
            <a:ext cx="8001000" cy="5453063"/>
          </a:xfrm>
        </p:spPr>
        <p:txBody>
          <a:bodyPr/>
          <a:lstStyle/>
          <a:p>
            <a:pPr>
              <a:buFontTx/>
              <a:buNone/>
            </a:pPr>
            <a:r>
              <a:rPr lang="en-US" altLang="zh-CN" sz="1800" b="1" dirty="0">
                <a:solidFill>
                  <a:srgbClr val="CC3300"/>
                </a:solidFill>
                <a:ea typeface="ＭＳ Ｐゴシック" pitchFamily="-111" charset="-128"/>
              </a:rPr>
              <a:t>An Analogy to Preparing Thanksgiving Dinner</a:t>
            </a:r>
          </a:p>
          <a:p>
            <a:r>
              <a:rPr lang="en-US" altLang="zh-CN" sz="1800" dirty="0">
                <a:ea typeface="ＭＳ Ｐゴシック" pitchFamily="-111" charset="-128"/>
              </a:rPr>
              <a:t>Enough parallelism? (Amdahl’s Law)</a:t>
            </a:r>
          </a:p>
          <a:p>
            <a:pPr lvl="1"/>
            <a:r>
              <a:rPr lang="en-US" altLang="zh-CN" sz="1600" dirty="0">
                <a:ea typeface="ＭＳ Ｐゴシック" pitchFamily="-111" charset="-128"/>
              </a:rPr>
              <a:t>Suppose you want to just serve turkey </a:t>
            </a:r>
          </a:p>
          <a:p>
            <a:r>
              <a:rPr lang="en-US" altLang="zh-CN" sz="1800" dirty="0">
                <a:ea typeface="ＭＳ Ｐゴシック" pitchFamily="-111" charset="-128"/>
              </a:rPr>
              <a:t>Granularity</a:t>
            </a:r>
          </a:p>
          <a:p>
            <a:pPr lvl="1"/>
            <a:r>
              <a:rPr lang="en-US" altLang="zh-CN" sz="1600" dirty="0">
                <a:ea typeface="ＭＳ Ｐゴシック" pitchFamily="-111" charset="-128"/>
              </a:rPr>
              <a:t>How frequently must each assistant report to the chef</a:t>
            </a:r>
          </a:p>
          <a:p>
            <a:pPr lvl="2"/>
            <a:r>
              <a:rPr lang="en-US" altLang="zh-CN" sz="1400" dirty="0">
                <a:ea typeface="ＭＳ Ｐゴシック" pitchFamily="-111" charset="-128"/>
              </a:rPr>
              <a:t>After each stroke of a knife? Each step of a recipe? Each dish completed?</a:t>
            </a:r>
          </a:p>
          <a:p>
            <a:r>
              <a:rPr lang="en-US" altLang="zh-CN" sz="1800" dirty="0">
                <a:ea typeface="ＭＳ Ｐゴシック" pitchFamily="-111" charset="-128"/>
              </a:rPr>
              <a:t>Locality</a:t>
            </a:r>
          </a:p>
          <a:p>
            <a:pPr lvl="1"/>
            <a:r>
              <a:rPr lang="en-US" altLang="zh-CN" sz="1600" dirty="0">
                <a:ea typeface="ＭＳ Ｐゴシック" pitchFamily="-111" charset="-128"/>
              </a:rPr>
              <a:t>Grab the spices one at a time?  Or collect ones that are needed prior to starting a dish?</a:t>
            </a:r>
          </a:p>
          <a:p>
            <a:r>
              <a:rPr lang="en-US" altLang="zh-CN" sz="1800" dirty="0">
                <a:ea typeface="ＭＳ Ｐゴシック" pitchFamily="-111" charset="-128"/>
              </a:rPr>
              <a:t>Load balance</a:t>
            </a:r>
          </a:p>
          <a:p>
            <a:pPr lvl="1"/>
            <a:r>
              <a:rPr lang="en-US" altLang="zh-CN" sz="1600" dirty="0">
                <a:ea typeface="ＭＳ Ｐゴシック" pitchFamily="-111" charset="-128"/>
              </a:rPr>
              <a:t>Each assistant gets a dish?  Preparing stuffing vs. cooking green beans?</a:t>
            </a:r>
          </a:p>
          <a:p>
            <a:r>
              <a:rPr lang="en-US" altLang="zh-CN" sz="1800" dirty="0">
                <a:ea typeface="ＭＳ Ｐゴシック" pitchFamily="-111" charset="-128"/>
              </a:rPr>
              <a:t>Coordination and Synchronization</a:t>
            </a:r>
          </a:p>
          <a:p>
            <a:pPr lvl="1"/>
            <a:r>
              <a:rPr lang="en-US" altLang="zh-CN" sz="1600" dirty="0">
                <a:ea typeface="ＭＳ Ｐゴシック" pitchFamily="-111" charset="-128"/>
              </a:rPr>
              <a:t>Person chopping onions for stuffing can also supply green beans</a:t>
            </a:r>
          </a:p>
          <a:p>
            <a:pPr lvl="1"/>
            <a:r>
              <a:rPr lang="en-US" altLang="zh-CN" sz="1600" dirty="0">
                <a:ea typeface="ＭＳ Ｐゴシック" pitchFamily="-111" charset="-128"/>
              </a:rPr>
              <a:t>Start pie after turkey is out of the oven</a:t>
            </a:r>
          </a:p>
        </p:txBody>
      </p:sp>
      <p:sp>
        <p:nvSpPr>
          <p:cNvPr id="24582" name="Text Box 4"/>
          <p:cNvSpPr txBox="1">
            <a:spLocks noChangeArrowheads="1"/>
          </p:cNvSpPr>
          <p:nvPr/>
        </p:nvSpPr>
        <p:spPr bwMode="auto">
          <a:xfrm>
            <a:off x="60035" y="3670250"/>
            <a:ext cx="184731" cy="39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endParaRPr lang="zh-CN" altLang="zh-CN" sz="1800"/>
          </a:p>
        </p:txBody>
      </p:sp>
      <p:sp>
        <p:nvSpPr>
          <p:cNvPr id="267269" name="Text Box 5"/>
          <p:cNvSpPr txBox="1">
            <a:spLocks noChangeArrowheads="1"/>
          </p:cNvSpPr>
          <p:nvPr/>
        </p:nvSpPr>
        <p:spPr bwMode="auto">
          <a:xfrm>
            <a:off x="838199" y="2060848"/>
            <a:ext cx="7840663" cy="880562"/>
          </a:xfrm>
          <a:prstGeom prst="rect">
            <a:avLst/>
          </a:prstGeom>
          <a:solidFill>
            <a:schemeClr val="bg2"/>
          </a:solidFill>
          <a:ln>
            <a:noFill/>
          </a:ln>
          <a:extLst>
            <a:ext uri="{91240B29-F687-4F45-9708-019B960494DF}">
              <a14:hiddenLine xmlns:a14="http://schemas.microsoft.com/office/drawing/2010/main" w="12700">
                <a:solidFill>
                  <a:srgbClr val="000000"/>
                </a:solidFill>
                <a:miter lim="800000"/>
                <a:headEnd/>
                <a:tailEnd/>
              </a14:hiddenLine>
            </a:ext>
          </a:extLst>
        </p:spPr>
        <p:txBody>
          <a:bodyPr>
            <a:spAutoFit/>
          </a:bodyPr>
          <a:lstStyle>
            <a:lvl1pPr>
              <a:defRPr>
                <a:solidFill>
                  <a:schemeClr val="accent1"/>
                </a:solidFill>
                <a:latin typeface="Arial" charset="0"/>
                <a:ea typeface="ＭＳ Ｐゴシック" pitchFamily="-111" charset="-128"/>
              </a:defRPr>
            </a:lvl1pPr>
            <a:lvl2pPr marL="742950" indent="-285750">
              <a:defRPr>
                <a:solidFill>
                  <a:schemeClr val="accent1"/>
                </a:solidFill>
                <a:latin typeface="Arial" charset="0"/>
                <a:ea typeface="ＭＳ Ｐゴシック" pitchFamily="-111" charset="-128"/>
              </a:defRPr>
            </a:lvl2pPr>
            <a:lvl3pPr marL="1143000" indent="-228600">
              <a:defRPr>
                <a:solidFill>
                  <a:schemeClr val="accent1"/>
                </a:solidFill>
                <a:latin typeface="Arial" charset="0"/>
                <a:ea typeface="ＭＳ Ｐゴシック" pitchFamily="-111" charset="-128"/>
              </a:defRPr>
            </a:lvl3pPr>
            <a:lvl4pPr marL="1600200" indent="-228600">
              <a:defRPr>
                <a:solidFill>
                  <a:schemeClr val="accent1"/>
                </a:solidFill>
                <a:latin typeface="Arial" charset="0"/>
                <a:ea typeface="ＭＳ Ｐゴシック" pitchFamily="-111" charset="-128"/>
              </a:defRPr>
            </a:lvl4pPr>
            <a:lvl5pPr marL="2057400" indent="-228600">
              <a:defRPr>
                <a:solidFill>
                  <a:schemeClr val="accent1"/>
                </a:solidFill>
                <a:latin typeface="Arial" charset="0"/>
                <a:ea typeface="ＭＳ Ｐゴシック" pitchFamily="-111" charset="-128"/>
              </a:defRPr>
            </a:lvl5pPr>
            <a:lvl6pPr marL="2514600" indent="-228600" eaLnBrk="0" fontAlgn="base" hangingPunct="0">
              <a:spcBef>
                <a:spcPct val="0"/>
              </a:spcBef>
              <a:spcAft>
                <a:spcPct val="0"/>
              </a:spcAft>
              <a:defRPr>
                <a:solidFill>
                  <a:schemeClr val="accent1"/>
                </a:solidFill>
                <a:latin typeface="Arial" charset="0"/>
                <a:ea typeface="ＭＳ Ｐゴシック" pitchFamily="-111" charset="-128"/>
              </a:defRPr>
            </a:lvl6pPr>
            <a:lvl7pPr marL="2971800" indent="-228600" eaLnBrk="0" fontAlgn="base" hangingPunct="0">
              <a:spcBef>
                <a:spcPct val="0"/>
              </a:spcBef>
              <a:spcAft>
                <a:spcPct val="0"/>
              </a:spcAft>
              <a:defRPr>
                <a:solidFill>
                  <a:schemeClr val="accent1"/>
                </a:solidFill>
                <a:latin typeface="Arial" charset="0"/>
                <a:ea typeface="ＭＳ Ｐゴシック" pitchFamily="-111" charset="-128"/>
              </a:defRPr>
            </a:lvl7pPr>
            <a:lvl8pPr marL="3429000" indent="-228600" eaLnBrk="0" fontAlgn="base" hangingPunct="0">
              <a:spcBef>
                <a:spcPct val="0"/>
              </a:spcBef>
              <a:spcAft>
                <a:spcPct val="0"/>
              </a:spcAft>
              <a:defRPr>
                <a:solidFill>
                  <a:schemeClr val="accent1"/>
                </a:solidFill>
                <a:latin typeface="Arial" charset="0"/>
                <a:ea typeface="ＭＳ Ｐゴシック" pitchFamily="-111" charset="-128"/>
              </a:defRPr>
            </a:lvl8pPr>
            <a:lvl9pPr marL="3886200" indent="-228600" eaLnBrk="0" fontAlgn="base" hangingPunct="0">
              <a:spcBef>
                <a:spcPct val="0"/>
              </a:spcBef>
              <a:spcAft>
                <a:spcPct val="0"/>
              </a:spcAft>
              <a:defRPr>
                <a:solidFill>
                  <a:schemeClr val="accent1"/>
                </a:solidFill>
                <a:latin typeface="Arial" charset="0"/>
                <a:ea typeface="ＭＳ Ｐゴシック" pitchFamily="-111" charset="-128"/>
              </a:defRPr>
            </a:lvl9pPr>
          </a:lstStyle>
          <a:p>
            <a:pPr>
              <a:spcBef>
                <a:spcPct val="50000"/>
              </a:spcBef>
            </a:pPr>
            <a:r>
              <a:rPr lang="en-US" altLang="zh-CN" sz="2400" b="1" i="1">
                <a:solidFill>
                  <a:srgbClr val="CC3300"/>
                </a:solidFill>
                <a:latin typeface="Comic Sans MS" pitchFamily="-111" charset="0"/>
              </a:rPr>
              <a:t>All of these things makes parallel programming even harder than sequential programming.</a:t>
            </a:r>
          </a:p>
        </p:txBody>
      </p:sp>
    </p:spTree>
    <p:extLst>
      <p:ext uri="{BB962C8B-B14F-4D97-AF65-F5344CB8AC3E}">
        <p14:creationId xmlns:p14="http://schemas.microsoft.com/office/powerpoint/2010/main" val="377123414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7267">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7267">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7267">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67267">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7267">
                                            <p:txEl>
                                              <p:pRg st="5" end="5"/>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67267">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67267">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67267">
                                            <p:txEl>
                                              <p:pRg st="8" end="8"/>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67267">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67267">
                                            <p:txEl>
                                              <p:pRg st="10" end="10"/>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67267">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7267">
                                            <p:txEl>
                                              <p:pRg st="12" end="1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672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726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5 Modules</a:t>
            </a:r>
            <a:endParaRPr lang="zh-CN" altLang="en-US" dirty="0"/>
          </a:p>
        </p:txBody>
      </p:sp>
      <p:sp>
        <p:nvSpPr>
          <p:cNvPr id="3" name="内容占位符 2"/>
          <p:cNvSpPr>
            <a:spLocks noGrp="1"/>
          </p:cNvSpPr>
          <p:nvPr>
            <p:ph idx="1"/>
          </p:nvPr>
        </p:nvSpPr>
        <p:spPr/>
        <p:txBody>
          <a:bodyPr/>
          <a:lstStyle/>
          <a:p>
            <a:pPr>
              <a:lnSpc>
                <a:spcPct val="200000"/>
              </a:lnSpc>
            </a:pPr>
            <a:r>
              <a:rPr lang="en-US" altLang="zh-CN" dirty="0"/>
              <a:t>Module 1:  X10 Overview</a:t>
            </a:r>
          </a:p>
          <a:p>
            <a:pPr>
              <a:lnSpc>
                <a:spcPct val="200000"/>
              </a:lnSpc>
            </a:pPr>
            <a:r>
              <a:rPr lang="en-US" altLang="zh-CN" dirty="0"/>
              <a:t>Module 2:  X10 Base Language</a:t>
            </a:r>
          </a:p>
          <a:p>
            <a:pPr>
              <a:lnSpc>
                <a:spcPct val="200000"/>
              </a:lnSpc>
            </a:pPr>
            <a:r>
              <a:rPr lang="en-US" altLang="zh-CN" dirty="0"/>
              <a:t>Module 3:  X10 Intra-Place Parallelism</a:t>
            </a:r>
          </a:p>
          <a:p>
            <a:pPr>
              <a:lnSpc>
                <a:spcPct val="200000"/>
              </a:lnSpc>
            </a:pPr>
            <a:r>
              <a:rPr lang="en-US" altLang="zh-CN" dirty="0"/>
              <a:t>Module 4:  X10 Places and </a:t>
            </a:r>
            <a:r>
              <a:rPr lang="en-US" altLang="zh-CN" dirty="0" err="1"/>
              <a:t>DistArrays</a:t>
            </a:r>
            <a:endParaRPr lang="en-US" altLang="zh-CN" dirty="0"/>
          </a:p>
          <a:p>
            <a:pPr>
              <a:lnSpc>
                <a:spcPct val="200000"/>
              </a:lnSpc>
            </a:pPr>
            <a:r>
              <a:rPr lang="en-US" altLang="zh-CN" dirty="0"/>
              <a:t>Module 5</a:t>
            </a:r>
            <a:r>
              <a:rPr lang="zh-CN" altLang="en-US" dirty="0"/>
              <a:t>：</a:t>
            </a:r>
            <a:r>
              <a:rPr lang="en-US" altLang="zh-CN" dirty="0"/>
              <a:t>Challenge and Programming Model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EF131A-BB02-485D-B29E-EA6455A4516F}"/>
              </a:ext>
            </a:extLst>
          </p:cNvPr>
          <p:cNvSpPr>
            <a:spLocks noGrp="1"/>
          </p:cNvSpPr>
          <p:nvPr>
            <p:ph type="title"/>
          </p:nvPr>
        </p:nvSpPr>
        <p:spPr/>
        <p:txBody>
          <a:bodyPr/>
          <a:lstStyle/>
          <a:p>
            <a:r>
              <a:rPr lang="en-US" altLang="zh-CN" dirty="0"/>
              <a:t>Background</a:t>
            </a:r>
            <a:endParaRPr lang="zh-CN" altLang="en-US" dirty="0"/>
          </a:p>
        </p:txBody>
      </p:sp>
      <p:sp>
        <p:nvSpPr>
          <p:cNvPr id="3" name="内容占位符 2">
            <a:extLst>
              <a:ext uri="{FF2B5EF4-FFF2-40B4-BE49-F238E27FC236}">
                <a16:creationId xmlns:a16="http://schemas.microsoft.com/office/drawing/2014/main" xmlns="" id="{2F8A0C84-6E5F-4928-88BA-D4454BE914B2}"/>
              </a:ext>
            </a:extLst>
          </p:cNvPr>
          <p:cNvSpPr>
            <a:spLocks noGrp="1"/>
          </p:cNvSpPr>
          <p:nvPr>
            <p:ph idx="1"/>
          </p:nvPr>
        </p:nvSpPr>
        <p:spPr/>
        <p:txBody>
          <a:bodyPr/>
          <a:lstStyle/>
          <a:p>
            <a:r>
              <a:rPr lang="en-US" altLang="zh-CN" sz="2800" dirty="0"/>
              <a:t>The problem, then, is how to use those </a:t>
            </a:r>
            <a:r>
              <a:rPr lang="en-US" altLang="zh-CN" sz="2800" dirty="0">
                <a:solidFill>
                  <a:srgbClr val="C00000"/>
                </a:solidFill>
              </a:rPr>
              <a:t>computer cycles</a:t>
            </a:r>
            <a:r>
              <a:rPr lang="en-US" altLang="zh-CN" sz="2800" dirty="0"/>
              <a:t> effectively. </a:t>
            </a:r>
          </a:p>
          <a:p>
            <a:pPr lvl="1"/>
            <a:r>
              <a:rPr lang="en-US" altLang="zh-CN" dirty="0"/>
              <a:t>divide up the available work into chunks </a:t>
            </a:r>
          </a:p>
          <a:p>
            <a:pPr lvl="2"/>
            <a:r>
              <a:rPr lang="en-US" altLang="zh-CN" dirty="0"/>
              <a:t>executed simultaneously</a:t>
            </a:r>
          </a:p>
          <a:p>
            <a:pPr lvl="2"/>
            <a:r>
              <a:rPr lang="en-US" altLang="zh-CN" dirty="0"/>
              <a:t>without introducing undesirable indeterminacy, </a:t>
            </a:r>
          </a:p>
          <a:p>
            <a:pPr lvl="2"/>
            <a:r>
              <a:rPr lang="en-US" altLang="zh-CN" dirty="0"/>
              <a:t>without cycles of “deadly embrace”</a:t>
            </a:r>
          </a:p>
          <a:p>
            <a:pPr lvl="1"/>
            <a:r>
              <a:rPr lang="en-US" altLang="zh-CN" dirty="0"/>
              <a:t>move to a fragmented memory model. </a:t>
            </a:r>
          </a:p>
          <a:p>
            <a:pPr lvl="2"/>
            <a:r>
              <a:rPr lang="en-US" altLang="zh-CN" dirty="0"/>
              <a:t>Multiple processors are programmed largely as if they were uniprocessors, but are made to interact via a relatively language-neutral message-passing format such as MPI</a:t>
            </a:r>
          </a:p>
        </p:txBody>
      </p:sp>
      <p:sp>
        <p:nvSpPr>
          <p:cNvPr id="4" name="矩形 3">
            <a:extLst>
              <a:ext uri="{FF2B5EF4-FFF2-40B4-BE49-F238E27FC236}">
                <a16:creationId xmlns:a16="http://schemas.microsoft.com/office/drawing/2014/main" xmlns="" id="{FDB03950-8494-4F73-80DE-DB4669D6D732}"/>
              </a:ext>
            </a:extLst>
          </p:cNvPr>
          <p:cNvSpPr/>
          <p:nvPr/>
        </p:nvSpPr>
        <p:spPr>
          <a:xfrm>
            <a:off x="683568" y="5445224"/>
            <a:ext cx="7776864" cy="744884"/>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l"/>
            <a:r>
              <a:rPr lang="en-US" altLang="zh-CN" dirty="0"/>
              <a:t>Deadly embrace: jam up processors or causing processors to spin uselessly waiting for conditions that may never materialize.</a:t>
            </a:r>
            <a:endParaRPr lang="zh-CN" altLang="en-US" dirty="0"/>
          </a:p>
        </p:txBody>
      </p:sp>
    </p:spTree>
    <p:extLst>
      <p:ext uri="{BB962C8B-B14F-4D97-AF65-F5344CB8AC3E}">
        <p14:creationId xmlns:p14="http://schemas.microsoft.com/office/powerpoint/2010/main" val="274977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178EA7D-8544-4D2B-A46F-DFE0681693FD}"/>
              </a:ext>
            </a:extLst>
          </p:cNvPr>
          <p:cNvSpPr>
            <a:spLocks noGrp="1"/>
          </p:cNvSpPr>
          <p:nvPr>
            <p:ph type="title"/>
          </p:nvPr>
        </p:nvSpPr>
        <p:spPr/>
        <p:txBody>
          <a:bodyPr/>
          <a:lstStyle/>
          <a:p>
            <a:r>
              <a:rPr lang="en-US" altLang="zh-CN" dirty="0"/>
              <a:t>MPI</a:t>
            </a:r>
            <a:endParaRPr lang="zh-CN" altLang="en-US" dirty="0"/>
          </a:p>
        </p:txBody>
      </p:sp>
      <p:sp>
        <p:nvSpPr>
          <p:cNvPr id="3" name="内容占位符 2">
            <a:extLst>
              <a:ext uri="{FF2B5EF4-FFF2-40B4-BE49-F238E27FC236}">
                <a16:creationId xmlns:a16="http://schemas.microsoft.com/office/drawing/2014/main" xmlns="" id="{8D339C7C-E7ED-47A6-AE1E-729FE935711C}"/>
              </a:ext>
            </a:extLst>
          </p:cNvPr>
          <p:cNvSpPr>
            <a:spLocks noGrp="1"/>
          </p:cNvSpPr>
          <p:nvPr>
            <p:ph idx="1"/>
          </p:nvPr>
        </p:nvSpPr>
        <p:spPr/>
        <p:txBody>
          <a:bodyPr/>
          <a:lstStyle/>
          <a:p>
            <a:r>
              <a:rPr lang="en-US" altLang="zh-CN" sz="2000" dirty="0"/>
              <a:t>This model has enjoyed some success: </a:t>
            </a:r>
          </a:p>
          <a:p>
            <a:pPr lvl="1"/>
            <a:r>
              <a:rPr lang="en-US" altLang="zh-CN" sz="1600" dirty="0"/>
              <a:t>several high-performance applications have been written in this style. </a:t>
            </a:r>
          </a:p>
          <a:p>
            <a:r>
              <a:rPr lang="en-US" altLang="zh-CN" sz="2000" dirty="0">
                <a:solidFill>
                  <a:srgbClr val="C00000"/>
                </a:solidFill>
              </a:rPr>
              <a:t>Unfortunately</a:t>
            </a:r>
            <a:r>
              <a:rPr lang="en-US" altLang="zh-CN" sz="2000" dirty="0"/>
              <a:t>, this model leads to a loss of programmer productivity: </a:t>
            </a:r>
          </a:p>
          <a:p>
            <a:pPr lvl="1"/>
            <a:r>
              <a:rPr lang="en-US" altLang="zh-CN" sz="1800" dirty="0"/>
              <a:t>the </a:t>
            </a:r>
            <a:r>
              <a:rPr lang="en-US" altLang="zh-CN" sz="1800" dirty="0">
                <a:solidFill>
                  <a:srgbClr val="C00000"/>
                </a:solidFill>
              </a:rPr>
              <a:t>message-passing format </a:t>
            </a:r>
            <a:r>
              <a:rPr lang="en-US" altLang="zh-CN" sz="1800" dirty="0"/>
              <a:t>is integrated into the host language by means of an application-programming interface (API), the programmer must explicitly represent and manage the interaction between multiple processes and choreograph their data exchange; </a:t>
            </a:r>
          </a:p>
          <a:p>
            <a:pPr lvl="1"/>
            <a:r>
              <a:rPr lang="en-US" altLang="zh-CN" sz="1800" dirty="0">
                <a:solidFill>
                  <a:srgbClr val="C00000"/>
                </a:solidFill>
              </a:rPr>
              <a:t>large data-structures </a:t>
            </a:r>
            <a:r>
              <a:rPr lang="en-US" altLang="zh-CN" sz="1800" dirty="0"/>
              <a:t>(such as distributed arrays, graphs, hash-tables) that are conceptually unitary must be thought of as fragmented across different nodes; </a:t>
            </a:r>
          </a:p>
          <a:p>
            <a:pPr lvl="1"/>
            <a:r>
              <a:rPr lang="en-US" altLang="zh-CN" sz="1800" dirty="0"/>
              <a:t>all processors must generally execute the same code in an Single Program Multiple Data (</a:t>
            </a:r>
            <a:r>
              <a:rPr lang="en-US" altLang="zh-CN" sz="1800" dirty="0">
                <a:solidFill>
                  <a:srgbClr val="C00000"/>
                </a:solidFill>
              </a:rPr>
              <a:t>SPMD)</a:t>
            </a:r>
            <a:r>
              <a:rPr lang="en-US" altLang="zh-CN" sz="1800" dirty="0"/>
              <a:t> fashion etc.</a:t>
            </a:r>
          </a:p>
          <a:p>
            <a:endParaRPr lang="zh-CN" altLang="en-US" sz="2800" dirty="0"/>
          </a:p>
        </p:txBody>
      </p:sp>
    </p:spTree>
    <p:extLst>
      <p:ext uri="{BB962C8B-B14F-4D97-AF65-F5344CB8AC3E}">
        <p14:creationId xmlns:p14="http://schemas.microsoft.com/office/powerpoint/2010/main" val="62823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 calcmode="lin" valueType="num">
                                      <p:cBhvr additive="base">
                                        <p:cTn id="2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C29AB1-07FA-476C-8FA7-91FCE46C457D}"/>
              </a:ext>
            </a:extLst>
          </p:cNvPr>
          <p:cNvSpPr>
            <a:spLocks noGrp="1"/>
          </p:cNvSpPr>
          <p:nvPr>
            <p:ph type="title"/>
          </p:nvPr>
        </p:nvSpPr>
        <p:spPr/>
        <p:txBody>
          <a:bodyPr/>
          <a:lstStyle/>
          <a:p>
            <a:r>
              <a:rPr lang="en-US" altLang="zh-CN" dirty="0"/>
              <a:t>PGAS Background</a:t>
            </a:r>
            <a:endParaRPr lang="zh-CN" altLang="en-US" dirty="0"/>
          </a:p>
        </p:txBody>
      </p:sp>
      <p:sp>
        <p:nvSpPr>
          <p:cNvPr id="3" name="内容占位符 2">
            <a:extLst>
              <a:ext uri="{FF2B5EF4-FFF2-40B4-BE49-F238E27FC236}">
                <a16:creationId xmlns:a16="http://schemas.microsoft.com/office/drawing/2014/main" xmlns="" id="{6B07C076-FAD3-487E-8E50-46D23C87AFC7}"/>
              </a:ext>
            </a:extLst>
          </p:cNvPr>
          <p:cNvSpPr>
            <a:spLocks noGrp="1"/>
          </p:cNvSpPr>
          <p:nvPr>
            <p:ph idx="1"/>
          </p:nvPr>
        </p:nvSpPr>
        <p:spPr/>
        <p:txBody>
          <a:bodyPr/>
          <a:lstStyle/>
          <a:p>
            <a:r>
              <a:rPr lang="en-US" altLang="zh-CN" sz="2000" dirty="0"/>
              <a:t>The partitioned global address space (PGAS) model underlying languages such as UPC, Titanium and Co-Array Fortran. </a:t>
            </a:r>
          </a:p>
          <a:p>
            <a:r>
              <a:rPr lang="en-US" altLang="zh-CN" sz="2000" dirty="0"/>
              <a:t>These languages permit the programmer to think of </a:t>
            </a:r>
            <a:r>
              <a:rPr lang="en-US" altLang="zh-CN" sz="2000" dirty="0">
                <a:solidFill>
                  <a:srgbClr val="C00000"/>
                </a:solidFill>
              </a:rPr>
              <a:t>a single computation </a:t>
            </a:r>
            <a:r>
              <a:rPr lang="en-US" altLang="zh-CN" sz="2000" dirty="0"/>
              <a:t>running </a:t>
            </a:r>
            <a:r>
              <a:rPr lang="en-US" altLang="zh-CN" sz="2000" dirty="0">
                <a:solidFill>
                  <a:srgbClr val="C00000"/>
                </a:solidFill>
              </a:rPr>
              <a:t>across multiple processors</a:t>
            </a:r>
            <a:r>
              <a:rPr lang="en-US" altLang="zh-CN" sz="2000" dirty="0"/>
              <a:t>, sharing a </a:t>
            </a:r>
            <a:r>
              <a:rPr lang="en-US" altLang="zh-CN" sz="2000" dirty="0">
                <a:solidFill>
                  <a:srgbClr val="C00000"/>
                </a:solidFill>
              </a:rPr>
              <a:t>common address space</a:t>
            </a:r>
            <a:r>
              <a:rPr lang="en-US" altLang="zh-CN" sz="2000" dirty="0"/>
              <a:t>. </a:t>
            </a:r>
          </a:p>
          <a:p>
            <a:r>
              <a:rPr lang="en-US" altLang="zh-CN" sz="2000" dirty="0"/>
              <a:t>All data resides at some processor, which is said to have </a:t>
            </a:r>
            <a:r>
              <a:rPr lang="en-US" altLang="zh-CN" sz="2000" dirty="0">
                <a:solidFill>
                  <a:srgbClr val="C00000"/>
                </a:solidFill>
              </a:rPr>
              <a:t>affinity</a:t>
            </a:r>
            <a:r>
              <a:rPr lang="en-US" altLang="zh-CN" sz="2000" dirty="0"/>
              <a:t> to the data. </a:t>
            </a:r>
          </a:p>
          <a:p>
            <a:r>
              <a:rPr lang="en-US" altLang="zh-CN" sz="2000" dirty="0"/>
              <a:t>Each processor may operate </a:t>
            </a:r>
            <a:r>
              <a:rPr lang="en-US" altLang="zh-CN" sz="2000" dirty="0">
                <a:solidFill>
                  <a:srgbClr val="C00000"/>
                </a:solidFill>
              </a:rPr>
              <a:t>directly</a:t>
            </a:r>
            <a:r>
              <a:rPr lang="en-US" altLang="zh-CN" sz="2000" dirty="0"/>
              <a:t> on the data it contains but must use some </a:t>
            </a:r>
            <a:r>
              <a:rPr lang="en-US" altLang="zh-CN" sz="2000" dirty="0">
                <a:solidFill>
                  <a:srgbClr val="C00000"/>
                </a:solidFill>
              </a:rPr>
              <a:t>indirect </a:t>
            </a:r>
            <a:r>
              <a:rPr lang="en-US" altLang="zh-CN" sz="2000" dirty="0"/>
              <a:t>mechanism to access or update data at other processors. </a:t>
            </a:r>
          </a:p>
          <a:p>
            <a:r>
              <a:rPr lang="en-US" altLang="zh-CN" sz="2000" dirty="0"/>
              <a:t>Some kind of </a:t>
            </a:r>
            <a:r>
              <a:rPr lang="en-US" altLang="zh-CN" sz="2000" dirty="0">
                <a:solidFill>
                  <a:srgbClr val="C00000"/>
                </a:solidFill>
              </a:rPr>
              <a:t>global barriers </a:t>
            </a:r>
            <a:r>
              <a:rPr lang="en-US" altLang="zh-CN" sz="2000" dirty="0"/>
              <a:t>are used to ensure that processors remain roughly </a:t>
            </a:r>
            <a:r>
              <a:rPr lang="en-US" altLang="zh-CN" sz="2000" dirty="0">
                <a:solidFill>
                  <a:srgbClr val="C00000"/>
                </a:solidFill>
              </a:rPr>
              <a:t>synchronized</a:t>
            </a:r>
            <a:r>
              <a:rPr lang="en-US" altLang="zh-CN" sz="2000" dirty="0"/>
              <a:t>.</a:t>
            </a:r>
          </a:p>
          <a:p>
            <a:endParaRPr lang="zh-CN" altLang="en-US" sz="2000" dirty="0"/>
          </a:p>
        </p:txBody>
      </p:sp>
    </p:spTree>
    <p:extLst>
      <p:ext uri="{BB962C8B-B14F-4D97-AF65-F5344CB8AC3E}">
        <p14:creationId xmlns:p14="http://schemas.microsoft.com/office/powerpoint/2010/main" val="2131456286"/>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4"/>
          <p:cNvSpPr>
            <a:spLocks noGrp="1"/>
          </p:cNvSpPr>
          <p:nvPr>
            <p:ph type="title"/>
          </p:nvPr>
        </p:nvSpPr>
        <p:spPr/>
        <p:txBody>
          <a:bodyPr/>
          <a:lstStyle/>
          <a:p>
            <a:pPr algn="l"/>
            <a:r>
              <a:rPr lang="en-US" altLang="zh-CN" sz="2800" dirty="0"/>
              <a:t>Global Views</a:t>
            </a:r>
          </a:p>
        </p:txBody>
      </p:sp>
      <p:sp>
        <p:nvSpPr>
          <p:cNvPr id="35843" name="Content Placeholder 5"/>
          <p:cNvSpPr>
            <a:spLocks noGrp="1"/>
          </p:cNvSpPr>
          <p:nvPr>
            <p:ph idx="1"/>
          </p:nvPr>
        </p:nvSpPr>
        <p:spPr/>
        <p:txBody>
          <a:bodyPr>
            <a:normAutofit fontScale="92500"/>
          </a:bodyPr>
          <a:lstStyle/>
          <a:p>
            <a:pPr>
              <a:lnSpc>
                <a:spcPct val="200000"/>
              </a:lnSpc>
              <a:defRPr/>
            </a:pPr>
            <a:r>
              <a:rPr lang="en-US" dirty="0"/>
              <a:t>A parallel program consists of a set of </a:t>
            </a:r>
            <a:r>
              <a:rPr lang="en-US" dirty="0">
                <a:solidFill>
                  <a:srgbClr val="FF0000"/>
                </a:solidFill>
              </a:rPr>
              <a:t>threads </a:t>
            </a:r>
            <a:r>
              <a:rPr lang="en-US" dirty="0"/>
              <a:t>and </a:t>
            </a:r>
            <a:r>
              <a:rPr lang="en-US" b="1" dirty="0">
                <a:solidFill>
                  <a:schemeClr val="accent6"/>
                </a:solidFill>
              </a:rPr>
              <a:t>at least </a:t>
            </a:r>
            <a:r>
              <a:rPr lang="en-US" dirty="0"/>
              <a:t>one </a:t>
            </a:r>
            <a:r>
              <a:rPr lang="en-US" dirty="0">
                <a:solidFill>
                  <a:srgbClr val="FF0000"/>
                </a:solidFill>
              </a:rPr>
              <a:t>address space</a:t>
            </a:r>
          </a:p>
          <a:p>
            <a:pPr>
              <a:lnSpc>
                <a:spcPct val="200000"/>
              </a:lnSpc>
              <a:defRPr/>
            </a:pPr>
            <a:r>
              <a:rPr lang="en-US" dirty="0"/>
              <a:t>A program is said to have a </a:t>
            </a:r>
            <a:r>
              <a:rPr lang="en-US" dirty="0">
                <a:solidFill>
                  <a:srgbClr val="FF0000"/>
                </a:solidFill>
              </a:rPr>
              <a:t>global view </a:t>
            </a:r>
            <a:r>
              <a:rPr lang="en-US" dirty="0"/>
              <a:t>if all threads share a single address space (e.g., </a:t>
            </a:r>
            <a:r>
              <a:rPr lang="en-US" dirty="0" err="1"/>
              <a:t>OpenMP</a:t>
            </a:r>
            <a:r>
              <a:rPr lang="en-US" dirty="0"/>
              <a:t>)</a:t>
            </a:r>
          </a:p>
          <a:p>
            <a:pPr lvl="1">
              <a:lnSpc>
                <a:spcPct val="200000"/>
              </a:lnSpc>
              <a:defRPr/>
            </a:pPr>
            <a:r>
              <a:rPr lang="en-US" dirty="0"/>
              <a:t>Tough to see when threads share same data </a:t>
            </a:r>
          </a:p>
          <a:p>
            <a:pPr lvl="1">
              <a:lnSpc>
                <a:spcPct val="200000"/>
              </a:lnSpc>
              <a:defRPr/>
            </a:pPr>
            <a:r>
              <a:rPr lang="en-US" dirty="0">
                <a:solidFill>
                  <a:srgbClr val="FF0000"/>
                </a:solidFill>
              </a:rPr>
              <a:t>Bad data sharing </a:t>
            </a:r>
            <a:r>
              <a:rPr lang="en-US" dirty="0"/>
              <a:t>causes </a:t>
            </a:r>
            <a:r>
              <a:rPr lang="en-US" dirty="0">
                <a:solidFill>
                  <a:srgbClr val="FF0000"/>
                </a:solidFill>
              </a:rPr>
              <a:t>race conditions </a:t>
            </a:r>
            <a:r>
              <a:rPr lang="en-US" dirty="0"/>
              <a:t>(incorrect answers) and communication </a:t>
            </a:r>
            <a:r>
              <a:rPr lang="en-US" dirty="0">
                <a:solidFill>
                  <a:srgbClr val="FF0000"/>
                </a:solidFill>
              </a:rPr>
              <a:t>overhead</a:t>
            </a:r>
            <a:r>
              <a:rPr lang="en-US" dirty="0"/>
              <a:t> (poor performance)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Effect transition="in" filter="fade">
                                      <p:cBhvr>
                                        <p:cTn id="7" dur="500"/>
                                        <p:tgtEl>
                                          <p:spTgt spid="35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843">
                                            <p:txEl>
                                              <p:pRg st="1" end="1"/>
                                            </p:txEl>
                                          </p:spTgt>
                                        </p:tgtEl>
                                        <p:attrNameLst>
                                          <p:attrName>style.visibility</p:attrName>
                                        </p:attrNameLst>
                                      </p:cBhvr>
                                      <p:to>
                                        <p:strVal val="visible"/>
                                      </p:to>
                                    </p:set>
                                    <p:animEffect transition="in" filter="fade">
                                      <p:cBhvr>
                                        <p:cTn id="12" dur="500"/>
                                        <p:tgtEl>
                                          <p:spTgt spid="35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5843">
                                            <p:txEl>
                                              <p:pRg st="2" end="2"/>
                                            </p:txEl>
                                          </p:spTgt>
                                        </p:tgtEl>
                                        <p:attrNameLst>
                                          <p:attrName>style.visibility</p:attrName>
                                        </p:attrNameLst>
                                      </p:cBhvr>
                                      <p:to>
                                        <p:strVal val="visible"/>
                                      </p:to>
                                    </p:set>
                                    <p:animEffect transition="in" filter="fade">
                                      <p:cBhvr>
                                        <p:cTn id="17" dur="500"/>
                                        <p:tgtEl>
                                          <p:spTgt spid="35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5843">
                                            <p:txEl>
                                              <p:pRg st="3" end="3"/>
                                            </p:txEl>
                                          </p:spTgt>
                                        </p:tgtEl>
                                        <p:attrNameLst>
                                          <p:attrName>style.visibility</p:attrName>
                                        </p:attrNameLst>
                                      </p:cBhvr>
                                      <p:to>
                                        <p:strVal val="visible"/>
                                      </p:to>
                                    </p:set>
                                    <p:animEffect transition="in" filter="fade">
                                      <p:cBhvr>
                                        <p:cTn id="22" dur="500"/>
                                        <p:tgtEl>
                                          <p:spTgt spid="358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4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800" dirty="0"/>
              <a:t>Local Views</a:t>
            </a:r>
            <a:endParaRPr lang="zh-CN" altLang="en-US" sz="2800" dirty="0"/>
          </a:p>
        </p:txBody>
      </p:sp>
      <p:sp>
        <p:nvSpPr>
          <p:cNvPr id="3" name="内容占位符 2"/>
          <p:cNvSpPr>
            <a:spLocks noGrp="1"/>
          </p:cNvSpPr>
          <p:nvPr>
            <p:ph idx="1"/>
          </p:nvPr>
        </p:nvSpPr>
        <p:spPr/>
        <p:txBody>
          <a:bodyPr/>
          <a:lstStyle/>
          <a:p>
            <a:pPr>
              <a:lnSpc>
                <a:spcPct val="200000"/>
              </a:lnSpc>
              <a:defRPr/>
            </a:pPr>
            <a:r>
              <a:rPr lang="en-US" altLang="zh-CN" dirty="0"/>
              <a:t>A program is said to have a </a:t>
            </a:r>
            <a:r>
              <a:rPr lang="en-US" altLang="zh-CN" dirty="0">
                <a:solidFill>
                  <a:srgbClr val="FF0000"/>
                </a:solidFill>
              </a:rPr>
              <a:t>local view</a:t>
            </a:r>
          </a:p>
          <a:p>
            <a:pPr lvl="1">
              <a:lnSpc>
                <a:spcPct val="200000"/>
              </a:lnSpc>
              <a:defRPr/>
            </a:pPr>
            <a:r>
              <a:rPr lang="en-US" altLang="zh-CN" dirty="0">
                <a:solidFill>
                  <a:srgbClr val="FF0000"/>
                </a:solidFill>
              </a:rPr>
              <a:t> </a:t>
            </a:r>
            <a:r>
              <a:rPr lang="en-US" altLang="zh-CN" dirty="0"/>
              <a:t>if the threads have distinct address spaces and pass messages to communicate (e.g., MPI)</a:t>
            </a:r>
          </a:p>
          <a:p>
            <a:pPr lvl="1">
              <a:lnSpc>
                <a:spcPct val="200000"/>
              </a:lnSpc>
              <a:defRPr/>
            </a:pPr>
            <a:r>
              <a:rPr lang="en-US" altLang="zh-CN" dirty="0"/>
              <a:t>Message passing code introduces a lot of </a:t>
            </a:r>
            <a:r>
              <a:rPr lang="en-US" altLang="zh-CN" dirty="0">
                <a:solidFill>
                  <a:srgbClr val="FF0000"/>
                </a:solidFill>
              </a:rPr>
              <a:t>bookkeeping</a:t>
            </a:r>
            <a:r>
              <a:rPr lang="en-US" altLang="zh-CN" dirty="0"/>
              <a:t> to applications</a:t>
            </a:r>
          </a:p>
          <a:p>
            <a:pPr lvl="1">
              <a:lnSpc>
                <a:spcPct val="200000"/>
              </a:lnSpc>
              <a:defRPr/>
            </a:pPr>
            <a:r>
              <a:rPr lang="en-US" altLang="zh-CN" dirty="0"/>
              <a:t>Threads need individual copies of all data required to do their computations (which can lead to </a:t>
            </a:r>
            <a:r>
              <a:rPr lang="en-US" altLang="zh-CN" dirty="0">
                <a:solidFill>
                  <a:srgbClr val="FF0000"/>
                </a:solidFill>
              </a:rPr>
              <a:t>replicated</a:t>
            </a:r>
            <a:r>
              <a:rPr lang="en-US" altLang="zh-CN" dirty="0"/>
              <a:t> data)</a:t>
            </a:r>
          </a:p>
          <a:p>
            <a:pPr>
              <a:lnSpc>
                <a:spcPct val="200000"/>
              </a:lnSpc>
            </a:pPr>
            <a:endParaRPr lang="zh-CN" altLang="en-US" dirty="0"/>
          </a:p>
        </p:txBody>
      </p:sp>
    </p:spTree>
    <p:extLst>
      <p:ext uri="{BB962C8B-B14F-4D97-AF65-F5344CB8AC3E}">
        <p14:creationId xmlns:p14="http://schemas.microsoft.com/office/powerpoint/2010/main" val="151523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PGAS Overview</a:t>
            </a:r>
            <a:endParaRPr lang="zh-CN" altLang="en-US" dirty="0"/>
          </a:p>
        </p:txBody>
      </p:sp>
      <p:sp>
        <p:nvSpPr>
          <p:cNvPr id="3" name="内容占位符 2"/>
          <p:cNvSpPr>
            <a:spLocks noGrp="1"/>
          </p:cNvSpPr>
          <p:nvPr>
            <p:ph idx="1"/>
          </p:nvPr>
        </p:nvSpPr>
        <p:spPr/>
        <p:txBody>
          <a:bodyPr/>
          <a:lstStyle/>
          <a:p>
            <a:pPr>
              <a:lnSpc>
                <a:spcPct val="150000"/>
              </a:lnSpc>
            </a:pPr>
            <a:r>
              <a:rPr lang="en-US" altLang="zh-CN" dirty="0"/>
              <a:t>“Partitioned Global View” (or PGAS)</a:t>
            </a:r>
          </a:p>
          <a:p>
            <a:pPr lvl="1">
              <a:lnSpc>
                <a:spcPct val="150000"/>
              </a:lnSpc>
            </a:pPr>
            <a:r>
              <a:rPr lang="en-US" altLang="zh-CN" dirty="0">
                <a:solidFill>
                  <a:srgbClr val="FF0000"/>
                </a:solidFill>
              </a:rPr>
              <a:t>Global Address Space</a:t>
            </a:r>
            <a:r>
              <a:rPr lang="en-US" altLang="zh-CN" dirty="0"/>
              <a:t>:  Every thread sees entire data set, so no need for replicated data</a:t>
            </a:r>
          </a:p>
          <a:p>
            <a:pPr lvl="1">
              <a:lnSpc>
                <a:spcPct val="150000"/>
              </a:lnSpc>
            </a:pPr>
            <a:r>
              <a:rPr lang="en-US" altLang="zh-CN" dirty="0">
                <a:solidFill>
                  <a:srgbClr val="FF0000"/>
                </a:solidFill>
              </a:rPr>
              <a:t>Partitioned</a:t>
            </a:r>
            <a:r>
              <a:rPr lang="en-US" altLang="zh-CN" dirty="0"/>
              <a:t>:  Divide global address space so programmer is aware of data sharing among threads </a:t>
            </a:r>
          </a:p>
          <a:p>
            <a:pPr>
              <a:lnSpc>
                <a:spcPct val="150000"/>
              </a:lnSpc>
            </a:pPr>
            <a:r>
              <a:rPr lang="en-US" altLang="zh-CN" dirty="0"/>
              <a:t>Implementations </a:t>
            </a:r>
          </a:p>
          <a:p>
            <a:pPr lvl="1">
              <a:lnSpc>
                <a:spcPct val="150000"/>
              </a:lnSpc>
            </a:pPr>
            <a:r>
              <a:rPr lang="en-US" altLang="zh-CN" dirty="0"/>
              <a:t>GA Library from PNNL</a:t>
            </a:r>
          </a:p>
          <a:p>
            <a:pPr lvl="1">
              <a:lnSpc>
                <a:spcPct val="150000"/>
              </a:lnSpc>
            </a:pPr>
            <a:r>
              <a:rPr lang="en-US" altLang="zh-CN" dirty="0"/>
              <a:t>Unified Parallel C (UPC), FORTRAN 2009</a:t>
            </a:r>
          </a:p>
          <a:p>
            <a:pPr lvl="1">
              <a:lnSpc>
                <a:spcPct val="150000"/>
              </a:lnSpc>
            </a:pPr>
            <a:r>
              <a:rPr lang="en-US" altLang="zh-CN" dirty="0"/>
              <a:t>X10, Chapel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Concepts</a:t>
            </a:r>
            <a:endParaRPr lang="zh-CN" altLang="en-US" dirty="0"/>
          </a:p>
        </p:txBody>
      </p:sp>
      <p:sp>
        <p:nvSpPr>
          <p:cNvPr id="3" name="内容占位符 2"/>
          <p:cNvSpPr>
            <a:spLocks noGrp="1"/>
          </p:cNvSpPr>
          <p:nvPr>
            <p:ph idx="1"/>
          </p:nvPr>
        </p:nvSpPr>
        <p:spPr/>
        <p:txBody>
          <a:bodyPr/>
          <a:lstStyle/>
          <a:p>
            <a:pPr lvl="1">
              <a:lnSpc>
                <a:spcPct val="250000"/>
              </a:lnSpc>
            </a:pPr>
            <a:r>
              <a:rPr lang="en-US" altLang="zh-CN" sz="2400" dirty="0"/>
              <a:t>Memories and structures</a:t>
            </a:r>
          </a:p>
          <a:p>
            <a:pPr lvl="1">
              <a:lnSpc>
                <a:spcPct val="250000"/>
              </a:lnSpc>
            </a:pPr>
            <a:r>
              <a:rPr lang="en-US" altLang="zh-CN" sz="2400" dirty="0"/>
              <a:t>Partition and mapping</a:t>
            </a:r>
          </a:p>
          <a:p>
            <a:pPr lvl="1">
              <a:lnSpc>
                <a:spcPct val="250000"/>
              </a:lnSpc>
            </a:pPr>
            <a:r>
              <a:rPr lang="en-US" altLang="zh-CN" sz="2400" dirty="0"/>
              <a:t>Threads and affinity</a:t>
            </a:r>
          </a:p>
          <a:p>
            <a:pPr lvl="1">
              <a:lnSpc>
                <a:spcPct val="250000"/>
              </a:lnSpc>
            </a:pPr>
            <a:r>
              <a:rPr lang="en-US" altLang="zh-CN" sz="2400" dirty="0"/>
              <a:t>Local and non-local accesses</a:t>
            </a:r>
          </a:p>
          <a:p>
            <a:pPr lvl="1">
              <a:lnSpc>
                <a:spcPct val="250000"/>
              </a:lnSpc>
            </a:pPr>
            <a:r>
              <a:rPr lang="en-US" altLang="zh-CN" sz="2400" dirty="0"/>
              <a:t>Collective operations and “Owner computes”</a:t>
            </a:r>
          </a:p>
          <a:p>
            <a:pPr>
              <a:lnSpc>
                <a:spcPct val="250000"/>
              </a:lnSpc>
            </a:pPr>
            <a:endParaRPr lang="zh-CN" altLang="en-US" dirty="0"/>
          </a:p>
          <a:p>
            <a:pPr>
              <a:lnSpc>
                <a:spcPct val="250000"/>
              </a:lnSpc>
            </a:pPr>
            <a:endParaRPr lang="zh-CN" altLang="en-US" sz="2800" dirty="0"/>
          </a:p>
        </p:txBody>
      </p:sp>
    </p:spTree>
    <p:extLst>
      <p:ext uri="{BB962C8B-B14F-4D97-AF65-F5344CB8AC3E}">
        <p14:creationId xmlns:p14="http://schemas.microsoft.com/office/powerpoint/2010/main" val="2283515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40" name="Content Placeholder 9" descr="proccontext.jpg"/>
          <p:cNvPicPr>
            <a:picLocks noGrp="1" noChangeAspect="1"/>
          </p:cNvPicPr>
          <p:nvPr>
            <p:ph sz="half" idx="2"/>
          </p:nvPr>
        </p:nvPicPr>
        <p:blipFill>
          <a:blip r:embed="rId3" cstate="print"/>
          <a:srcRect t="-11877" b="-11877"/>
          <a:stretch>
            <a:fillRect/>
          </a:stretch>
        </p:blipFill>
        <p:spPr>
          <a:xfrm>
            <a:off x="5076056" y="1412776"/>
            <a:ext cx="4029075" cy="4752975"/>
          </a:xfrm>
        </p:spPr>
      </p:pic>
      <p:sp>
        <p:nvSpPr>
          <p:cNvPr id="39938" name="Title 4"/>
          <p:cNvSpPr>
            <a:spLocks noGrp="1"/>
          </p:cNvSpPr>
          <p:nvPr>
            <p:ph type="title"/>
          </p:nvPr>
        </p:nvSpPr>
        <p:spPr/>
        <p:txBody>
          <a:bodyPr/>
          <a:lstStyle/>
          <a:p>
            <a:r>
              <a:rPr lang="en-US" altLang="zh-CN"/>
              <a:t>Software Memory Examples</a:t>
            </a:r>
          </a:p>
        </p:txBody>
      </p:sp>
      <p:sp>
        <p:nvSpPr>
          <p:cNvPr id="6" name="Content Placeholder 5"/>
          <p:cNvSpPr>
            <a:spLocks noGrp="1"/>
          </p:cNvSpPr>
          <p:nvPr>
            <p:ph sz="half" idx="1"/>
          </p:nvPr>
        </p:nvSpPr>
        <p:spPr>
          <a:xfrm>
            <a:off x="251520" y="1412875"/>
            <a:ext cx="5112568" cy="5112469"/>
          </a:xfrm>
        </p:spPr>
        <p:txBody>
          <a:bodyPr>
            <a:noAutofit/>
          </a:bodyPr>
          <a:lstStyle/>
          <a:p>
            <a:pPr algn="l">
              <a:lnSpc>
                <a:spcPct val="170000"/>
              </a:lnSpc>
            </a:pPr>
            <a:r>
              <a:rPr lang="en-US" altLang="zh-CN" sz="2000" dirty="0">
                <a:latin typeface="Comic Sans MS" pitchFamily="66" charset="0"/>
              </a:rPr>
              <a:t>Executable Image at right</a:t>
            </a:r>
          </a:p>
          <a:p>
            <a:pPr lvl="1" algn="l">
              <a:lnSpc>
                <a:spcPct val="170000"/>
              </a:lnSpc>
            </a:pPr>
            <a:r>
              <a:rPr lang="en-US" altLang="zh-CN" sz="1600" dirty="0">
                <a:latin typeface="Comic Sans MS" pitchFamily="66" charset="0"/>
              </a:rPr>
              <a:t>“Program linked, loaded and ready to run”</a:t>
            </a:r>
            <a:endParaRPr lang="en-US" altLang="zh-CN" sz="2000" dirty="0">
              <a:latin typeface="Comic Sans MS" pitchFamily="66" charset="0"/>
            </a:endParaRPr>
          </a:p>
          <a:p>
            <a:pPr algn="l">
              <a:lnSpc>
                <a:spcPct val="170000"/>
              </a:lnSpc>
            </a:pPr>
            <a:r>
              <a:rPr lang="en-US" altLang="zh-CN" sz="2000" dirty="0">
                <a:latin typeface="Comic Sans MS" pitchFamily="66" charset="0"/>
              </a:rPr>
              <a:t>Memories</a:t>
            </a:r>
          </a:p>
          <a:p>
            <a:pPr lvl="1" algn="l">
              <a:lnSpc>
                <a:spcPct val="170000"/>
              </a:lnSpc>
              <a:buSzPts val="2000"/>
              <a:buFont typeface="Arial" pitchFamily="34" charset="0"/>
              <a:buChar char="•"/>
            </a:pPr>
            <a:r>
              <a:rPr lang="en-US" altLang="zh-CN" sz="1600" dirty="0">
                <a:latin typeface="Comic Sans MS" pitchFamily="66" charset="0"/>
              </a:rPr>
              <a:t>Static memory </a:t>
            </a:r>
          </a:p>
          <a:p>
            <a:pPr lvl="2" algn="l">
              <a:lnSpc>
                <a:spcPct val="170000"/>
              </a:lnSpc>
              <a:buSzPts val="2000"/>
            </a:pPr>
            <a:r>
              <a:rPr lang="en-US" altLang="zh-CN" sz="1400" dirty="0">
                <a:latin typeface="Comic Sans MS" pitchFamily="66" charset="0"/>
              </a:rPr>
              <a:t>data segment</a:t>
            </a:r>
          </a:p>
          <a:p>
            <a:pPr lvl="1" algn="l">
              <a:lnSpc>
                <a:spcPct val="170000"/>
              </a:lnSpc>
              <a:buSzPts val="2000"/>
              <a:buFont typeface="Arial" pitchFamily="34" charset="0"/>
              <a:buChar char="•"/>
            </a:pPr>
            <a:r>
              <a:rPr lang="en-US" altLang="zh-CN" sz="1600" dirty="0">
                <a:latin typeface="Comic Sans MS" pitchFamily="66" charset="0"/>
              </a:rPr>
              <a:t>Heap memory </a:t>
            </a:r>
          </a:p>
          <a:p>
            <a:pPr lvl="2" algn="l">
              <a:lnSpc>
                <a:spcPct val="170000"/>
              </a:lnSpc>
              <a:buSzPts val="2000"/>
            </a:pPr>
            <a:r>
              <a:rPr lang="en-US" altLang="zh-CN" sz="1400" dirty="0">
                <a:latin typeface="Comic Sans MS" pitchFamily="66" charset="0"/>
              </a:rPr>
              <a:t>Holds allocated structures</a:t>
            </a:r>
          </a:p>
          <a:p>
            <a:pPr lvl="2" algn="l">
              <a:lnSpc>
                <a:spcPct val="170000"/>
              </a:lnSpc>
              <a:buSzPts val="2000"/>
            </a:pPr>
            <a:r>
              <a:rPr lang="en-US" altLang="zh-CN" sz="1400" dirty="0">
                <a:latin typeface="Comic Sans MS" pitchFamily="66" charset="0"/>
              </a:rPr>
              <a:t>Explicitly managed by programmer (</a:t>
            </a:r>
            <a:r>
              <a:rPr lang="en-US" altLang="zh-CN" sz="1400" dirty="0" err="1">
                <a:latin typeface="Comic Sans MS" pitchFamily="66" charset="0"/>
              </a:rPr>
              <a:t>malloc</a:t>
            </a:r>
            <a:r>
              <a:rPr lang="en-US" altLang="zh-CN" sz="1400" dirty="0">
                <a:latin typeface="Comic Sans MS" pitchFamily="66" charset="0"/>
              </a:rPr>
              <a:t>, free)</a:t>
            </a:r>
          </a:p>
          <a:p>
            <a:pPr lvl="1" algn="l">
              <a:lnSpc>
                <a:spcPct val="170000"/>
              </a:lnSpc>
              <a:buSzPts val="2000"/>
              <a:buFont typeface="Arial" pitchFamily="34" charset="0"/>
              <a:buChar char="•"/>
            </a:pPr>
            <a:r>
              <a:rPr lang="en-US" altLang="zh-CN" sz="1600" dirty="0">
                <a:latin typeface="Comic Sans MS" pitchFamily="66" charset="0"/>
              </a:rPr>
              <a:t>Stack memory</a:t>
            </a:r>
          </a:p>
          <a:p>
            <a:pPr lvl="2" algn="l">
              <a:lnSpc>
                <a:spcPct val="170000"/>
              </a:lnSpc>
              <a:buSzPts val="2000"/>
            </a:pPr>
            <a:r>
              <a:rPr lang="en-US" altLang="zh-CN" sz="1400" dirty="0">
                <a:latin typeface="Comic Sans MS" pitchFamily="66" charset="0"/>
              </a:rPr>
              <a:t>Holds function call records</a:t>
            </a:r>
          </a:p>
          <a:p>
            <a:pPr lvl="2" algn="l">
              <a:lnSpc>
                <a:spcPct val="170000"/>
              </a:lnSpc>
              <a:buSzPts val="2000"/>
            </a:pPr>
            <a:r>
              <a:rPr lang="en-US" altLang="zh-CN" sz="1400" dirty="0">
                <a:latin typeface="Comic Sans MS" pitchFamily="66" charset="0"/>
              </a:rPr>
              <a:t>Implicitly managed by runtime during execution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9940"/>
                                        </p:tgtEl>
                                        <p:attrNameLst>
                                          <p:attrName>style.visibility</p:attrName>
                                        </p:attrNameLst>
                                      </p:cBhvr>
                                      <p:to>
                                        <p:strVal val="visible"/>
                                      </p:to>
                                    </p:set>
                                    <p:anim calcmode="lin" valueType="num">
                                      <p:cBhvr additive="base">
                                        <p:cTn id="7" dur="500" fill="hold"/>
                                        <p:tgtEl>
                                          <p:spTgt spid="39940"/>
                                        </p:tgtEl>
                                        <p:attrNameLst>
                                          <p:attrName>ppt_x</p:attrName>
                                        </p:attrNameLst>
                                      </p:cBhvr>
                                      <p:tavLst>
                                        <p:tav tm="0">
                                          <p:val>
                                            <p:strVal val="#ppt_x"/>
                                          </p:val>
                                        </p:tav>
                                        <p:tav tm="100000">
                                          <p:val>
                                            <p:strVal val="#ppt_x"/>
                                          </p:val>
                                        </p:tav>
                                      </p:tavLst>
                                    </p:anim>
                                    <p:anim calcmode="lin" valueType="num">
                                      <p:cBhvr additive="base">
                                        <p:cTn id="8" dur="500" fill="hold"/>
                                        <p:tgtEl>
                                          <p:spTgt spid="3994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 calcmode="lin" valueType="num">
                                      <p:cBhvr additive="base">
                                        <p:cTn id="1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 calcmode="lin" valueType="num">
                                      <p:cBhvr additive="base">
                                        <p:cTn id="1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xEl>
                                              <p:pRg st="2" end="2"/>
                                            </p:txEl>
                                          </p:spTgt>
                                        </p:tgtEl>
                                        <p:attrNameLst>
                                          <p:attrName>style.visibility</p:attrName>
                                        </p:attrNameLst>
                                      </p:cBhvr>
                                      <p:to>
                                        <p:strVal val="visible"/>
                                      </p:to>
                                    </p:set>
                                    <p:anim calcmode="lin" valueType="num">
                                      <p:cBhvr additive="base">
                                        <p:cTn id="2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 calcmode="lin" valueType="num">
                                      <p:cBhvr additive="base">
                                        <p:cTn id="3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
                                            <p:txEl>
                                              <p:pRg st="4" end="4"/>
                                            </p:txEl>
                                          </p:spTgt>
                                        </p:tgtEl>
                                        <p:attrNameLst>
                                          <p:attrName>style.visibility</p:attrName>
                                        </p:attrNameLst>
                                      </p:cBhvr>
                                      <p:to>
                                        <p:strVal val="visible"/>
                                      </p:to>
                                    </p:set>
                                    <p:anim calcmode="lin" valueType="num">
                                      <p:cBhvr additive="base">
                                        <p:cTn id="37"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6">
                                            <p:txEl>
                                              <p:pRg st="5" end="5"/>
                                            </p:txEl>
                                          </p:spTgt>
                                        </p:tgtEl>
                                        <p:attrNameLst>
                                          <p:attrName>style.visibility</p:attrName>
                                        </p:attrNameLst>
                                      </p:cBhvr>
                                      <p:to>
                                        <p:strVal val="visible"/>
                                      </p:to>
                                    </p:set>
                                    <p:anim calcmode="lin" valueType="num">
                                      <p:cBhvr additive="base">
                                        <p:cTn id="43"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6">
                                            <p:txEl>
                                              <p:pRg st="6" end="6"/>
                                            </p:txEl>
                                          </p:spTgt>
                                        </p:tgtEl>
                                        <p:attrNameLst>
                                          <p:attrName>style.visibility</p:attrName>
                                        </p:attrNameLst>
                                      </p:cBhvr>
                                      <p:to>
                                        <p:strVal val="visible"/>
                                      </p:to>
                                    </p:set>
                                    <p:anim calcmode="lin" valueType="num">
                                      <p:cBhvr additive="base">
                                        <p:cTn id="49"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
                                            <p:txEl>
                                              <p:pRg st="7" end="7"/>
                                            </p:txEl>
                                          </p:spTgt>
                                        </p:tgtEl>
                                        <p:attrNameLst>
                                          <p:attrName>style.visibility</p:attrName>
                                        </p:attrNameLst>
                                      </p:cBhvr>
                                      <p:to>
                                        <p:strVal val="visible"/>
                                      </p:to>
                                    </p:set>
                                    <p:anim calcmode="lin" valueType="num">
                                      <p:cBhvr additive="base">
                                        <p:cTn id="5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6">
                                            <p:txEl>
                                              <p:pRg st="8" end="8"/>
                                            </p:txEl>
                                          </p:spTgt>
                                        </p:tgtEl>
                                        <p:attrNameLst>
                                          <p:attrName>style.visibility</p:attrName>
                                        </p:attrNameLst>
                                      </p:cBhvr>
                                      <p:to>
                                        <p:strVal val="visible"/>
                                      </p:to>
                                    </p:set>
                                    <p:anim calcmode="lin" valueType="num">
                                      <p:cBhvr additive="base">
                                        <p:cTn id="61"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6">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6">
                                            <p:txEl>
                                              <p:pRg st="9" end="9"/>
                                            </p:txEl>
                                          </p:spTgt>
                                        </p:tgtEl>
                                        <p:attrNameLst>
                                          <p:attrName>style.visibility</p:attrName>
                                        </p:attrNameLst>
                                      </p:cBhvr>
                                      <p:to>
                                        <p:strVal val="visible"/>
                                      </p:to>
                                    </p:set>
                                    <p:anim calcmode="lin" valueType="num">
                                      <p:cBhvr additive="base">
                                        <p:cTn id="6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6">
                                            <p:txEl>
                                              <p:pRg st="10" end="10"/>
                                            </p:txEl>
                                          </p:spTgt>
                                        </p:tgtEl>
                                        <p:attrNameLst>
                                          <p:attrName>style.visibility</p:attrName>
                                        </p:attrNameLst>
                                      </p:cBhvr>
                                      <p:to>
                                        <p:strVal val="visible"/>
                                      </p:to>
                                    </p:set>
                                    <p:anim calcmode="lin" valueType="num">
                                      <p:cBhvr additive="base">
                                        <p:cTn id="73" dur="500" fill="hold"/>
                                        <p:tgtEl>
                                          <p:spTgt spid="6">
                                            <p:txEl>
                                              <p:pRg st="10" end="1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6">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altLang="zh-CN"/>
              <a:t>Memories and Distributions</a:t>
            </a:r>
          </a:p>
        </p:txBody>
      </p:sp>
      <p:sp>
        <p:nvSpPr>
          <p:cNvPr id="3" name="Content Placeholder 2"/>
          <p:cNvSpPr>
            <a:spLocks noGrp="1"/>
          </p:cNvSpPr>
          <p:nvPr>
            <p:ph idx="1"/>
          </p:nvPr>
        </p:nvSpPr>
        <p:spPr>
          <a:xfrm>
            <a:off x="381000" y="1371600"/>
            <a:ext cx="5969000" cy="4343400"/>
          </a:xfrm>
        </p:spPr>
        <p:txBody>
          <a:bodyPr>
            <a:normAutofit fontScale="85000" lnSpcReduction="20000"/>
          </a:bodyPr>
          <a:lstStyle/>
          <a:p>
            <a:pPr>
              <a:defRPr/>
            </a:pPr>
            <a:r>
              <a:rPr lang="en-US" dirty="0"/>
              <a:t>Software Memory </a:t>
            </a:r>
          </a:p>
          <a:p>
            <a:pPr lvl="1">
              <a:defRPr/>
            </a:pPr>
            <a:r>
              <a:rPr lang="en-US" dirty="0"/>
              <a:t>Distinct logical storage area in a computer program (e.g., heap or stack)</a:t>
            </a:r>
          </a:p>
          <a:p>
            <a:pPr lvl="1">
              <a:defRPr/>
            </a:pPr>
            <a:r>
              <a:rPr lang="en-US" dirty="0"/>
              <a:t>For parallel software, we use multiple memories </a:t>
            </a:r>
          </a:p>
          <a:p>
            <a:pPr>
              <a:defRPr/>
            </a:pPr>
            <a:r>
              <a:rPr lang="en-US" dirty="0"/>
              <a:t>In X10, a memory is called a </a:t>
            </a:r>
            <a:r>
              <a:rPr lang="en-US" dirty="0">
                <a:solidFill>
                  <a:srgbClr val="FF0000"/>
                </a:solidFill>
              </a:rPr>
              <a:t>place </a:t>
            </a:r>
          </a:p>
          <a:p>
            <a:pPr>
              <a:defRPr/>
            </a:pPr>
            <a:r>
              <a:rPr lang="en-US" dirty="0"/>
              <a:t>Structure</a:t>
            </a:r>
          </a:p>
          <a:p>
            <a:pPr lvl="1">
              <a:defRPr/>
            </a:pPr>
            <a:r>
              <a:rPr lang="en-US" dirty="0"/>
              <a:t>Collection of data created by program execution (arrays, trees, graphs, etc.)</a:t>
            </a:r>
          </a:p>
          <a:p>
            <a:pPr>
              <a:defRPr/>
            </a:pPr>
            <a:r>
              <a:rPr lang="en-US" dirty="0"/>
              <a:t>Partition </a:t>
            </a:r>
          </a:p>
          <a:p>
            <a:pPr lvl="1">
              <a:defRPr/>
            </a:pPr>
            <a:r>
              <a:rPr lang="en-US" dirty="0"/>
              <a:t>Division of structure into parts</a:t>
            </a:r>
          </a:p>
          <a:p>
            <a:pPr>
              <a:defRPr/>
            </a:pPr>
            <a:r>
              <a:rPr lang="en-US" dirty="0"/>
              <a:t>Mapping</a:t>
            </a:r>
          </a:p>
          <a:p>
            <a:pPr lvl="1">
              <a:defRPr/>
            </a:pPr>
            <a:r>
              <a:rPr lang="en-US" dirty="0"/>
              <a:t>Assignment of structure parts to memories</a:t>
            </a:r>
          </a:p>
          <a:p>
            <a:pPr>
              <a:defRPr/>
            </a:pPr>
            <a:r>
              <a:rPr lang="en-US" dirty="0"/>
              <a:t>In X10, partitioning and mapping information for an array are stored in a </a:t>
            </a:r>
            <a:r>
              <a:rPr lang="en-US" dirty="0">
                <a:solidFill>
                  <a:srgbClr val="FF0000"/>
                </a:solidFill>
              </a:rPr>
              <a:t>distribution </a:t>
            </a:r>
          </a:p>
        </p:txBody>
      </p:sp>
      <p:pic>
        <p:nvPicPr>
          <p:cNvPr id="41988" name="Picture 9" descr="memory-big.eps"/>
          <p:cNvPicPr>
            <a:picLocks noChangeAspect="1"/>
          </p:cNvPicPr>
          <p:nvPr/>
        </p:nvPicPr>
        <p:blipFill>
          <a:blip r:embed="rId3" cstate="print"/>
          <a:srcRect/>
          <a:stretch>
            <a:fillRect/>
          </a:stretch>
        </p:blipFill>
        <p:spPr bwMode="auto">
          <a:xfrm>
            <a:off x="7304088" y="0"/>
            <a:ext cx="1498600" cy="1498600"/>
          </a:xfrm>
          <a:prstGeom prst="rect">
            <a:avLst/>
          </a:prstGeom>
          <a:noFill/>
          <a:ln w="9525">
            <a:noFill/>
            <a:miter lim="800000"/>
            <a:headEnd/>
            <a:tailEnd/>
          </a:ln>
        </p:spPr>
      </p:pic>
      <p:pic>
        <p:nvPicPr>
          <p:cNvPr id="41989" name="Picture 10" descr="struct-in-memory.eps"/>
          <p:cNvPicPr>
            <a:picLocks noChangeAspect="1"/>
          </p:cNvPicPr>
          <p:nvPr/>
        </p:nvPicPr>
        <p:blipFill>
          <a:blip r:embed="rId4" cstate="print"/>
          <a:srcRect/>
          <a:stretch>
            <a:fillRect/>
          </a:stretch>
        </p:blipFill>
        <p:spPr bwMode="auto">
          <a:xfrm>
            <a:off x="7304088" y="1485900"/>
            <a:ext cx="1498600" cy="1498600"/>
          </a:xfrm>
          <a:prstGeom prst="rect">
            <a:avLst/>
          </a:prstGeom>
          <a:noFill/>
          <a:ln w="9525">
            <a:noFill/>
            <a:miter lim="800000"/>
            <a:headEnd/>
            <a:tailEnd/>
          </a:ln>
        </p:spPr>
      </p:pic>
      <p:pic>
        <p:nvPicPr>
          <p:cNvPr id="41990" name="Picture 11" descr="partitioned.eps"/>
          <p:cNvPicPr>
            <a:picLocks noChangeAspect="1"/>
          </p:cNvPicPr>
          <p:nvPr/>
        </p:nvPicPr>
        <p:blipFill>
          <a:blip r:embed="rId5" cstate="print"/>
          <a:srcRect/>
          <a:stretch>
            <a:fillRect/>
          </a:stretch>
        </p:blipFill>
        <p:spPr bwMode="auto">
          <a:xfrm>
            <a:off x="7350125" y="2878138"/>
            <a:ext cx="1397000" cy="1244600"/>
          </a:xfrm>
          <a:prstGeom prst="rect">
            <a:avLst/>
          </a:prstGeom>
          <a:noFill/>
          <a:ln w="9525">
            <a:noFill/>
            <a:miter lim="800000"/>
            <a:headEnd/>
            <a:tailEnd/>
          </a:ln>
        </p:spPr>
      </p:pic>
      <p:pic>
        <p:nvPicPr>
          <p:cNvPr id="41991" name="Picture 12" descr="assigned.eps"/>
          <p:cNvPicPr>
            <a:picLocks noChangeAspect="1"/>
          </p:cNvPicPr>
          <p:nvPr/>
        </p:nvPicPr>
        <p:blipFill>
          <a:blip r:embed="rId6" cstate="print"/>
          <a:srcRect/>
          <a:stretch>
            <a:fillRect/>
          </a:stretch>
        </p:blipFill>
        <p:spPr bwMode="auto">
          <a:xfrm>
            <a:off x="7023100" y="4035425"/>
            <a:ext cx="2120900" cy="2019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1988"/>
                                        </p:tgtEl>
                                        <p:attrNameLst>
                                          <p:attrName>style.visibility</p:attrName>
                                        </p:attrNameLst>
                                      </p:cBhvr>
                                      <p:to>
                                        <p:strVal val="visible"/>
                                      </p:to>
                                    </p:set>
                                    <p:anim calcmode="lin" valueType="num">
                                      <p:cBhvr additive="base">
                                        <p:cTn id="7" dur="500" fill="hold"/>
                                        <p:tgtEl>
                                          <p:spTgt spid="41988"/>
                                        </p:tgtEl>
                                        <p:attrNameLst>
                                          <p:attrName>ppt_x</p:attrName>
                                        </p:attrNameLst>
                                      </p:cBhvr>
                                      <p:tavLst>
                                        <p:tav tm="0">
                                          <p:val>
                                            <p:strVal val="#ppt_x"/>
                                          </p:val>
                                        </p:tav>
                                        <p:tav tm="100000">
                                          <p:val>
                                            <p:strVal val="#ppt_x"/>
                                          </p:val>
                                        </p:tav>
                                      </p:tavLst>
                                    </p:anim>
                                    <p:anim calcmode="lin" valueType="num">
                                      <p:cBhvr additive="base">
                                        <p:cTn id="8" dur="500" fill="hold"/>
                                        <p:tgtEl>
                                          <p:spTgt spid="4198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1989"/>
                                        </p:tgtEl>
                                        <p:attrNameLst>
                                          <p:attrName>style.visibility</p:attrName>
                                        </p:attrNameLst>
                                      </p:cBhvr>
                                      <p:to>
                                        <p:strVal val="visible"/>
                                      </p:to>
                                    </p:set>
                                    <p:anim calcmode="lin" valueType="num">
                                      <p:cBhvr additive="base">
                                        <p:cTn id="11" dur="500" fill="hold"/>
                                        <p:tgtEl>
                                          <p:spTgt spid="41989"/>
                                        </p:tgtEl>
                                        <p:attrNameLst>
                                          <p:attrName>ppt_x</p:attrName>
                                        </p:attrNameLst>
                                      </p:cBhvr>
                                      <p:tavLst>
                                        <p:tav tm="0">
                                          <p:val>
                                            <p:strVal val="#ppt_x"/>
                                          </p:val>
                                        </p:tav>
                                        <p:tav tm="100000">
                                          <p:val>
                                            <p:strVal val="#ppt_x"/>
                                          </p:val>
                                        </p:tav>
                                      </p:tavLst>
                                    </p:anim>
                                    <p:anim calcmode="lin" valueType="num">
                                      <p:cBhvr additive="base">
                                        <p:cTn id="12" dur="500" fill="hold"/>
                                        <p:tgtEl>
                                          <p:spTgt spid="4198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1990"/>
                                        </p:tgtEl>
                                        <p:attrNameLst>
                                          <p:attrName>style.visibility</p:attrName>
                                        </p:attrNameLst>
                                      </p:cBhvr>
                                      <p:to>
                                        <p:strVal val="visible"/>
                                      </p:to>
                                    </p:set>
                                    <p:anim calcmode="lin" valueType="num">
                                      <p:cBhvr additive="base">
                                        <p:cTn id="15" dur="500" fill="hold"/>
                                        <p:tgtEl>
                                          <p:spTgt spid="41990"/>
                                        </p:tgtEl>
                                        <p:attrNameLst>
                                          <p:attrName>ppt_x</p:attrName>
                                        </p:attrNameLst>
                                      </p:cBhvr>
                                      <p:tavLst>
                                        <p:tav tm="0">
                                          <p:val>
                                            <p:strVal val="#ppt_x"/>
                                          </p:val>
                                        </p:tav>
                                        <p:tav tm="100000">
                                          <p:val>
                                            <p:strVal val="#ppt_x"/>
                                          </p:val>
                                        </p:tav>
                                      </p:tavLst>
                                    </p:anim>
                                    <p:anim calcmode="lin" valueType="num">
                                      <p:cBhvr additive="base">
                                        <p:cTn id="16" dur="500" fill="hold"/>
                                        <p:tgtEl>
                                          <p:spTgt spid="4199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1991"/>
                                        </p:tgtEl>
                                        <p:attrNameLst>
                                          <p:attrName>style.visibility</p:attrName>
                                        </p:attrNameLst>
                                      </p:cBhvr>
                                      <p:to>
                                        <p:strVal val="visible"/>
                                      </p:to>
                                    </p:set>
                                    <p:anim calcmode="lin" valueType="num">
                                      <p:cBhvr additive="base">
                                        <p:cTn id="19" dur="500" fill="hold"/>
                                        <p:tgtEl>
                                          <p:spTgt spid="41991"/>
                                        </p:tgtEl>
                                        <p:attrNameLst>
                                          <p:attrName>ppt_x</p:attrName>
                                        </p:attrNameLst>
                                      </p:cBhvr>
                                      <p:tavLst>
                                        <p:tav tm="0">
                                          <p:val>
                                            <p:strVal val="#ppt_x"/>
                                          </p:val>
                                        </p:tav>
                                        <p:tav tm="100000">
                                          <p:val>
                                            <p:strVal val="#ppt_x"/>
                                          </p:val>
                                        </p:tav>
                                      </p:tavLst>
                                    </p:anim>
                                    <p:anim calcmode="lin" valueType="num">
                                      <p:cBhvr additive="base">
                                        <p:cTn id="20" dur="500" fill="hold"/>
                                        <p:tgtEl>
                                          <p:spTgt spid="4199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0"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arn(inVertic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barn(inVertic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barn(inVertic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barn(inVertical)">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barn(inVertical)">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barn(inVertical)">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6" presetClass="entr" presetSubtype="21" fill="hold" grpId="0"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arn(inVertical)">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6" presetClass="entr" presetSubtype="21" fill="hold" grpId="0"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barn(inVertical)">
                                      <p:cBhvr>
                                        <p:cTn id="60" dur="500"/>
                                        <p:tgtEl>
                                          <p:spTgt spid="3">
                                            <p:txEl>
                                              <p:pRg st="7" end="7"/>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6" presetClass="entr" presetSubtype="21" fill="hold" grpId="0"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animEffect transition="in" filter="barn(inVertical)">
                                      <p:cBhvr>
                                        <p:cTn id="65" dur="500"/>
                                        <p:tgtEl>
                                          <p:spTgt spid="3">
                                            <p:txEl>
                                              <p:pRg st="8" end="8"/>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16" presetClass="entr" presetSubtype="21" fill="hold" grpId="0" nodeType="clickEffect">
                                  <p:stCondLst>
                                    <p:cond delay="0"/>
                                  </p:stCondLst>
                                  <p:childTnLst>
                                    <p:set>
                                      <p:cBhvr>
                                        <p:cTn id="69" dur="1" fill="hold">
                                          <p:stCondLst>
                                            <p:cond delay="0"/>
                                          </p:stCondLst>
                                        </p:cTn>
                                        <p:tgtEl>
                                          <p:spTgt spid="3">
                                            <p:txEl>
                                              <p:pRg st="9" end="9"/>
                                            </p:txEl>
                                          </p:spTgt>
                                        </p:tgtEl>
                                        <p:attrNameLst>
                                          <p:attrName>style.visibility</p:attrName>
                                        </p:attrNameLst>
                                      </p:cBhvr>
                                      <p:to>
                                        <p:strVal val="visible"/>
                                      </p:to>
                                    </p:set>
                                    <p:animEffect transition="in" filter="barn(inVertical)">
                                      <p:cBhvr>
                                        <p:cTn id="70" dur="500"/>
                                        <p:tgtEl>
                                          <p:spTgt spid="3">
                                            <p:txEl>
                                              <p:pRg st="9" end="9"/>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animEffect transition="in" filter="barn(inVertical)">
                                      <p:cBhvr>
                                        <p:cTn id="75"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zh-CN"/>
              <a:t>Threads</a:t>
            </a:r>
          </a:p>
        </p:txBody>
      </p:sp>
      <p:sp>
        <p:nvSpPr>
          <p:cNvPr id="3" name="Content Placeholder 2"/>
          <p:cNvSpPr>
            <a:spLocks noGrp="1"/>
          </p:cNvSpPr>
          <p:nvPr>
            <p:ph sz="half" idx="1"/>
          </p:nvPr>
        </p:nvSpPr>
        <p:spPr/>
        <p:txBody>
          <a:bodyPr>
            <a:normAutofit fontScale="85000" lnSpcReduction="10000"/>
          </a:bodyPr>
          <a:lstStyle/>
          <a:p>
            <a:pPr algn="l">
              <a:lnSpc>
                <a:spcPct val="150000"/>
              </a:lnSpc>
            </a:pPr>
            <a:r>
              <a:rPr lang="en-US" altLang="zh-CN" sz="2000" dirty="0">
                <a:latin typeface="Comic Sans MS" pitchFamily="66" charset="0"/>
              </a:rPr>
              <a:t>Units of execution</a:t>
            </a:r>
          </a:p>
          <a:p>
            <a:pPr algn="l">
              <a:lnSpc>
                <a:spcPct val="150000"/>
              </a:lnSpc>
            </a:pPr>
            <a:r>
              <a:rPr lang="en-US" altLang="zh-CN" sz="2000" dirty="0">
                <a:latin typeface="Comic Sans MS" pitchFamily="66" charset="0"/>
              </a:rPr>
              <a:t>Structured threading</a:t>
            </a:r>
          </a:p>
          <a:p>
            <a:pPr lvl="1" algn="l">
              <a:lnSpc>
                <a:spcPct val="150000"/>
              </a:lnSpc>
            </a:pPr>
            <a:r>
              <a:rPr lang="en-US" altLang="zh-CN" sz="1800" b="0" dirty="0">
                <a:latin typeface="Comic Sans MS" pitchFamily="66" charset="0"/>
              </a:rPr>
              <a:t>Dynamic threads:  program creates threads during execution (e.g., </a:t>
            </a:r>
            <a:r>
              <a:rPr lang="en-US" altLang="zh-CN" sz="1800" b="0" dirty="0" err="1">
                <a:latin typeface="Comic Sans MS" pitchFamily="66" charset="0"/>
              </a:rPr>
              <a:t>OpenMP</a:t>
            </a:r>
            <a:r>
              <a:rPr lang="en-US" altLang="zh-CN" sz="1800" b="0" dirty="0">
                <a:latin typeface="Comic Sans MS" pitchFamily="66" charset="0"/>
              </a:rPr>
              <a:t> parallel loop)</a:t>
            </a:r>
          </a:p>
          <a:p>
            <a:pPr lvl="1" algn="l">
              <a:lnSpc>
                <a:spcPct val="150000"/>
              </a:lnSpc>
            </a:pPr>
            <a:r>
              <a:rPr lang="en-US" altLang="zh-CN" sz="1800" b="0" dirty="0">
                <a:latin typeface="Comic Sans MS" pitchFamily="66" charset="0"/>
              </a:rPr>
              <a:t>Static threads:  same number of threads running for duration of program</a:t>
            </a:r>
          </a:p>
          <a:p>
            <a:pPr lvl="2" algn="l">
              <a:lnSpc>
                <a:spcPct val="150000"/>
              </a:lnSpc>
            </a:pPr>
            <a:r>
              <a:rPr lang="en-US" altLang="zh-CN" sz="1600" dirty="0">
                <a:latin typeface="Comic Sans MS" pitchFamily="66" charset="0"/>
              </a:rPr>
              <a:t>Single program, multiple data (SPMD)</a:t>
            </a:r>
          </a:p>
          <a:p>
            <a:pPr algn="l">
              <a:lnSpc>
                <a:spcPct val="150000"/>
              </a:lnSpc>
            </a:pPr>
            <a:endParaRPr lang="en-US" altLang="zh-CN" sz="2000" dirty="0">
              <a:latin typeface="Comic Sans MS" pitchFamily="66" charset="0"/>
            </a:endParaRPr>
          </a:p>
          <a:p>
            <a:pPr algn="l">
              <a:lnSpc>
                <a:spcPct val="150000"/>
              </a:lnSpc>
            </a:pPr>
            <a:r>
              <a:rPr lang="en-US" altLang="zh-CN" sz="2000" dirty="0">
                <a:latin typeface="Comic Sans MS" pitchFamily="66" charset="0"/>
              </a:rPr>
              <a:t>Threads in X10 (activities) are created with </a:t>
            </a:r>
            <a:r>
              <a:rPr lang="en-US" altLang="zh-CN" sz="2000" dirty="0" err="1">
                <a:solidFill>
                  <a:srgbClr val="FF0000"/>
                </a:solidFill>
                <a:latin typeface="Comic Sans MS" pitchFamily="66" charset="0"/>
              </a:rPr>
              <a:t>async</a:t>
            </a:r>
            <a:r>
              <a:rPr lang="en-US" altLang="zh-CN" sz="2000" dirty="0">
                <a:solidFill>
                  <a:srgbClr val="FF0000"/>
                </a:solidFill>
                <a:latin typeface="Comic Sans MS" pitchFamily="66" charset="0"/>
              </a:rPr>
              <a:t> </a:t>
            </a:r>
            <a:r>
              <a:rPr lang="en-US" altLang="zh-CN" sz="2000" dirty="0">
                <a:latin typeface="Comic Sans MS" pitchFamily="66" charset="0"/>
              </a:rPr>
              <a:t>and </a:t>
            </a:r>
            <a:r>
              <a:rPr lang="en-US" altLang="zh-CN" sz="2000" dirty="0">
                <a:solidFill>
                  <a:srgbClr val="FF0000"/>
                </a:solidFill>
                <a:latin typeface="Comic Sans MS" pitchFamily="66" charset="0"/>
              </a:rPr>
              <a:t>at </a:t>
            </a:r>
          </a:p>
        </p:txBody>
      </p:sp>
      <p:pic>
        <p:nvPicPr>
          <p:cNvPr id="44036" name="Content Placeholder 8" descr="thread-figs.eps"/>
          <p:cNvPicPr>
            <a:picLocks noGrp="1" noChangeAspect="1"/>
          </p:cNvPicPr>
          <p:nvPr>
            <p:ph sz="half" idx="2"/>
          </p:nvPr>
        </p:nvPicPr>
        <p:blipFill>
          <a:blip r:embed="rId3" cstate="print"/>
          <a:srcRect l="-5832" r="-5832"/>
          <a:stretch>
            <a:fillRect/>
          </a:stretch>
        </p:blipFill>
        <p:spPr/>
      </p:pic>
      <p:pic>
        <p:nvPicPr>
          <p:cNvPr id="44037" name="Picture 9" descr="thread.eps"/>
          <p:cNvPicPr>
            <a:picLocks noChangeAspect="1"/>
          </p:cNvPicPr>
          <p:nvPr/>
        </p:nvPicPr>
        <p:blipFill>
          <a:blip r:embed="rId4" cstate="print"/>
          <a:srcRect/>
          <a:stretch>
            <a:fillRect/>
          </a:stretch>
        </p:blipFill>
        <p:spPr bwMode="auto">
          <a:xfrm>
            <a:off x="6180138" y="136525"/>
            <a:ext cx="965200" cy="12573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1000"/>
                                        <p:tgtEl>
                                          <p:spTgt spid="3">
                                            <p:txEl>
                                              <p:pRg st="2" end="2"/>
                                            </p:txEl>
                                          </p:spTgt>
                                        </p:tgtEl>
                                      </p:cBhvr>
                                    </p:animEffect>
                                    <p:anim calcmode="lin" valueType="num">
                                      <p:cBhvr>
                                        <p:cTn id="20"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fade">
                                      <p:cBhvr>
                                        <p:cTn id="36" dur="1000"/>
                                        <p:tgtEl>
                                          <p:spTgt spid="3">
                                            <p:txEl>
                                              <p:pRg st="6" end="6"/>
                                            </p:txEl>
                                          </p:spTgt>
                                        </p:tgtEl>
                                      </p:cBhvr>
                                    </p:animEffect>
                                    <p:anim calcmode="lin" valueType="num">
                                      <p:cBhvr>
                                        <p:cTn id="37"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6" presetClass="entr" presetSubtype="21" fill="hold" nodeType="clickEffect">
                                  <p:stCondLst>
                                    <p:cond delay="0"/>
                                  </p:stCondLst>
                                  <p:childTnLst>
                                    <p:set>
                                      <p:cBhvr>
                                        <p:cTn id="42" dur="1" fill="hold">
                                          <p:stCondLst>
                                            <p:cond delay="0"/>
                                          </p:stCondLst>
                                        </p:cTn>
                                        <p:tgtEl>
                                          <p:spTgt spid="44036"/>
                                        </p:tgtEl>
                                        <p:attrNameLst>
                                          <p:attrName>style.visibility</p:attrName>
                                        </p:attrNameLst>
                                      </p:cBhvr>
                                      <p:to>
                                        <p:strVal val="visible"/>
                                      </p:to>
                                    </p:set>
                                    <p:animEffect transition="in" filter="barn(inVertical)">
                                      <p:cBhvr>
                                        <p:cTn id="43" dur="500"/>
                                        <p:tgtEl>
                                          <p:spTgt spid="440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8"/>
          <p:cNvSpPr>
            <a:spLocks noGrp="1" noChangeArrowheads="1"/>
          </p:cNvSpPr>
          <p:nvPr>
            <p:ph type="ctrTitle"/>
          </p:nvPr>
        </p:nvSpPr>
        <p:spPr/>
        <p:txBody>
          <a:bodyPr/>
          <a:lstStyle/>
          <a:p>
            <a:pPr eaLnBrk="1" hangingPunct="1"/>
            <a:r>
              <a:rPr lang="en-US" altLang="zh-CN" dirty="0"/>
              <a:t>Module 1:  X10 Overview</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zh-CN"/>
              <a:t>Affinity and Nonlocal Access</a:t>
            </a:r>
          </a:p>
        </p:txBody>
      </p:sp>
      <p:sp>
        <p:nvSpPr>
          <p:cNvPr id="3" name="Content Placeholder 2"/>
          <p:cNvSpPr>
            <a:spLocks noGrp="1"/>
          </p:cNvSpPr>
          <p:nvPr>
            <p:ph sz="half" idx="1"/>
          </p:nvPr>
        </p:nvSpPr>
        <p:spPr>
          <a:xfrm>
            <a:off x="395288" y="1412875"/>
            <a:ext cx="4752776" cy="4752975"/>
          </a:xfrm>
        </p:spPr>
        <p:txBody>
          <a:bodyPr>
            <a:noAutofit/>
          </a:bodyPr>
          <a:lstStyle/>
          <a:p>
            <a:pPr algn="l">
              <a:lnSpc>
                <a:spcPct val="150000"/>
              </a:lnSpc>
            </a:pPr>
            <a:r>
              <a:rPr lang="en-US" altLang="zh-CN" sz="1800" dirty="0">
                <a:latin typeface="Comic Sans MS" pitchFamily="66" charset="0"/>
              </a:rPr>
              <a:t>Affinity is the association of a </a:t>
            </a:r>
            <a:r>
              <a:rPr lang="en-US" altLang="zh-CN" sz="1800" dirty="0">
                <a:solidFill>
                  <a:srgbClr val="FF0000"/>
                </a:solidFill>
                <a:latin typeface="Comic Sans MS" pitchFamily="66" charset="0"/>
              </a:rPr>
              <a:t>thread to a memory</a:t>
            </a:r>
          </a:p>
          <a:p>
            <a:pPr lvl="1" algn="l">
              <a:lnSpc>
                <a:spcPct val="150000"/>
              </a:lnSpc>
            </a:pPr>
            <a:r>
              <a:rPr lang="en-US" altLang="zh-CN" sz="1600" dirty="0">
                <a:latin typeface="Comic Sans MS" pitchFamily="66" charset="0"/>
              </a:rPr>
              <a:t>If a thread has affinity with a memory, it can access its structures</a:t>
            </a:r>
          </a:p>
          <a:p>
            <a:pPr lvl="1" algn="l">
              <a:lnSpc>
                <a:spcPct val="150000"/>
              </a:lnSpc>
            </a:pPr>
            <a:r>
              <a:rPr lang="en-US" altLang="zh-CN" sz="1600" dirty="0">
                <a:latin typeface="Comic Sans MS" pitchFamily="66" charset="0"/>
              </a:rPr>
              <a:t>Such a memory is called a local memory</a:t>
            </a:r>
          </a:p>
          <a:p>
            <a:pPr algn="l">
              <a:lnSpc>
                <a:spcPct val="150000"/>
              </a:lnSpc>
            </a:pPr>
            <a:r>
              <a:rPr lang="en-US" altLang="zh-CN" sz="1800" dirty="0">
                <a:latin typeface="Comic Sans MS" pitchFamily="66" charset="0"/>
              </a:rPr>
              <a:t>Nonlocal access </a:t>
            </a:r>
          </a:p>
          <a:p>
            <a:pPr lvl="1" algn="l">
              <a:lnSpc>
                <a:spcPct val="150000"/>
              </a:lnSpc>
            </a:pPr>
            <a:r>
              <a:rPr lang="en-US" altLang="zh-CN" sz="1600" dirty="0">
                <a:latin typeface="Comic Sans MS" pitchFamily="66" charset="0"/>
              </a:rPr>
              <a:t>Thread 0 wants part B</a:t>
            </a:r>
          </a:p>
          <a:p>
            <a:pPr lvl="1" algn="l">
              <a:lnSpc>
                <a:spcPct val="150000"/>
              </a:lnSpc>
            </a:pPr>
            <a:r>
              <a:rPr lang="en-US" altLang="zh-CN" sz="1600" dirty="0">
                <a:latin typeface="Comic Sans MS" pitchFamily="66" charset="0"/>
              </a:rPr>
              <a:t>Part B in Memory 1</a:t>
            </a:r>
          </a:p>
          <a:p>
            <a:pPr lvl="1" algn="l">
              <a:lnSpc>
                <a:spcPct val="150000"/>
              </a:lnSpc>
            </a:pPr>
            <a:r>
              <a:rPr lang="en-US" altLang="zh-CN" sz="1600" dirty="0">
                <a:latin typeface="Comic Sans MS" pitchFamily="66" charset="0"/>
              </a:rPr>
              <a:t>Thread 0 does not have affinity to memory 1</a:t>
            </a:r>
          </a:p>
          <a:p>
            <a:pPr algn="l">
              <a:lnSpc>
                <a:spcPct val="150000"/>
              </a:lnSpc>
            </a:pPr>
            <a:r>
              <a:rPr lang="en-US" altLang="zh-CN" sz="1800" dirty="0">
                <a:latin typeface="Comic Sans MS" pitchFamily="66" charset="0"/>
              </a:rPr>
              <a:t>Nonlocal accesses often implemented via </a:t>
            </a:r>
            <a:r>
              <a:rPr lang="en-US" altLang="zh-CN" sz="1800" dirty="0" err="1">
                <a:latin typeface="Comic Sans MS" pitchFamily="66" charset="0"/>
              </a:rPr>
              <a:t>interprocess</a:t>
            </a:r>
            <a:r>
              <a:rPr lang="en-US" altLang="zh-CN" sz="1800" dirty="0">
                <a:latin typeface="Comic Sans MS" pitchFamily="66" charset="0"/>
              </a:rPr>
              <a:t> communication – which is expensive!</a:t>
            </a:r>
          </a:p>
        </p:txBody>
      </p:sp>
      <p:pic>
        <p:nvPicPr>
          <p:cNvPr id="46084" name="Picture 7" descr="affinity.eps"/>
          <p:cNvPicPr>
            <a:picLocks noChangeAspect="1"/>
          </p:cNvPicPr>
          <p:nvPr/>
        </p:nvPicPr>
        <p:blipFill>
          <a:blip r:embed="rId3" cstate="print"/>
          <a:srcRect/>
          <a:stretch>
            <a:fillRect/>
          </a:stretch>
        </p:blipFill>
        <p:spPr bwMode="auto">
          <a:xfrm>
            <a:off x="5889625" y="876176"/>
            <a:ext cx="2717800" cy="2336800"/>
          </a:xfrm>
          <a:prstGeom prst="rect">
            <a:avLst/>
          </a:prstGeom>
          <a:noFill/>
          <a:ln w="9525">
            <a:noFill/>
            <a:miter lim="800000"/>
            <a:headEnd/>
            <a:tailEnd/>
          </a:ln>
        </p:spPr>
      </p:pic>
      <p:pic>
        <p:nvPicPr>
          <p:cNvPr id="46085" name="Picture 8" descr="nonlocal.eps"/>
          <p:cNvPicPr>
            <a:picLocks noChangeAspect="1"/>
          </p:cNvPicPr>
          <p:nvPr/>
        </p:nvPicPr>
        <p:blipFill>
          <a:blip r:embed="rId4" cstate="print"/>
          <a:srcRect/>
          <a:stretch>
            <a:fillRect/>
          </a:stretch>
        </p:blipFill>
        <p:spPr bwMode="auto">
          <a:xfrm>
            <a:off x="5889625" y="3468464"/>
            <a:ext cx="2717800" cy="2336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5"/>
          <p:cNvSpPr>
            <a:spLocks noGrp="1"/>
          </p:cNvSpPr>
          <p:nvPr>
            <p:ph type="title"/>
          </p:nvPr>
        </p:nvSpPr>
        <p:spPr/>
        <p:txBody>
          <a:bodyPr/>
          <a:lstStyle/>
          <a:p>
            <a:pPr algn="l"/>
            <a:r>
              <a:rPr lang="en-US" altLang="zh-CN" sz="2800" dirty="0"/>
              <a:t>Collective operations and “Owner computes”</a:t>
            </a:r>
          </a:p>
        </p:txBody>
      </p:sp>
      <p:sp>
        <p:nvSpPr>
          <p:cNvPr id="48131" name="Content Placeholder 6"/>
          <p:cNvSpPr>
            <a:spLocks noGrp="1"/>
          </p:cNvSpPr>
          <p:nvPr>
            <p:ph idx="1"/>
          </p:nvPr>
        </p:nvSpPr>
        <p:spPr>
          <a:xfrm>
            <a:off x="395288" y="1268760"/>
            <a:ext cx="8208962" cy="4752975"/>
          </a:xfrm>
        </p:spPr>
        <p:txBody>
          <a:bodyPr/>
          <a:lstStyle/>
          <a:p>
            <a:pPr>
              <a:lnSpc>
                <a:spcPct val="150000"/>
              </a:lnSpc>
            </a:pPr>
            <a:r>
              <a:rPr lang="en-US" altLang="zh-CN" dirty="0">
                <a:solidFill>
                  <a:srgbClr val="FF0000"/>
                </a:solidFill>
              </a:rPr>
              <a:t>Collective operations </a:t>
            </a:r>
            <a:r>
              <a:rPr lang="en-US" altLang="zh-CN" dirty="0"/>
              <a:t>are performed by a set of threads to accomplish a single global activity </a:t>
            </a:r>
          </a:p>
          <a:p>
            <a:pPr lvl="1">
              <a:lnSpc>
                <a:spcPct val="150000"/>
              </a:lnSpc>
            </a:pPr>
            <a:r>
              <a:rPr lang="en-US" altLang="zh-CN" dirty="0"/>
              <a:t>For example, allocation of a distributed array across multiple places</a:t>
            </a:r>
          </a:p>
          <a:p>
            <a:pPr>
              <a:lnSpc>
                <a:spcPct val="150000"/>
              </a:lnSpc>
            </a:pPr>
            <a:r>
              <a:rPr lang="en-US" altLang="zh-CN" dirty="0">
                <a:solidFill>
                  <a:srgbClr val="FF0000"/>
                </a:solidFill>
              </a:rPr>
              <a:t>“Owner computes” </a:t>
            </a:r>
            <a:r>
              <a:rPr lang="en-US" altLang="zh-CN" dirty="0"/>
              <a:t>rule</a:t>
            </a:r>
          </a:p>
          <a:p>
            <a:pPr lvl="1">
              <a:lnSpc>
                <a:spcPct val="150000"/>
              </a:lnSpc>
            </a:pPr>
            <a:r>
              <a:rPr lang="en-US" altLang="zh-CN" dirty="0"/>
              <a:t>Distributions map data to (or across) memories</a:t>
            </a:r>
          </a:p>
          <a:p>
            <a:pPr lvl="1">
              <a:lnSpc>
                <a:spcPct val="150000"/>
              </a:lnSpc>
            </a:pPr>
            <a:r>
              <a:rPr lang="en-US" altLang="zh-CN" dirty="0"/>
              <a:t>Affinity binds each thread to a memory</a:t>
            </a:r>
          </a:p>
          <a:p>
            <a:pPr lvl="1">
              <a:lnSpc>
                <a:spcPct val="150000"/>
              </a:lnSpc>
            </a:pPr>
            <a:r>
              <a:rPr lang="en-US" altLang="zh-CN" dirty="0"/>
              <a:t>Assign computations to threads with “owner computes” rule</a:t>
            </a:r>
          </a:p>
          <a:p>
            <a:pPr lvl="2">
              <a:lnSpc>
                <a:spcPct val="150000"/>
              </a:lnSpc>
            </a:pPr>
            <a:r>
              <a:rPr lang="en-US" altLang="zh-CN" dirty="0"/>
              <a:t>Data must be updated (written) by a thread with affinity to the memory holding that data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8131">
                                            <p:txEl>
                                              <p:pRg st="1" end="1"/>
                                            </p:txEl>
                                          </p:spTgt>
                                        </p:tgtEl>
                                        <p:attrNameLst>
                                          <p:attrName>style.visibility</p:attrName>
                                        </p:attrNameLst>
                                      </p:cBhvr>
                                      <p:to>
                                        <p:strVal val="visible"/>
                                      </p:to>
                                    </p:set>
                                    <p:anim calcmode="lin" valueType="num">
                                      <p:cBhvr additive="base">
                                        <p:cTn id="13" dur="500" fill="hold"/>
                                        <p:tgtEl>
                                          <p:spTgt spid="4813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813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8131">
                                            <p:txEl>
                                              <p:pRg st="2" end="2"/>
                                            </p:txEl>
                                          </p:spTgt>
                                        </p:tgtEl>
                                        <p:attrNameLst>
                                          <p:attrName>style.visibility</p:attrName>
                                        </p:attrNameLst>
                                      </p:cBhvr>
                                      <p:to>
                                        <p:strVal val="visible"/>
                                      </p:to>
                                    </p:set>
                                    <p:anim calcmode="lin" valueType="num">
                                      <p:cBhvr additive="base">
                                        <p:cTn id="19" dur="500" fill="hold"/>
                                        <p:tgtEl>
                                          <p:spTgt spid="4813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813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8131">
                                            <p:txEl>
                                              <p:pRg st="3" end="3"/>
                                            </p:txEl>
                                          </p:spTgt>
                                        </p:tgtEl>
                                        <p:attrNameLst>
                                          <p:attrName>style.visibility</p:attrName>
                                        </p:attrNameLst>
                                      </p:cBhvr>
                                      <p:to>
                                        <p:strVal val="visible"/>
                                      </p:to>
                                    </p:set>
                                    <p:anim calcmode="lin" valueType="num">
                                      <p:cBhvr additive="base">
                                        <p:cTn id="25" dur="500" fill="hold"/>
                                        <p:tgtEl>
                                          <p:spTgt spid="4813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813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48131">
                                            <p:txEl>
                                              <p:pRg st="4" end="4"/>
                                            </p:txEl>
                                          </p:spTgt>
                                        </p:tgtEl>
                                        <p:attrNameLst>
                                          <p:attrName>style.visibility</p:attrName>
                                        </p:attrNameLst>
                                      </p:cBhvr>
                                      <p:to>
                                        <p:strVal val="visible"/>
                                      </p:to>
                                    </p:set>
                                    <p:anim calcmode="lin" valueType="num">
                                      <p:cBhvr additive="base">
                                        <p:cTn id="31" dur="500" fill="hold"/>
                                        <p:tgtEl>
                                          <p:spTgt spid="4813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8131">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8131">
                                            <p:txEl>
                                              <p:pRg st="5" end="5"/>
                                            </p:txEl>
                                          </p:spTgt>
                                        </p:tgtEl>
                                        <p:attrNameLst>
                                          <p:attrName>style.visibility</p:attrName>
                                        </p:attrNameLst>
                                      </p:cBhvr>
                                      <p:to>
                                        <p:strVal val="visible"/>
                                      </p:to>
                                    </p:set>
                                    <p:anim calcmode="lin" valueType="num">
                                      <p:cBhvr additive="base">
                                        <p:cTn id="37" dur="500" fill="hold"/>
                                        <p:tgtEl>
                                          <p:spTgt spid="48131">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4813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48131">
                                            <p:txEl>
                                              <p:pRg st="6" end="6"/>
                                            </p:txEl>
                                          </p:spTgt>
                                        </p:tgtEl>
                                        <p:attrNameLst>
                                          <p:attrName>style.visibility</p:attrName>
                                        </p:attrNameLst>
                                      </p:cBhvr>
                                      <p:to>
                                        <p:strVal val="visible"/>
                                      </p:to>
                                    </p:set>
                                    <p:anim calcmode="lin" valueType="num">
                                      <p:cBhvr additive="base">
                                        <p:cTn id="43" dur="500" fill="hold"/>
                                        <p:tgtEl>
                                          <p:spTgt spid="48131">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13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5"/>
          <p:cNvSpPr>
            <a:spLocks noGrp="1"/>
          </p:cNvSpPr>
          <p:nvPr>
            <p:ph type="title"/>
          </p:nvPr>
        </p:nvSpPr>
        <p:spPr/>
        <p:txBody>
          <a:bodyPr/>
          <a:lstStyle/>
          <a:p>
            <a:pPr algn="l"/>
            <a:r>
              <a:rPr lang="en-US" altLang="zh-CN" sz="2800" dirty="0"/>
              <a:t>Threads and Memories for Different Programming Methods</a:t>
            </a:r>
          </a:p>
        </p:txBody>
      </p:sp>
      <p:graphicFrame>
        <p:nvGraphicFramePr>
          <p:cNvPr id="8" name="Content Placeholder 7"/>
          <p:cNvGraphicFramePr>
            <a:graphicFrameLocks noGrp="1"/>
          </p:cNvGraphicFramePr>
          <p:nvPr>
            <p:ph idx="1"/>
          </p:nvPr>
        </p:nvGraphicFramePr>
        <p:xfrm>
          <a:off x="381000" y="2163673"/>
          <a:ext cx="8113713" cy="3137535"/>
        </p:xfrm>
        <a:graphic>
          <a:graphicData uri="http://schemas.openxmlformats.org/drawingml/2006/table">
            <a:tbl>
              <a:tblPr/>
              <a:tblGrid>
                <a:gridCol w="2028825">
                  <a:extLst>
                    <a:ext uri="{9D8B030D-6E8A-4147-A177-3AD203B41FA5}">
                      <a16:colId xmlns:a16="http://schemas.microsoft.com/office/drawing/2014/main" xmlns="" val="20000"/>
                    </a:ext>
                  </a:extLst>
                </a:gridCol>
                <a:gridCol w="1651000">
                  <a:extLst>
                    <a:ext uri="{9D8B030D-6E8A-4147-A177-3AD203B41FA5}">
                      <a16:colId xmlns:a16="http://schemas.microsoft.com/office/drawing/2014/main" xmlns="" val="20001"/>
                    </a:ext>
                  </a:extLst>
                </a:gridCol>
                <a:gridCol w="1774825">
                  <a:extLst>
                    <a:ext uri="{9D8B030D-6E8A-4147-A177-3AD203B41FA5}">
                      <a16:colId xmlns:a16="http://schemas.microsoft.com/office/drawing/2014/main" xmlns="" val="20002"/>
                    </a:ext>
                  </a:extLst>
                </a:gridCol>
                <a:gridCol w="2659063">
                  <a:extLst>
                    <a:ext uri="{9D8B030D-6E8A-4147-A177-3AD203B41FA5}">
                      <a16:colId xmlns:a16="http://schemas.microsoft.com/office/drawing/2014/main" xmlns="" val="20003"/>
                    </a:ext>
                  </a:extLst>
                </a:gridCol>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endParaRPr kumimoji="0" lang="zh-CN" altLang="zh-CN" sz="1800" b="1" i="0" u="none" strike="noStrike" cap="none" normalizeH="0" baseline="0" dirty="0">
                        <a:ln>
                          <a:noFill/>
                        </a:ln>
                        <a:solidFill>
                          <a:srgbClr val="FFFFFF"/>
                        </a:solidFill>
                        <a:effectLst/>
                        <a:latin typeface="Arial" pitchFamily="34" charset="0"/>
                        <a:ea typeface="ＭＳ Ｐゴシック" pitchFamily="34" charset="-128"/>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itchFamily="34" charset="0"/>
                          <a:ea typeface="ＭＳ Ｐゴシック" pitchFamily="34" charset="-128"/>
                        </a:rPr>
                        <a:t>Thread Count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itchFamily="34" charset="0"/>
                          <a:ea typeface="ＭＳ Ｐゴシック" pitchFamily="34" charset="-128"/>
                        </a:rPr>
                        <a:t>Memory Count</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FFFFFF"/>
                          </a:solidFill>
                          <a:effectLst/>
                          <a:latin typeface="Arial" pitchFamily="34" charset="0"/>
                          <a:ea typeface="ＭＳ Ｐゴシック" pitchFamily="34" charset="-128"/>
                        </a:rPr>
                        <a:t>Nonlocal Access</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Sequential</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N/A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OpenMP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Either 1 or 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N/A</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2"/>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MPI</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No. Message required.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3"/>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CUDA</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1 (host) + </a:t>
                      </a:r>
                    </a:p>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 (device)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2 (Host + device)</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No.  DMA required.</a:t>
                      </a:r>
                    </a:p>
                  </a:txBody>
                  <a:tcPr anchor="ct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4"/>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UPC, FORTRAN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Supported.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5"/>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X10</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n</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p</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Supported.</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6"/>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AFA7D2A-FB99-4898-9C14-67CB17854CA3}"/>
              </a:ext>
            </a:extLst>
          </p:cNvPr>
          <p:cNvSpPr>
            <a:spLocks noGrp="1"/>
          </p:cNvSpPr>
          <p:nvPr>
            <p:ph type="title"/>
          </p:nvPr>
        </p:nvSpPr>
        <p:spPr/>
        <p:txBody>
          <a:bodyPr/>
          <a:lstStyle/>
          <a:p>
            <a:r>
              <a:rPr lang="en-US" altLang="zh-CN" dirty="0"/>
              <a:t>What is X10?</a:t>
            </a:r>
            <a:endParaRPr lang="zh-CN" altLang="en-US" dirty="0"/>
          </a:p>
        </p:txBody>
      </p:sp>
      <p:sp>
        <p:nvSpPr>
          <p:cNvPr id="3" name="内容占位符 2">
            <a:extLst>
              <a:ext uri="{FF2B5EF4-FFF2-40B4-BE49-F238E27FC236}">
                <a16:creationId xmlns:a16="http://schemas.microsoft.com/office/drawing/2014/main" xmlns="" id="{184670A3-B7A7-49E1-AF3C-55F3CCFE65DE}"/>
              </a:ext>
            </a:extLst>
          </p:cNvPr>
          <p:cNvSpPr>
            <a:spLocks noGrp="1"/>
          </p:cNvSpPr>
          <p:nvPr>
            <p:ph idx="1"/>
          </p:nvPr>
        </p:nvSpPr>
        <p:spPr/>
        <p:txBody>
          <a:bodyPr/>
          <a:lstStyle/>
          <a:p>
            <a:pPr>
              <a:lnSpc>
                <a:spcPct val="150000"/>
              </a:lnSpc>
            </a:pPr>
            <a:r>
              <a:rPr lang="en-US" altLang="zh-CN" sz="1800" dirty="0"/>
              <a:t>The </a:t>
            </a:r>
            <a:r>
              <a:rPr lang="en-US" altLang="zh-CN" sz="1800" dirty="0">
                <a:solidFill>
                  <a:srgbClr val="C00000"/>
                </a:solidFill>
              </a:rPr>
              <a:t>fundamental goal </a:t>
            </a:r>
            <a:r>
              <a:rPr lang="en-US" altLang="zh-CN" sz="1800" dirty="0"/>
              <a:t>of X10 is to enable </a:t>
            </a:r>
            <a:r>
              <a:rPr lang="en-US" altLang="zh-CN" sz="1800" dirty="0">
                <a:solidFill>
                  <a:srgbClr val="C00000"/>
                </a:solidFill>
              </a:rPr>
              <a:t>scalable</a:t>
            </a:r>
            <a:r>
              <a:rPr lang="en-US" altLang="zh-CN" sz="1800" dirty="0"/>
              <a:t>, </a:t>
            </a:r>
            <a:r>
              <a:rPr lang="en-US" altLang="zh-CN" sz="1800" dirty="0">
                <a:solidFill>
                  <a:srgbClr val="C00000"/>
                </a:solidFill>
              </a:rPr>
              <a:t>high performance</a:t>
            </a:r>
            <a:r>
              <a:rPr lang="en-US" altLang="zh-CN" sz="1800" dirty="0"/>
              <a:t>, </a:t>
            </a:r>
            <a:r>
              <a:rPr lang="en-US" altLang="zh-CN" sz="1800" dirty="0">
                <a:solidFill>
                  <a:srgbClr val="C00000"/>
                </a:solidFill>
              </a:rPr>
              <a:t>high-productivity</a:t>
            </a:r>
            <a:r>
              <a:rPr lang="en-US" altLang="zh-CN" sz="1800" dirty="0"/>
              <a:t> transformational programming for high-end computers—for traditional </a:t>
            </a:r>
            <a:r>
              <a:rPr lang="en-US" altLang="zh-CN" sz="1800" dirty="0">
                <a:solidFill>
                  <a:srgbClr val="C00000"/>
                </a:solidFill>
              </a:rPr>
              <a:t>numerical computation </a:t>
            </a:r>
            <a:r>
              <a:rPr lang="en-US" altLang="zh-CN" sz="1800" dirty="0"/>
              <a:t>workloads (such as weather simulation, molecular dynamics, particle transport problems </a:t>
            </a:r>
            <a:r>
              <a:rPr lang="en-US" altLang="zh-CN" sz="1800" dirty="0" err="1"/>
              <a:t>etc</a:t>
            </a:r>
            <a:r>
              <a:rPr lang="en-US" altLang="zh-CN" sz="1800" dirty="0"/>
              <a:t>) as well as </a:t>
            </a:r>
            <a:r>
              <a:rPr lang="en-US" altLang="zh-CN" sz="1800" dirty="0">
                <a:solidFill>
                  <a:srgbClr val="C00000"/>
                </a:solidFill>
              </a:rPr>
              <a:t>commercial server </a:t>
            </a:r>
            <a:r>
              <a:rPr lang="en-US" altLang="zh-CN" sz="1800" dirty="0"/>
              <a:t>workloads, such as </a:t>
            </a:r>
            <a:r>
              <a:rPr lang="en-US" altLang="zh-CN" sz="1800" dirty="0">
                <a:solidFill>
                  <a:srgbClr val="C00000"/>
                </a:solidFill>
              </a:rPr>
              <a:t>big data analytics</a:t>
            </a:r>
            <a:r>
              <a:rPr lang="en-US" altLang="zh-CN" sz="1800" dirty="0"/>
              <a:t>.</a:t>
            </a:r>
          </a:p>
          <a:p>
            <a:pPr>
              <a:lnSpc>
                <a:spcPct val="150000"/>
              </a:lnSpc>
            </a:pPr>
            <a:r>
              <a:rPr lang="en-US" altLang="zh-CN" sz="1800" dirty="0">
                <a:solidFill>
                  <a:srgbClr val="C00000"/>
                </a:solidFill>
              </a:rPr>
              <a:t>high</a:t>
            </a:r>
            <a:r>
              <a:rPr lang="en-US" altLang="zh-CN" sz="1800" dirty="0"/>
              <a:t>-performance, </a:t>
            </a:r>
            <a:r>
              <a:rPr lang="en-US" altLang="zh-CN" sz="1800" dirty="0">
                <a:solidFill>
                  <a:srgbClr val="C00000"/>
                </a:solidFill>
              </a:rPr>
              <a:t>high </a:t>
            </a:r>
            <a:r>
              <a:rPr lang="en-US" altLang="zh-CN" sz="1800" dirty="0"/>
              <a:t>productivity computing on </a:t>
            </a:r>
            <a:r>
              <a:rPr lang="en-US" altLang="zh-CN" sz="1800" dirty="0">
                <a:solidFill>
                  <a:srgbClr val="C00000"/>
                </a:solidFill>
              </a:rPr>
              <a:t>high</a:t>
            </a:r>
            <a:r>
              <a:rPr lang="en-US" altLang="zh-CN" sz="1800" dirty="0"/>
              <a:t>-end computers supporting 10</a:t>
            </a:r>
            <a:r>
              <a:rPr lang="en-US" altLang="zh-CN" sz="1800" baseline="30000" dirty="0"/>
              <a:t>5</a:t>
            </a:r>
            <a:r>
              <a:rPr lang="en-US" altLang="zh-CN" sz="1800" dirty="0"/>
              <a:t> </a:t>
            </a:r>
            <a:r>
              <a:rPr lang="en-US" altLang="zh-CN" sz="1800" dirty="0">
                <a:solidFill>
                  <a:srgbClr val="C00000"/>
                </a:solidFill>
              </a:rPr>
              <a:t>hardware threads</a:t>
            </a:r>
            <a:r>
              <a:rPr lang="en-US" altLang="zh-CN" sz="1800" dirty="0"/>
              <a:t> and 10</a:t>
            </a:r>
            <a:r>
              <a:rPr lang="en-US" altLang="zh-CN" sz="1800" baseline="30000" dirty="0"/>
              <a:t>15</a:t>
            </a:r>
            <a:r>
              <a:rPr lang="en-US" altLang="zh-CN" sz="1800" dirty="0"/>
              <a:t> </a:t>
            </a:r>
            <a:r>
              <a:rPr lang="en-US" altLang="zh-CN" sz="1800" dirty="0">
                <a:solidFill>
                  <a:srgbClr val="C00000"/>
                </a:solidFill>
              </a:rPr>
              <a:t>operations per second</a:t>
            </a:r>
            <a:r>
              <a:rPr lang="en-US" altLang="zh-CN" sz="1800" dirty="0"/>
              <a:t>.</a:t>
            </a:r>
          </a:p>
          <a:p>
            <a:pPr>
              <a:lnSpc>
                <a:spcPct val="150000"/>
              </a:lnSpc>
            </a:pPr>
            <a:r>
              <a:rPr lang="en-US" altLang="zh-CN" sz="1800" dirty="0"/>
              <a:t>X10 is a </a:t>
            </a:r>
            <a:r>
              <a:rPr lang="en-US" altLang="zh-CN" sz="1800" dirty="0">
                <a:solidFill>
                  <a:srgbClr val="C00000"/>
                </a:solidFill>
              </a:rPr>
              <a:t>statically typed object-oriented </a:t>
            </a:r>
            <a:r>
              <a:rPr lang="en-US" altLang="zh-CN" sz="1800" dirty="0"/>
              <a:t>language, extending a sequential core language with </a:t>
            </a:r>
            <a:r>
              <a:rPr lang="en-US" altLang="zh-CN" sz="1800" dirty="0">
                <a:solidFill>
                  <a:srgbClr val="C00000"/>
                </a:solidFill>
              </a:rPr>
              <a:t>places</a:t>
            </a:r>
            <a:r>
              <a:rPr lang="en-US" altLang="zh-CN" sz="1800" dirty="0"/>
              <a:t>, </a:t>
            </a:r>
            <a:r>
              <a:rPr lang="en-US" altLang="zh-CN" sz="1800" dirty="0">
                <a:solidFill>
                  <a:srgbClr val="C00000"/>
                </a:solidFill>
              </a:rPr>
              <a:t>activities</a:t>
            </a:r>
            <a:r>
              <a:rPr lang="en-US" altLang="zh-CN" sz="1800" dirty="0"/>
              <a:t>, </a:t>
            </a:r>
            <a:r>
              <a:rPr lang="en-US" altLang="zh-CN" sz="1800" dirty="0">
                <a:solidFill>
                  <a:srgbClr val="C00000"/>
                </a:solidFill>
              </a:rPr>
              <a:t>clocks</a:t>
            </a:r>
            <a:r>
              <a:rPr lang="en-US" altLang="zh-CN" sz="1800" dirty="0"/>
              <a:t>, (distributed, multi-dimensional) </a:t>
            </a:r>
            <a:r>
              <a:rPr lang="en-US" altLang="zh-CN" sz="1800" dirty="0">
                <a:solidFill>
                  <a:srgbClr val="C00000"/>
                </a:solidFill>
              </a:rPr>
              <a:t>arrays</a:t>
            </a:r>
            <a:r>
              <a:rPr lang="en-US" altLang="zh-CN" sz="1800" dirty="0"/>
              <a:t> and </a:t>
            </a:r>
            <a:r>
              <a:rPr lang="en-US" altLang="zh-CN" sz="1800" dirty="0">
                <a:solidFill>
                  <a:srgbClr val="C00000"/>
                </a:solidFill>
              </a:rPr>
              <a:t>struct types</a:t>
            </a:r>
            <a:r>
              <a:rPr lang="en-US" altLang="zh-CN" sz="1800" dirty="0"/>
              <a:t>.</a:t>
            </a:r>
          </a:p>
        </p:txBody>
      </p:sp>
    </p:spTree>
    <p:extLst>
      <p:ext uri="{BB962C8B-B14F-4D97-AF65-F5344CB8AC3E}">
        <p14:creationId xmlns:p14="http://schemas.microsoft.com/office/powerpoint/2010/main" val="2454018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08091A37-9D1D-4CAC-A3BE-DC0E0678E639}"/>
              </a:ext>
            </a:extLst>
          </p:cNvPr>
          <p:cNvSpPr>
            <a:spLocks noGrp="1"/>
          </p:cNvSpPr>
          <p:nvPr>
            <p:ph type="title"/>
          </p:nvPr>
        </p:nvSpPr>
        <p:spPr/>
        <p:txBody>
          <a:bodyPr/>
          <a:lstStyle/>
          <a:p>
            <a:r>
              <a:rPr lang="en-US" altLang="zh-CN" sz="2800" dirty="0"/>
              <a:t>Based on state-of-the-art object-oriented programming</a:t>
            </a:r>
            <a:endParaRPr lang="zh-CN" altLang="en-US" sz="2800" dirty="0"/>
          </a:p>
        </p:txBody>
      </p:sp>
      <p:sp>
        <p:nvSpPr>
          <p:cNvPr id="3" name="内容占位符 2">
            <a:extLst>
              <a:ext uri="{FF2B5EF4-FFF2-40B4-BE49-F238E27FC236}">
                <a16:creationId xmlns:a16="http://schemas.microsoft.com/office/drawing/2014/main" xmlns="" id="{D4FE65B7-798F-4E51-87C8-25BF3B68004A}"/>
              </a:ext>
            </a:extLst>
          </p:cNvPr>
          <p:cNvSpPr>
            <a:spLocks noGrp="1"/>
          </p:cNvSpPr>
          <p:nvPr>
            <p:ph idx="1"/>
          </p:nvPr>
        </p:nvSpPr>
        <p:spPr/>
        <p:txBody>
          <a:bodyPr/>
          <a:lstStyle/>
          <a:p>
            <a:pPr>
              <a:lnSpc>
                <a:spcPct val="150000"/>
              </a:lnSpc>
            </a:pPr>
            <a:r>
              <a:rPr lang="en-US" altLang="zh-CN" sz="2200" dirty="0"/>
              <a:t>ideas primarily to take advantage of their proven </a:t>
            </a:r>
            <a:r>
              <a:rPr lang="en-US" altLang="zh-CN" sz="2200" dirty="0">
                <a:solidFill>
                  <a:srgbClr val="C00000"/>
                </a:solidFill>
              </a:rPr>
              <a:t>flexibility</a:t>
            </a:r>
            <a:r>
              <a:rPr lang="en-US" altLang="zh-CN" sz="2200" dirty="0"/>
              <a:t> and </a:t>
            </a:r>
            <a:r>
              <a:rPr lang="en-US" altLang="zh-CN" sz="2200" dirty="0">
                <a:solidFill>
                  <a:srgbClr val="C00000"/>
                </a:solidFill>
              </a:rPr>
              <a:t>ease-of-use</a:t>
            </a:r>
            <a:r>
              <a:rPr lang="en-US" altLang="zh-CN" sz="2200" dirty="0"/>
              <a:t> for a wide spectrum of programming problems. </a:t>
            </a:r>
          </a:p>
          <a:p>
            <a:pPr>
              <a:lnSpc>
                <a:spcPct val="150000"/>
              </a:lnSpc>
            </a:pPr>
            <a:r>
              <a:rPr lang="en-US" altLang="zh-CN" sz="2200" dirty="0"/>
              <a:t>introduces new constructs that significantly </a:t>
            </a:r>
            <a:r>
              <a:rPr lang="en-US" altLang="zh-CN" sz="2200" dirty="0">
                <a:solidFill>
                  <a:srgbClr val="C00000"/>
                </a:solidFill>
              </a:rPr>
              <a:t>simplify scale out </a:t>
            </a:r>
            <a:r>
              <a:rPr lang="en-US" altLang="zh-CN" sz="2200" dirty="0"/>
              <a:t>programming. </a:t>
            </a:r>
          </a:p>
          <a:p>
            <a:pPr>
              <a:lnSpc>
                <a:spcPct val="150000"/>
              </a:lnSpc>
            </a:pPr>
            <a:r>
              <a:rPr lang="en-US" altLang="zh-CN" sz="2200" dirty="0"/>
              <a:t>intended to have a simple and clear semantics and be readily accessible to </a:t>
            </a:r>
            <a:r>
              <a:rPr lang="en-US" altLang="zh-CN" sz="2200" dirty="0">
                <a:solidFill>
                  <a:srgbClr val="C00000"/>
                </a:solidFill>
              </a:rPr>
              <a:t>mainstream</a:t>
            </a:r>
            <a:r>
              <a:rPr lang="en-US" altLang="zh-CN" sz="2200" dirty="0"/>
              <a:t> OO programmers.</a:t>
            </a:r>
          </a:p>
          <a:p>
            <a:pPr>
              <a:lnSpc>
                <a:spcPct val="150000"/>
              </a:lnSpc>
            </a:pPr>
            <a:r>
              <a:rPr lang="en-US" altLang="zh-CN" sz="2200" dirty="0"/>
              <a:t>intended to support a wide variety of </a:t>
            </a:r>
            <a:r>
              <a:rPr lang="en-US" altLang="zh-CN" sz="2200" dirty="0">
                <a:solidFill>
                  <a:srgbClr val="C00000"/>
                </a:solidFill>
              </a:rPr>
              <a:t>concurrent </a:t>
            </a:r>
            <a:r>
              <a:rPr lang="en-US" altLang="zh-CN" sz="2200" dirty="0"/>
              <a:t>programming idioms</a:t>
            </a:r>
            <a:endParaRPr lang="zh-CN" altLang="en-US" sz="2200" dirty="0"/>
          </a:p>
        </p:txBody>
      </p:sp>
    </p:spTree>
    <p:extLst>
      <p:ext uri="{BB962C8B-B14F-4D97-AF65-F5344CB8AC3E}">
        <p14:creationId xmlns:p14="http://schemas.microsoft.com/office/powerpoint/2010/main" val="239817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6EFCF1DA-B7B6-4289-8BDF-E5BD1949003E}"/>
              </a:ext>
            </a:extLst>
          </p:cNvPr>
          <p:cNvSpPr>
            <a:spLocks noGrp="1"/>
          </p:cNvSpPr>
          <p:nvPr>
            <p:ph type="title"/>
          </p:nvPr>
        </p:nvSpPr>
        <p:spPr/>
        <p:txBody>
          <a:bodyPr/>
          <a:lstStyle/>
          <a:p>
            <a:r>
              <a:rPr lang="en-US" altLang="zh-CN" dirty="0"/>
              <a:t>Numerical computing</a:t>
            </a:r>
            <a:endParaRPr lang="zh-CN" altLang="en-US" dirty="0"/>
          </a:p>
        </p:txBody>
      </p:sp>
      <p:sp>
        <p:nvSpPr>
          <p:cNvPr id="3" name="内容占位符 2">
            <a:extLst>
              <a:ext uri="{FF2B5EF4-FFF2-40B4-BE49-F238E27FC236}">
                <a16:creationId xmlns:a16="http://schemas.microsoft.com/office/drawing/2014/main" xmlns="" id="{7B23F37E-23CE-4C3D-AE77-147EBF6BB779}"/>
              </a:ext>
            </a:extLst>
          </p:cNvPr>
          <p:cNvSpPr>
            <a:spLocks noGrp="1"/>
          </p:cNvSpPr>
          <p:nvPr>
            <p:ph idx="1"/>
          </p:nvPr>
        </p:nvSpPr>
        <p:spPr/>
        <p:txBody>
          <a:bodyPr/>
          <a:lstStyle/>
          <a:p>
            <a:pPr>
              <a:lnSpc>
                <a:spcPct val="150000"/>
              </a:lnSpc>
            </a:pPr>
            <a:r>
              <a:rPr lang="en-US" altLang="zh-CN" dirty="0"/>
              <a:t>How to adapt such languages to the context of high-performance numerical computing. </a:t>
            </a:r>
          </a:p>
          <a:p>
            <a:pPr lvl="1">
              <a:lnSpc>
                <a:spcPct val="150000"/>
              </a:lnSpc>
            </a:pPr>
            <a:r>
              <a:rPr lang="en-US" altLang="zh-CN" dirty="0"/>
              <a:t>user-defined struct types (such as Int, Float, Complex </a:t>
            </a:r>
            <a:r>
              <a:rPr lang="en-US" altLang="zh-CN" dirty="0" err="1"/>
              <a:t>etc</a:t>
            </a:r>
            <a:r>
              <a:rPr lang="en-US" altLang="zh-CN" dirty="0"/>
              <a:t>) and </a:t>
            </a:r>
            <a:r>
              <a:rPr lang="en-US" altLang="zh-CN" dirty="0">
                <a:solidFill>
                  <a:srgbClr val="C00000"/>
                </a:solidFill>
              </a:rPr>
              <a:t>function literals</a:t>
            </a:r>
            <a:r>
              <a:rPr lang="en-US" altLang="zh-CN" dirty="0"/>
              <a:t>, </a:t>
            </a:r>
          </a:p>
          <a:p>
            <a:pPr lvl="1">
              <a:lnSpc>
                <a:spcPct val="150000"/>
              </a:lnSpc>
            </a:pPr>
            <a:r>
              <a:rPr lang="en-US" altLang="zh-CN" dirty="0"/>
              <a:t>a very flexible form of multi-dimensional arrays (based on ideas in ZPL) </a:t>
            </a:r>
          </a:p>
          <a:p>
            <a:pPr lvl="1">
              <a:lnSpc>
                <a:spcPct val="150000"/>
              </a:lnSpc>
            </a:pPr>
            <a:r>
              <a:rPr lang="en-US" altLang="zh-CN" dirty="0"/>
              <a:t>IEEE-standard floating point arithmetic. </a:t>
            </a:r>
          </a:p>
          <a:p>
            <a:pPr lvl="1">
              <a:lnSpc>
                <a:spcPct val="150000"/>
              </a:lnSpc>
            </a:pPr>
            <a:r>
              <a:rPr lang="en-US" altLang="zh-CN" dirty="0"/>
              <a:t>Some capabilities for overloading operator.</a:t>
            </a:r>
          </a:p>
        </p:txBody>
      </p:sp>
    </p:spTree>
    <p:extLst>
      <p:ext uri="{BB962C8B-B14F-4D97-AF65-F5344CB8AC3E}">
        <p14:creationId xmlns:p14="http://schemas.microsoft.com/office/powerpoint/2010/main" val="19292697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873784-E612-4AE6-9563-B0B82187A0D0}"/>
              </a:ext>
            </a:extLst>
          </p:cNvPr>
          <p:cNvSpPr>
            <a:spLocks noGrp="1"/>
          </p:cNvSpPr>
          <p:nvPr>
            <p:ph type="title"/>
          </p:nvPr>
        </p:nvSpPr>
        <p:spPr/>
        <p:txBody>
          <a:bodyPr/>
          <a:lstStyle/>
          <a:p>
            <a:pPr>
              <a:lnSpc>
                <a:spcPct val="100000"/>
              </a:lnSpc>
            </a:pPr>
            <a:r>
              <a:rPr lang="en-US" altLang="zh-CN" sz="2800" dirty="0"/>
              <a:t>The first of the second generation of PGAS languages. </a:t>
            </a:r>
            <a:endParaRPr lang="zh-CN" altLang="en-US" sz="2800" dirty="0"/>
          </a:p>
        </p:txBody>
      </p:sp>
      <p:sp>
        <p:nvSpPr>
          <p:cNvPr id="3" name="内容占位符 2">
            <a:extLst>
              <a:ext uri="{FF2B5EF4-FFF2-40B4-BE49-F238E27FC236}">
                <a16:creationId xmlns:a16="http://schemas.microsoft.com/office/drawing/2014/main" xmlns="" id="{7B838D2A-CD68-4B1E-B0B8-A8F9BB7A2E60}"/>
              </a:ext>
            </a:extLst>
          </p:cNvPr>
          <p:cNvSpPr>
            <a:spLocks noGrp="1"/>
          </p:cNvSpPr>
          <p:nvPr>
            <p:ph idx="1"/>
          </p:nvPr>
        </p:nvSpPr>
        <p:spPr/>
        <p:txBody>
          <a:bodyPr/>
          <a:lstStyle/>
          <a:p>
            <a:r>
              <a:rPr lang="en-US" altLang="zh-CN" sz="2000" dirty="0"/>
              <a:t>X10 introduces a flexible treatment of concurrency, distribution and locality, within an integrated type system. </a:t>
            </a:r>
          </a:p>
          <a:p>
            <a:r>
              <a:rPr lang="en-US" altLang="zh-CN" sz="2000" dirty="0"/>
              <a:t>X10 extends the PGAS model with asynchrony (yielding the APGAS programming model).</a:t>
            </a:r>
          </a:p>
          <a:p>
            <a:r>
              <a:rPr lang="en-US" altLang="zh-CN" sz="2000" dirty="0"/>
              <a:t> X10 introduces places as an abstraction for a computational context with a locally synchronous view of shared memory. </a:t>
            </a:r>
          </a:p>
          <a:p>
            <a:pPr lvl="1"/>
            <a:r>
              <a:rPr lang="en-US" altLang="zh-CN" sz="1600" dirty="0"/>
              <a:t>An X10 computation runs over a large collection of places. </a:t>
            </a:r>
          </a:p>
          <a:p>
            <a:pPr lvl="1"/>
            <a:r>
              <a:rPr lang="en-US" altLang="zh-CN" sz="1600" dirty="0"/>
              <a:t>Each place hosts some data and runs one or more activities. </a:t>
            </a:r>
          </a:p>
          <a:p>
            <a:r>
              <a:rPr lang="en-US" altLang="zh-CN" sz="2000" dirty="0"/>
              <a:t>Activities are lightweight threads of execution. </a:t>
            </a:r>
          </a:p>
          <a:p>
            <a:pPr lvl="1"/>
            <a:r>
              <a:rPr lang="en-US" altLang="zh-CN" sz="1600" dirty="0"/>
              <a:t>Activities can be dynamically created. </a:t>
            </a:r>
          </a:p>
          <a:p>
            <a:pPr lvl="1"/>
            <a:r>
              <a:rPr lang="en-US" altLang="zh-CN" sz="1600" dirty="0"/>
              <a:t>An activity may synchronously (and atomically) use one or more memory locations in the place in which it resides, leveraging current symmetric multiprocessor (SMP) technology. </a:t>
            </a:r>
          </a:p>
          <a:p>
            <a:endParaRPr lang="en-US" altLang="zh-CN" sz="2000" dirty="0"/>
          </a:p>
          <a:p>
            <a:endParaRPr lang="zh-CN" altLang="en-US" sz="2000" dirty="0"/>
          </a:p>
        </p:txBody>
      </p:sp>
    </p:spTree>
    <p:extLst>
      <p:ext uri="{BB962C8B-B14F-4D97-AF65-F5344CB8AC3E}">
        <p14:creationId xmlns:p14="http://schemas.microsoft.com/office/powerpoint/2010/main" val="25994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 calcmode="lin" valueType="num">
                                      <p:cBhvr additive="base">
                                        <p:cTn id="2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anim calcmode="lin" valueType="num">
                                      <p:cBhvr additive="base">
                                        <p:cTn id="41"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F2060F-B76D-4269-BA53-11D8E78CE0E8}"/>
              </a:ext>
            </a:extLst>
          </p:cNvPr>
          <p:cNvSpPr>
            <a:spLocks noGrp="1"/>
          </p:cNvSpPr>
          <p:nvPr>
            <p:ph type="title"/>
          </p:nvPr>
        </p:nvSpPr>
        <p:spPr/>
        <p:txBody>
          <a:bodyPr/>
          <a:lstStyle/>
          <a:p>
            <a:r>
              <a:rPr lang="en-US" altLang="zh-CN" dirty="0"/>
              <a:t>Execution control</a:t>
            </a:r>
            <a:endParaRPr lang="zh-CN" altLang="en-US" dirty="0"/>
          </a:p>
        </p:txBody>
      </p:sp>
      <p:sp>
        <p:nvSpPr>
          <p:cNvPr id="3" name="内容占位符 2">
            <a:extLst>
              <a:ext uri="{FF2B5EF4-FFF2-40B4-BE49-F238E27FC236}">
                <a16:creationId xmlns:a16="http://schemas.microsoft.com/office/drawing/2014/main" xmlns="" id="{1D9DC761-699E-4D7D-B618-B18BB824C7EB}"/>
              </a:ext>
            </a:extLst>
          </p:cNvPr>
          <p:cNvSpPr>
            <a:spLocks noGrp="1"/>
          </p:cNvSpPr>
          <p:nvPr>
            <p:ph idx="1"/>
          </p:nvPr>
        </p:nvSpPr>
        <p:spPr/>
        <p:txBody>
          <a:bodyPr/>
          <a:lstStyle/>
          <a:p>
            <a:r>
              <a:rPr lang="en-US" altLang="zh-CN" sz="1600" dirty="0"/>
              <a:t>A distributed termination construct </a:t>
            </a:r>
            <a:r>
              <a:rPr lang="en-US" altLang="zh-CN" sz="1600" dirty="0">
                <a:solidFill>
                  <a:srgbClr val="C00000"/>
                </a:solidFill>
              </a:rPr>
              <a:t>finish</a:t>
            </a:r>
            <a:r>
              <a:rPr lang="en-US" altLang="zh-CN" sz="1600" dirty="0"/>
              <a:t> enables code to execute after all activities in the given statement have terminated, thus ensuring that all their </a:t>
            </a:r>
            <a:r>
              <a:rPr lang="en-US" altLang="zh-CN" sz="1600" dirty="0">
                <a:solidFill>
                  <a:srgbClr val="C00000"/>
                </a:solidFill>
              </a:rPr>
              <a:t>side-effects</a:t>
            </a:r>
            <a:r>
              <a:rPr lang="en-US" altLang="zh-CN" sz="1600" dirty="0"/>
              <a:t> have already taken place. </a:t>
            </a:r>
          </a:p>
          <a:p>
            <a:r>
              <a:rPr lang="en-US" altLang="zh-CN" sz="1600" dirty="0"/>
              <a:t>An activity may </a:t>
            </a:r>
            <a:r>
              <a:rPr lang="en-US" altLang="zh-CN" sz="1600" dirty="0">
                <a:solidFill>
                  <a:srgbClr val="C00000"/>
                </a:solidFill>
              </a:rPr>
              <a:t>shift</a:t>
            </a:r>
            <a:r>
              <a:rPr lang="en-US" altLang="zh-CN" sz="1600" dirty="0"/>
              <a:t> to another place to execute a statement block. </a:t>
            </a:r>
          </a:p>
          <a:p>
            <a:r>
              <a:rPr lang="en-US" altLang="zh-CN" sz="1600" dirty="0"/>
              <a:t>X10 provides weaker ordering guarantees for inter-place data access, enabling applications to scale. </a:t>
            </a:r>
          </a:p>
          <a:p>
            <a:pPr lvl="1"/>
            <a:r>
              <a:rPr lang="en-US" altLang="zh-CN" sz="1200" dirty="0"/>
              <a:t>Multiple memory locations in multiple places cannot be accessed atomically. </a:t>
            </a:r>
          </a:p>
          <a:p>
            <a:r>
              <a:rPr lang="en-US" altLang="zh-CN" sz="1600" dirty="0">
                <a:solidFill>
                  <a:srgbClr val="C00000"/>
                </a:solidFill>
              </a:rPr>
              <a:t>Immutable data </a:t>
            </a:r>
            <a:r>
              <a:rPr lang="en-US" altLang="zh-CN" sz="1600" dirty="0"/>
              <a:t>needs no </a:t>
            </a:r>
            <a:r>
              <a:rPr lang="en-US" altLang="zh-CN" sz="1600" dirty="0">
                <a:solidFill>
                  <a:srgbClr val="C00000"/>
                </a:solidFill>
              </a:rPr>
              <a:t>consistency management </a:t>
            </a:r>
            <a:r>
              <a:rPr lang="en-US" altLang="zh-CN" sz="1600" dirty="0"/>
              <a:t>and may be freely copied by the implementation between places. </a:t>
            </a:r>
          </a:p>
          <a:p>
            <a:r>
              <a:rPr lang="en-US" altLang="zh-CN" sz="1600" dirty="0"/>
              <a:t>One or more </a:t>
            </a:r>
            <a:r>
              <a:rPr lang="en-US" altLang="zh-CN" sz="1600" dirty="0">
                <a:solidFill>
                  <a:srgbClr val="C00000"/>
                </a:solidFill>
              </a:rPr>
              <a:t>clocks </a:t>
            </a:r>
            <a:r>
              <a:rPr lang="en-US" altLang="zh-CN" sz="1600" dirty="0"/>
              <a:t>may be used to order activities running in multiple places. </a:t>
            </a:r>
          </a:p>
          <a:p>
            <a:r>
              <a:rPr lang="en-US" altLang="zh-CN" sz="1600" dirty="0" err="1"/>
              <a:t>DistArrays</a:t>
            </a:r>
            <a:r>
              <a:rPr lang="en-US" altLang="zh-CN" sz="1600" dirty="0"/>
              <a:t>, distributed arrays, may be distributed across multiple places and support </a:t>
            </a:r>
            <a:r>
              <a:rPr lang="en-US" altLang="zh-CN" sz="1600" dirty="0">
                <a:solidFill>
                  <a:srgbClr val="C00000"/>
                </a:solidFill>
              </a:rPr>
              <a:t>parallel collective operations</a:t>
            </a:r>
            <a:r>
              <a:rPr lang="en-US" altLang="zh-CN" sz="1600" dirty="0"/>
              <a:t>. </a:t>
            </a:r>
          </a:p>
          <a:p>
            <a:r>
              <a:rPr lang="en-US" altLang="zh-CN" sz="1600" dirty="0"/>
              <a:t>A novel exception flow model ensures that </a:t>
            </a:r>
            <a:r>
              <a:rPr lang="en-US" altLang="zh-CN" sz="1600" dirty="0">
                <a:solidFill>
                  <a:srgbClr val="C00000"/>
                </a:solidFill>
              </a:rPr>
              <a:t>exceptions thrown</a:t>
            </a:r>
            <a:r>
              <a:rPr lang="en-US" altLang="zh-CN" sz="1600" dirty="0"/>
              <a:t> by asynchronous activities can be caught at a suitable parent activity. </a:t>
            </a:r>
          </a:p>
          <a:p>
            <a:r>
              <a:rPr lang="en-US" altLang="zh-CN" sz="1600" dirty="0">
                <a:solidFill>
                  <a:srgbClr val="C00000"/>
                </a:solidFill>
              </a:rPr>
              <a:t>Asynchronous initialization </a:t>
            </a:r>
            <a:r>
              <a:rPr lang="en-US" altLang="zh-CN" sz="1600" dirty="0"/>
              <a:t>of variables is supported. </a:t>
            </a:r>
          </a:p>
          <a:p>
            <a:r>
              <a:rPr lang="en-US" altLang="zh-CN" sz="1600" dirty="0"/>
              <a:t>Linking with native code is supported.</a:t>
            </a:r>
          </a:p>
          <a:p>
            <a:endParaRPr lang="zh-CN" altLang="en-US" sz="1600" dirty="0"/>
          </a:p>
          <a:p>
            <a:endParaRPr lang="zh-CN" altLang="en-US" sz="1600" dirty="0"/>
          </a:p>
          <a:p>
            <a:endParaRPr lang="zh-CN" altLang="en-US" sz="1600" dirty="0"/>
          </a:p>
          <a:p>
            <a:endParaRPr lang="zh-CN" altLang="en-US" sz="1600" dirty="0"/>
          </a:p>
        </p:txBody>
      </p:sp>
    </p:spTree>
    <p:extLst>
      <p:ext uri="{BB962C8B-B14F-4D97-AF65-F5344CB8AC3E}">
        <p14:creationId xmlns:p14="http://schemas.microsoft.com/office/powerpoint/2010/main" val="809665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animEffect transition="in" filter="fade">
                                      <p:cBhvr>
                                        <p:cTn id="35" dur="500"/>
                                        <p:tgtEl>
                                          <p:spTgt spid="3">
                                            <p:txEl>
                                              <p:pRg st="6" end="6"/>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3">
                                            <p:txEl>
                                              <p:pRg st="7" end="7"/>
                                            </p:txEl>
                                          </p:spTgt>
                                        </p:tgtEl>
                                        <p:attrNameLst>
                                          <p:attrName>style.visibility</p:attrName>
                                        </p:attrNameLst>
                                      </p:cBhvr>
                                      <p:to>
                                        <p:strVal val="visible"/>
                                      </p:to>
                                    </p:set>
                                    <p:animEffect transition="in" filter="fade">
                                      <p:cBhvr>
                                        <p:cTn id="40" dur="500"/>
                                        <p:tgtEl>
                                          <p:spTgt spid="3">
                                            <p:txEl>
                                              <p:pRg st="7" end="7"/>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animEffect transition="in" filter="fade">
                                      <p:cBhvr>
                                        <p:cTn id="45" dur="500"/>
                                        <p:tgtEl>
                                          <p:spTgt spid="3">
                                            <p:txEl>
                                              <p:pRg st="8" end="8"/>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
                                            <p:txEl>
                                              <p:pRg st="9" end="9"/>
                                            </p:txEl>
                                          </p:spTgt>
                                        </p:tgtEl>
                                        <p:attrNameLst>
                                          <p:attrName>style.visibility</p:attrName>
                                        </p:attrNameLst>
                                      </p:cBhvr>
                                      <p:to>
                                        <p:strVal val="visible"/>
                                      </p:to>
                                    </p:set>
                                    <p:animEffect transition="in" filter="fade">
                                      <p:cBhvr>
                                        <p:cTn id="50"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
          <p:cNvSpPr>
            <a:spLocks noGrp="1" noChangeArrowheads="1"/>
          </p:cNvSpPr>
          <p:nvPr>
            <p:ph type="title"/>
          </p:nvPr>
        </p:nvSpPr>
        <p:spPr/>
        <p:txBody>
          <a:bodyPr/>
          <a:lstStyle/>
          <a:p>
            <a:r>
              <a:rPr lang="en-US" altLang="zh-CN" dirty="0"/>
              <a:t>X10 new concepts</a:t>
            </a:r>
          </a:p>
        </p:txBody>
      </p:sp>
      <p:sp>
        <p:nvSpPr>
          <p:cNvPr id="8194" name="Rectangle 2"/>
          <p:cNvSpPr>
            <a:spLocks noGrp="1" noChangeArrowheads="1"/>
          </p:cNvSpPr>
          <p:nvPr>
            <p:ph type="body" idx="1"/>
          </p:nvPr>
        </p:nvSpPr>
        <p:spPr/>
        <p:txBody>
          <a:bodyPr>
            <a:normAutofit lnSpcReduction="10000"/>
          </a:bodyPr>
          <a:lstStyle/>
          <a:p>
            <a:pPr>
              <a:lnSpc>
                <a:spcPct val="150000"/>
              </a:lnSpc>
            </a:pPr>
            <a:r>
              <a:rPr lang="en-US" altLang="zh-CN" sz="2000" dirty="0"/>
              <a:t>X10 is an instance of the Asynchronous PGAS model in the Java family</a:t>
            </a:r>
          </a:p>
          <a:p>
            <a:pPr lvl="1">
              <a:lnSpc>
                <a:spcPct val="150000"/>
              </a:lnSpc>
            </a:pPr>
            <a:r>
              <a:rPr lang="en-US" altLang="zh-CN" sz="1800" dirty="0"/>
              <a:t>Threads can be dynamically created under programmer control (as </a:t>
            </a:r>
            <a:r>
              <a:rPr lang="en-US" altLang="zh-CN" sz="1800" dirty="0">
                <a:solidFill>
                  <a:srgbClr val="FF0000"/>
                </a:solidFill>
              </a:rPr>
              <a:t>opposed to </a:t>
            </a:r>
            <a:r>
              <a:rPr lang="en-US" altLang="zh-CN" sz="1800" dirty="0"/>
              <a:t>SPMD execution of MPI, UPC, FORTRAN)</a:t>
            </a:r>
          </a:p>
          <a:p>
            <a:pPr lvl="1">
              <a:lnSpc>
                <a:spcPct val="150000"/>
              </a:lnSpc>
            </a:pPr>
            <a:r>
              <a:rPr lang="en-US" altLang="zh-CN" sz="1800" dirty="0"/>
              <a:t>n distinct threads, p distinct memories </a:t>
            </a:r>
          </a:p>
          <a:p>
            <a:pPr lvl="1">
              <a:lnSpc>
                <a:spcPct val="150000"/>
              </a:lnSpc>
            </a:pPr>
            <a:r>
              <a:rPr lang="en-US" altLang="zh-CN" sz="1800" dirty="0">
                <a:solidFill>
                  <a:srgbClr val="FF0000"/>
                </a:solidFill>
              </a:rPr>
              <a:t>n &lt;&gt; p</a:t>
            </a:r>
          </a:p>
          <a:p>
            <a:pPr>
              <a:lnSpc>
                <a:spcPct val="150000"/>
              </a:lnSpc>
            </a:pPr>
            <a:r>
              <a:rPr lang="en-US" altLang="zh-CN" sz="2000" dirty="0"/>
              <a:t>PGAS memories are called </a:t>
            </a:r>
            <a:r>
              <a:rPr lang="en-US" altLang="zh-CN" sz="2000" dirty="0">
                <a:solidFill>
                  <a:srgbClr val="FF0000"/>
                </a:solidFill>
              </a:rPr>
              <a:t>places </a:t>
            </a:r>
            <a:r>
              <a:rPr lang="en-US" altLang="zh-CN" sz="2000" dirty="0"/>
              <a:t>in X10</a:t>
            </a:r>
          </a:p>
          <a:p>
            <a:pPr>
              <a:lnSpc>
                <a:spcPct val="150000"/>
              </a:lnSpc>
            </a:pPr>
            <a:r>
              <a:rPr lang="en-US" altLang="zh-CN" sz="2000" dirty="0"/>
              <a:t>PGAS threads are called </a:t>
            </a:r>
            <a:r>
              <a:rPr lang="en-US" altLang="zh-CN" sz="2000" dirty="0">
                <a:solidFill>
                  <a:srgbClr val="FF0000"/>
                </a:solidFill>
              </a:rPr>
              <a:t>activities </a:t>
            </a:r>
            <a:r>
              <a:rPr lang="en-US" altLang="zh-CN" sz="2000" dirty="0"/>
              <a:t>in X10</a:t>
            </a:r>
          </a:p>
          <a:p>
            <a:pPr>
              <a:lnSpc>
                <a:spcPct val="150000"/>
              </a:lnSpc>
            </a:pPr>
            <a:r>
              <a:rPr lang="en-US" altLang="zh-CN" sz="2000" dirty="0"/>
              <a:t>Asynchronous extensions for other PGAS languages (UPC, FORTRAN 2009) entirely possible…</a:t>
            </a:r>
          </a:p>
          <a:p>
            <a:pPr lvl="1">
              <a:lnSpc>
                <a:spcPct val="150000"/>
              </a:lnSpc>
            </a:pPr>
            <a:endParaRPr lang="en-US" altLang="zh-CN" sz="18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 calcmode="lin" valueType="num">
                                      <p:cBhvr additive="base">
                                        <p:cTn id="7" dur="500" fill="hold"/>
                                        <p:tgtEl>
                                          <p:spTgt spid="81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1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194">
                                            <p:txEl>
                                              <p:pRg st="1" end="1"/>
                                            </p:txEl>
                                          </p:spTgt>
                                        </p:tgtEl>
                                        <p:attrNameLst>
                                          <p:attrName>style.visibility</p:attrName>
                                        </p:attrNameLst>
                                      </p:cBhvr>
                                      <p:to>
                                        <p:strVal val="visible"/>
                                      </p:to>
                                    </p:set>
                                    <p:anim calcmode="lin" valueType="num">
                                      <p:cBhvr additive="base">
                                        <p:cTn id="13" dur="500" fill="hold"/>
                                        <p:tgtEl>
                                          <p:spTgt spid="81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1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194">
                                            <p:txEl>
                                              <p:pRg st="2" end="2"/>
                                            </p:txEl>
                                          </p:spTgt>
                                        </p:tgtEl>
                                        <p:attrNameLst>
                                          <p:attrName>style.visibility</p:attrName>
                                        </p:attrNameLst>
                                      </p:cBhvr>
                                      <p:to>
                                        <p:strVal val="visible"/>
                                      </p:to>
                                    </p:set>
                                    <p:anim calcmode="lin" valueType="num">
                                      <p:cBhvr additive="base">
                                        <p:cTn id="19" dur="500" fill="hold"/>
                                        <p:tgtEl>
                                          <p:spTgt spid="81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1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194">
                                            <p:txEl>
                                              <p:pRg st="3" end="3"/>
                                            </p:txEl>
                                          </p:spTgt>
                                        </p:tgtEl>
                                        <p:attrNameLst>
                                          <p:attrName>style.visibility</p:attrName>
                                        </p:attrNameLst>
                                      </p:cBhvr>
                                      <p:to>
                                        <p:strVal val="visible"/>
                                      </p:to>
                                    </p:set>
                                    <p:anim calcmode="lin" valueType="num">
                                      <p:cBhvr additive="base">
                                        <p:cTn id="25" dur="500" fill="hold"/>
                                        <p:tgtEl>
                                          <p:spTgt spid="81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19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194">
                                            <p:txEl>
                                              <p:pRg st="4" end="4"/>
                                            </p:txEl>
                                          </p:spTgt>
                                        </p:tgtEl>
                                        <p:attrNameLst>
                                          <p:attrName>style.visibility</p:attrName>
                                        </p:attrNameLst>
                                      </p:cBhvr>
                                      <p:to>
                                        <p:strVal val="visible"/>
                                      </p:to>
                                    </p:set>
                                    <p:anim calcmode="lin" valueType="num">
                                      <p:cBhvr additive="base">
                                        <p:cTn id="31" dur="500" fill="hold"/>
                                        <p:tgtEl>
                                          <p:spTgt spid="81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8194">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8194">
                                            <p:txEl>
                                              <p:pRg st="5" end="5"/>
                                            </p:txEl>
                                          </p:spTgt>
                                        </p:tgtEl>
                                        <p:attrNameLst>
                                          <p:attrName>style.visibility</p:attrName>
                                        </p:attrNameLst>
                                      </p:cBhvr>
                                      <p:to>
                                        <p:strVal val="visible"/>
                                      </p:to>
                                    </p:set>
                                    <p:anim calcmode="lin" valueType="num">
                                      <p:cBhvr additive="base">
                                        <p:cTn id="37" dur="500" fill="hold"/>
                                        <p:tgtEl>
                                          <p:spTgt spid="81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194">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8194">
                                            <p:txEl>
                                              <p:pRg st="6" end="6"/>
                                            </p:txEl>
                                          </p:spTgt>
                                        </p:tgtEl>
                                        <p:attrNameLst>
                                          <p:attrName>style.visibility</p:attrName>
                                        </p:attrNameLst>
                                      </p:cBhvr>
                                      <p:to>
                                        <p:strVal val="visible"/>
                                      </p:to>
                                    </p:set>
                                    <p:anim calcmode="lin" valueType="num">
                                      <p:cBhvr additive="base">
                                        <p:cTn id="43" dur="500" fill="hold"/>
                                        <p:tgtEl>
                                          <p:spTgt spid="819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8194">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1"/>
          <p:cNvSpPr>
            <a:spLocks noChangeArrowheads="1"/>
          </p:cNvSpPr>
          <p:nvPr/>
        </p:nvSpPr>
        <p:spPr bwMode="auto">
          <a:xfrm>
            <a:off x="7019925" y="5205413"/>
            <a:ext cx="1676400" cy="1495323"/>
          </a:xfrm>
          <a:prstGeom prst="rect">
            <a:avLst/>
          </a:prstGeom>
          <a:noFill/>
          <a:ln w="9525">
            <a:noFill/>
            <a:round/>
            <a:headEnd/>
            <a:tailEnd/>
          </a:ln>
        </p:spPr>
        <p:txBody>
          <a:bodyPr lIns="90360" tIns="44280" rIns="90360" bIns="44280">
            <a:spAutoFit/>
          </a:bodyPr>
          <a:lstStyle/>
          <a:p>
            <a:pPr marL="220663" indent="-220663" algn="l">
              <a:spcBef>
                <a:spcPts val="238"/>
              </a:spcBef>
              <a:tabLst>
                <a:tab pos="222250" algn="l"/>
                <a:tab pos="450850" algn="l"/>
                <a:tab pos="679450" algn="l"/>
                <a:tab pos="908050" algn="l"/>
                <a:tab pos="1136650" algn="l"/>
                <a:tab pos="1365250" algn="l"/>
                <a:tab pos="1593850" algn="l"/>
                <a:tab pos="1822450" algn="l"/>
                <a:tab pos="2051050" algn="l"/>
                <a:tab pos="2279650" algn="l"/>
                <a:tab pos="2508250" algn="l"/>
                <a:tab pos="2736850" algn="l"/>
                <a:tab pos="2965450" algn="l"/>
                <a:tab pos="3194050" algn="l"/>
                <a:tab pos="3422650" algn="l"/>
                <a:tab pos="3651250" algn="l"/>
                <a:tab pos="3879850" algn="l"/>
                <a:tab pos="4108450" algn="l"/>
                <a:tab pos="4337050" algn="l"/>
                <a:tab pos="4565650" algn="l"/>
                <a:tab pos="4794250" algn="l"/>
              </a:tabLst>
            </a:pPr>
            <a:r>
              <a:rPr lang="en-US" altLang="zh-CN" sz="1300">
                <a:solidFill>
                  <a:srgbClr val="000000"/>
                </a:solidFill>
                <a:ea typeface="宋体" pitchFamily="2" charset="-122"/>
              </a:rPr>
              <a:t>Storage classes:</a:t>
            </a:r>
          </a:p>
          <a:p>
            <a:pPr marL="220663" indent="-220663" algn="l">
              <a:spcBef>
                <a:spcPts val="238"/>
              </a:spcBef>
              <a:buClr>
                <a:srgbClr val="C70000"/>
              </a:buClr>
              <a:buSzPct val="85000"/>
              <a:buFont typeface="Wingdings" pitchFamily="2" charset="2"/>
              <a:buChar char=""/>
              <a:tabLst>
                <a:tab pos="222250" algn="l"/>
                <a:tab pos="450850" algn="l"/>
                <a:tab pos="679450" algn="l"/>
                <a:tab pos="908050" algn="l"/>
                <a:tab pos="1136650" algn="l"/>
                <a:tab pos="1365250" algn="l"/>
                <a:tab pos="1593850" algn="l"/>
                <a:tab pos="1822450" algn="l"/>
                <a:tab pos="2051050" algn="l"/>
                <a:tab pos="2279650" algn="l"/>
                <a:tab pos="2508250" algn="l"/>
                <a:tab pos="2736850" algn="l"/>
                <a:tab pos="2965450" algn="l"/>
                <a:tab pos="3194050" algn="l"/>
                <a:tab pos="3422650" algn="l"/>
                <a:tab pos="3651250" algn="l"/>
                <a:tab pos="3879850" algn="l"/>
                <a:tab pos="4108450" algn="l"/>
                <a:tab pos="4337050" algn="l"/>
                <a:tab pos="4565650" algn="l"/>
                <a:tab pos="4794250" algn="l"/>
              </a:tabLst>
            </a:pPr>
            <a:r>
              <a:rPr lang="en-US" altLang="zh-CN" sz="1300">
                <a:solidFill>
                  <a:srgbClr val="00FF00"/>
                </a:solidFill>
                <a:ea typeface="宋体" pitchFamily="2" charset="-122"/>
              </a:rPr>
              <a:t>Activity-local</a:t>
            </a:r>
          </a:p>
          <a:p>
            <a:pPr marL="220663" indent="-220663" algn="l">
              <a:spcBef>
                <a:spcPts val="238"/>
              </a:spcBef>
              <a:buClr>
                <a:srgbClr val="C70000"/>
              </a:buClr>
              <a:buSzPct val="85000"/>
              <a:buFont typeface="Wingdings" pitchFamily="2" charset="2"/>
              <a:buChar char=""/>
              <a:tabLst>
                <a:tab pos="222250" algn="l"/>
                <a:tab pos="450850" algn="l"/>
                <a:tab pos="679450" algn="l"/>
                <a:tab pos="908050" algn="l"/>
                <a:tab pos="1136650" algn="l"/>
                <a:tab pos="1365250" algn="l"/>
                <a:tab pos="1593850" algn="l"/>
                <a:tab pos="1822450" algn="l"/>
                <a:tab pos="2051050" algn="l"/>
                <a:tab pos="2279650" algn="l"/>
                <a:tab pos="2508250" algn="l"/>
                <a:tab pos="2736850" algn="l"/>
                <a:tab pos="2965450" algn="l"/>
                <a:tab pos="3194050" algn="l"/>
                <a:tab pos="3422650" algn="l"/>
                <a:tab pos="3651250" algn="l"/>
                <a:tab pos="3879850" algn="l"/>
                <a:tab pos="4108450" algn="l"/>
                <a:tab pos="4337050" algn="l"/>
                <a:tab pos="4565650" algn="l"/>
                <a:tab pos="4794250" algn="l"/>
              </a:tabLst>
            </a:pPr>
            <a:r>
              <a:rPr lang="en-US" altLang="zh-CN" sz="1300">
                <a:solidFill>
                  <a:srgbClr val="FFD69C"/>
                </a:solidFill>
                <a:ea typeface="宋体" pitchFamily="2" charset="-122"/>
              </a:rPr>
              <a:t>Place-local</a:t>
            </a:r>
          </a:p>
          <a:p>
            <a:pPr marL="220663" indent="-220663" algn="l">
              <a:spcBef>
                <a:spcPts val="238"/>
              </a:spcBef>
              <a:buClr>
                <a:srgbClr val="C70000"/>
              </a:buClr>
              <a:buSzPct val="85000"/>
              <a:buFont typeface="Wingdings" pitchFamily="2" charset="2"/>
              <a:buChar char=""/>
              <a:tabLst>
                <a:tab pos="222250" algn="l"/>
                <a:tab pos="450850" algn="l"/>
                <a:tab pos="679450" algn="l"/>
                <a:tab pos="908050" algn="l"/>
                <a:tab pos="1136650" algn="l"/>
                <a:tab pos="1365250" algn="l"/>
                <a:tab pos="1593850" algn="l"/>
                <a:tab pos="1822450" algn="l"/>
                <a:tab pos="2051050" algn="l"/>
                <a:tab pos="2279650" algn="l"/>
                <a:tab pos="2508250" algn="l"/>
                <a:tab pos="2736850" algn="l"/>
                <a:tab pos="2965450" algn="l"/>
                <a:tab pos="3194050" algn="l"/>
                <a:tab pos="3422650" algn="l"/>
                <a:tab pos="3651250" algn="l"/>
                <a:tab pos="3879850" algn="l"/>
                <a:tab pos="4108450" algn="l"/>
                <a:tab pos="4337050" algn="l"/>
                <a:tab pos="4565650" algn="l"/>
                <a:tab pos="4794250" algn="l"/>
              </a:tabLst>
            </a:pPr>
            <a:r>
              <a:rPr lang="en-US" altLang="zh-CN" sz="1300">
                <a:solidFill>
                  <a:srgbClr val="FF9933"/>
                </a:solidFill>
                <a:ea typeface="宋体" pitchFamily="2" charset="-122"/>
              </a:rPr>
              <a:t>Partitioned global</a:t>
            </a:r>
          </a:p>
          <a:p>
            <a:pPr marL="220663" indent="-220663" algn="l">
              <a:spcBef>
                <a:spcPts val="238"/>
              </a:spcBef>
              <a:buClr>
                <a:srgbClr val="C70000"/>
              </a:buClr>
              <a:buSzPct val="85000"/>
              <a:buFont typeface="Wingdings" pitchFamily="2" charset="2"/>
              <a:buChar char=""/>
              <a:tabLst>
                <a:tab pos="222250" algn="l"/>
                <a:tab pos="450850" algn="l"/>
                <a:tab pos="679450" algn="l"/>
                <a:tab pos="908050" algn="l"/>
                <a:tab pos="1136650" algn="l"/>
                <a:tab pos="1365250" algn="l"/>
                <a:tab pos="1593850" algn="l"/>
                <a:tab pos="1822450" algn="l"/>
                <a:tab pos="2051050" algn="l"/>
                <a:tab pos="2279650" algn="l"/>
                <a:tab pos="2508250" algn="l"/>
                <a:tab pos="2736850" algn="l"/>
                <a:tab pos="2965450" algn="l"/>
                <a:tab pos="3194050" algn="l"/>
                <a:tab pos="3422650" algn="l"/>
                <a:tab pos="3651250" algn="l"/>
                <a:tab pos="3879850" algn="l"/>
                <a:tab pos="4108450" algn="l"/>
                <a:tab pos="4337050" algn="l"/>
                <a:tab pos="4565650" algn="l"/>
                <a:tab pos="4794250" algn="l"/>
              </a:tabLst>
            </a:pPr>
            <a:r>
              <a:rPr lang="en-US" altLang="zh-CN" sz="1300">
                <a:solidFill>
                  <a:srgbClr val="0066FF"/>
                </a:solidFill>
                <a:ea typeface="宋体" pitchFamily="2" charset="-122"/>
              </a:rPr>
              <a:t>Immutable</a:t>
            </a:r>
          </a:p>
        </p:txBody>
      </p:sp>
      <p:pic>
        <p:nvPicPr>
          <p:cNvPr id="1028" name="Picture 2"/>
          <p:cNvPicPr>
            <a:picLocks noChangeAspect="1" noChangeArrowheads="1"/>
          </p:cNvPicPr>
          <p:nvPr/>
        </p:nvPicPr>
        <p:blipFill>
          <a:blip r:embed="rId4" cstate="print"/>
          <a:srcRect/>
          <a:stretch>
            <a:fillRect/>
          </a:stretch>
        </p:blipFill>
        <p:spPr bwMode="auto">
          <a:xfrm>
            <a:off x="373063" y="1616075"/>
            <a:ext cx="6753225" cy="2724150"/>
          </a:xfrm>
          <a:prstGeom prst="rect">
            <a:avLst/>
          </a:prstGeom>
          <a:noFill/>
          <a:ln w="9525">
            <a:noFill/>
            <a:round/>
            <a:headEnd/>
            <a:tailEnd/>
          </a:ln>
        </p:spPr>
      </p:pic>
      <p:graphicFrame>
        <p:nvGraphicFramePr>
          <p:cNvPr id="1026" name="Object 3"/>
          <p:cNvGraphicFramePr>
            <a:graphicFrameLocks noChangeAspect="1"/>
          </p:cNvGraphicFramePr>
          <p:nvPr/>
        </p:nvGraphicFramePr>
        <p:xfrm>
          <a:off x="373063" y="1616075"/>
          <a:ext cx="6751637" cy="2724150"/>
        </p:xfrm>
        <a:graphic>
          <a:graphicData uri="http://schemas.openxmlformats.org/presentationml/2006/ole">
            <mc:AlternateContent xmlns:mc="http://schemas.openxmlformats.org/markup-compatibility/2006">
              <mc:Choice xmlns:v="urn:schemas-microsoft-com:vml" Requires="v">
                <p:oleObj spid="_x0000_s4110" r:id="rId5" imgW="6752381" imgH="2723810" progId="">
                  <p:embed/>
                </p:oleObj>
              </mc:Choice>
              <mc:Fallback>
                <p:oleObj r:id="rId5" imgW="6752381" imgH="2723810" progId="">
                  <p:embed/>
                  <p:pic>
                    <p:nvPicPr>
                      <p:cNvPr id="1026"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063" y="1616075"/>
                        <a:ext cx="6751637" cy="2724150"/>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sp>
        <p:nvSpPr>
          <p:cNvPr id="10244" name="AutoShape 4"/>
          <p:cNvSpPr>
            <a:spLocks noChangeArrowheads="1"/>
          </p:cNvSpPr>
          <p:nvPr/>
        </p:nvSpPr>
        <p:spPr bwMode="auto">
          <a:xfrm>
            <a:off x="989013" y="5308600"/>
            <a:ext cx="2362200" cy="914400"/>
          </a:xfrm>
          <a:prstGeom prst="wedgeRectCallout">
            <a:avLst>
              <a:gd name="adj1" fmla="val -64921"/>
              <a:gd name="adj2" fmla="val -253995"/>
            </a:avLst>
          </a:prstGeom>
          <a:solidFill>
            <a:srgbClr val="FFFFFF"/>
          </a:solidFill>
          <a:ln w="9360">
            <a:solidFill>
              <a:srgbClr val="000000"/>
            </a:solidFill>
            <a:miter lim="800000"/>
            <a:headEnd/>
            <a:tailEnd/>
          </a:ln>
        </p:spPr>
        <p:txBody>
          <a:bodyPr lIns="90000" tIns="46800" rIns="9000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u="sng">
                <a:solidFill>
                  <a:srgbClr val="000000"/>
                </a:solidFill>
                <a:latin typeface="Tahoma" pitchFamily="34" charset="0"/>
                <a:ea typeface="宋体" pitchFamily="2" charset="-122"/>
                <a:cs typeface="Arial" pitchFamily="34" charset="0"/>
              </a:rPr>
              <a:t>Locally Synchronous:</a:t>
            </a:r>
            <a:r>
              <a:rPr lang="en-US" altLang="zh-CN" sz="1400">
                <a:solidFill>
                  <a:srgbClr val="000000"/>
                </a:solidFill>
                <a:latin typeface="Tahoma" pitchFamily="34" charset="0"/>
                <a:ea typeface="宋体" pitchFamily="2" charset="-122"/>
                <a:cs typeface="Arial" pitchFamily="34" charset="0"/>
              </a:rPr>
              <a:t> Guaranteed coherence for local heap </a:t>
            </a:r>
            <a:r>
              <a:rPr lang="en-US" altLang="zh-CN" sz="1400">
                <a:solidFill>
                  <a:srgbClr val="000000"/>
                </a:solidFill>
                <a:latin typeface="Wingdings" pitchFamily="2" charset="2"/>
                <a:ea typeface="宋体" pitchFamily="2" charset="-122"/>
                <a:cs typeface="Arial" pitchFamily="34" charset="0"/>
              </a:rPr>
              <a:t></a:t>
            </a:r>
            <a:r>
              <a:rPr lang="en-US" altLang="zh-CN" sz="1400">
                <a:solidFill>
                  <a:srgbClr val="000000"/>
                </a:solidFill>
                <a:latin typeface="Tahoma" pitchFamily="34" charset="0"/>
                <a:ea typeface="宋体" pitchFamily="2" charset="-122"/>
                <a:cs typeface="Arial" pitchFamily="34" charset="0"/>
              </a:rPr>
              <a:t> sequential consistency</a:t>
            </a:r>
          </a:p>
        </p:txBody>
      </p:sp>
      <p:sp>
        <p:nvSpPr>
          <p:cNvPr id="10245" name="AutoShape 5"/>
          <p:cNvSpPr>
            <a:spLocks noChangeArrowheads="1"/>
          </p:cNvSpPr>
          <p:nvPr/>
        </p:nvSpPr>
        <p:spPr bwMode="auto">
          <a:xfrm>
            <a:off x="4189413" y="5308600"/>
            <a:ext cx="2667000" cy="914400"/>
          </a:xfrm>
          <a:prstGeom prst="wedgeRectCallout">
            <a:avLst>
              <a:gd name="adj1" fmla="val -62500"/>
              <a:gd name="adj2" fmla="val -252954"/>
            </a:avLst>
          </a:prstGeom>
          <a:solidFill>
            <a:srgbClr val="FFFFFF"/>
          </a:solidFill>
          <a:ln w="9360">
            <a:solidFill>
              <a:srgbClr val="000000"/>
            </a:solidFill>
            <a:miter lim="800000"/>
            <a:headEnd/>
            <a:tailEnd/>
          </a:ln>
        </p:spPr>
        <p:txBody>
          <a:bodyPr lIns="90000" tIns="46800" rIns="9000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u="sng">
                <a:solidFill>
                  <a:srgbClr val="000000"/>
                </a:solidFill>
                <a:latin typeface="Tahoma" pitchFamily="34" charset="0"/>
                <a:ea typeface="宋体" pitchFamily="2" charset="-122"/>
                <a:cs typeface="Arial" pitchFamily="34" charset="0"/>
              </a:rPr>
              <a:t>Globally Asynchronous:</a:t>
            </a:r>
            <a:br>
              <a:rPr lang="en-US" altLang="zh-CN" sz="1400" b="1" u="sng">
                <a:solidFill>
                  <a:srgbClr val="000000"/>
                </a:solidFill>
                <a:latin typeface="Tahoma" pitchFamily="34" charset="0"/>
                <a:ea typeface="宋体" pitchFamily="2" charset="-122"/>
                <a:cs typeface="Arial" pitchFamily="34" charset="0"/>
              </a:rPr>
            </a:br>
            <a:r>
              <a:rPr lang="en-US" altLang="zh-CN" sz="1400">
                <a:solidFill>
                  <a:srgbClr val="000000"/>
                </a:solidFill>
                <a:latin typeface="Tahoma" pitchFamily="34" charset="0"/>
                <a:ea typeface="宋体" pitchFamily="2" charset="-122"/>
                <a:cs typeface="Arial" pitchFamily="34" charset="0"/>
              </a:rPr>
              <a:t>No ordering of inter-place activities </a:t>
            </a:r>
            <a:r>
              <a:rPr lang="en-US" altLang="zh-CN" sz="1400">
                <a:solidFill>
                  <a:srgbClr val="000000"/>
                </a:solidFill>
                <a:latin typeface="Wingdings" pitchFamily="2" charset="2"/>
                <a:ea typeface="宋体" pitchFamily="2" charset="-122"/>
                <a:cs typeface="Arial" pitchFamily="34" charset="0"/>
              </a:rPr>
              <a:t></a:t>
            </a:r>
            <a:r>
              <a:rPr lang="en-US" altLang="zh-CN" sz="1400">
                <a:solidFill>
                  <a:srgbClr val="000000"/>
                </a:solidFill>
                <a:latin typeface="Tahoma" pitchFamily="34" charset="0"/>
                <a:ea typeface="宋体" pitchFamily="2" charset="-122"/>
                <a:cs typeface="Arial" pitchFamily="34" charset="0"/>
              </a:rPr>
              <a:t> use explicit synchronization for coherence</a:t>
            </a:r>
          </a:p>
        </p:txBody>
      </p:sp>
      <p:sp>
        <p:nvSpPr>
          <p:cNvPr id="10246" name="Rectangle 6"/>
          <p:cNvSpPr>
            <a:spLocks noChangeArrowheads="1"/>
          </p:cNvSpPr>
          <p:nvPr/>
        </p:nvSpPr>
        <p:spPr bwMode="auto">
          <a:xfrm>
            <a:off x="6399213" y="1773238"/>
            <a:ext cx="1268412" cy="1655762"/>
          </a:xfrm>
          <a:prstGeom prst="rect">
            <a:avLst/>
          </a:prstGeom>
          <a:noFill/>
          <a:ln w="9525">
            <a:noFill/>
            <a:round/>
            <a:headEnd/>
            <a:tailEnd/>
          </a:ln>
        </p:spPr>
        <p:txBody>
          <a:bodyPr wrap="none" anchor="ctr"/>
          <a:lstStyle/>
          <a:p>
            <a:pPr algn="l"/>
            <a:endParaRPr lang="zh-CN" altLang="en-US">
              <a:ea typeface="宋体" pitchFamily="2" charset="-122"/>
            </a:endParaRPr>
          </a:p>
        </p:txBody>
      </p:sp>
      <p:sp>
        <p:nvSpPr>
          <p:cNvPr id="10247" name="Rectangle 7"/>
          <p:cNvSpPr>
            <a:spLocks noChangeArrowheads="1"/>
          </p:cNvSpPr>
          <p:nvPr/>
        </p:nvSpPr>
        <p:spPr bwMode="auto">
          <a:xfrm>
            <a:off x="6407150" y="692150"/>
            <a:ext cx="1477963" cy="1081088"/>
          </a:xfrm>
          <a:prstGeom prst="rect">
            <a:avLst/>
          </a:prstGeom>
          <a:solidFill>
            <a:srgbClr val="FFFFFF"/>
          </a:solidFill>
          <a:ln w="9360">
            <a:solidFill>
              <a:srgbClr val="000000"/>
            </a:solidFill>
            <a:miter lim="800000"/>
            <a:headEnd/>
            <a:tailEnd/>
          </a:ln>
        </p:spPr>
        <p:txBody>
          <a:bodyPr lIns="45720" tIns="46800" rIns="4572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u="sng">
                <a:solidFill>
                  <a:srgbClr val="000000"/>
                </a:solidFill>
                <a:latin typeface="Tahoma" pitchFamily="34" charset="0"/>
                <a:ea typeface="宋体" pitchFamily="2" charset="-122"/>
                <a:cs typeface="Arial" pitchFamily="34" charset="0"/>
              </a:rPr>
              <a:t>PGAS:</a:t>
            </a:r>
          </a:p>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latin typeface="Tahoma" pitchFamily="34" charset="0"/>
                <a:ea typeface="宋体" pitchFamily="2" charset="-122"/>
                <a:cs typeface="Arial" pitchFamily="34" charset="0"/>
              </a:rPr>
              <a:t>Replicated Data</a:t>
            </a:r>
          </a:p>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latin typeface="Tahoma" pitchFamily="34" charset="0"/>
                <a:ea typeface="宋体" pitchFamily="2" charset="-122"/>
                <a:cs typeface="Arial" pitchFamily="34" charset="0"/>
              </a:rPr>
              <a:t>Local Heap</a:t>
            </a:r>
          </a:p>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a:solidFill>
                  <a:srgbClr val="000000"/>
                </a:solidFill>
                <a:latin typeface="Tahoma" pitchFamily="34" charset="0"/>
                <a:ea typeface="宋体" pitchFamily="2" charset="-122"/>
                <a:cs typeface="Arial" pitchFamily="34" charset="0"/>
              </a:rPr>
              <a:t>Remote Heap</a:t>
            </a:r>
          </a:p>
        </p:txBody>
      </p:sp>
      <p:sp>
        <p:nvSpPr>
          <p:cNvPr id="10248" name="AutoShape 8"/>
          <p:cNvSpPr>
            <a:spLocks noChangeArrowheads="1"/>
          </p:cNvSpPr>
          <p:nvPr/>
        </p:nvSpPr>
        <p:spPr bwMode="auto">
          <a:xfrm>
            <a:off x="2208213" y="4394200"/>
            <a:ext cx="1828800" cy="762000"/>
          </a:xfrm>
          <a:prstGeom prst="wedgeRectCallout">
            <a:avLst>
              <a:gd name="adj1" fmla="val -72917"/>
              <a:gd name="adj2" fmla="val -114167"/>
            </a:avLst>
          </a:prstGeom>
          <a:solidFill>
            <a:srgbClr val="FFFFFF"/>
          </a:solidFill>
          <a:ln w="9360">
            <a:solidFill>
              <a:srgbClr val="000000"/>
            </a:solidFill>
            <a:miter lim="800000"/>
            <a:headEnd/>
            <a:tailEnd/>
          </a:ln>
        </p:spPr>
        <p:txBody>
          <a:bodyPr lIns="90000" tIns="46800" rIns="9000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a:solidFill>
                  <a:srgbClr val="000000"/>
                </a:solidFill>
                <a:latin typeface="Tahoma" pitchFamily="34" charset="0"/>
                <a:ea typeface="宋体" pitchFamily="2" charset="-122"/>
                <a:cs typeface="Arial" pitchFamily="34" charset="0"/>
              </a:rPr>
              <a:t>Place</a:t>
            </a:r>
            <a:r>
              <a:rPr lang="en-US" altLang="zh-CN" sz="1400">
                <a:solidFill>
                  <a:srgbClr val="000000"/>
                </a:solidFill>
                <a:latin typeface="Tahoma" pitchFamily="34" charset="0"/>
                <a:ea typeface="宋体" pitchFamily="2" charset="-122"/>
                <a:cs typeface="Arial" pitchFamily="34" charset="0"/>
              </a:rPr>
              <a:t> = collection of resident</a:t>
            </a:r>
            <a:r>
              <a:rPr lang="ru-RU" altLang="zh-CN" sz="1400">
                <a:solidFill>
                  <a:srgbClr val="000000"/>
                </a:solidFill>
                <a:latin typeface="Tahoma" pitchFamily="34" charset="0"/>
                <a:cs typeface="Arial" pitchFamily="34" charset="0"/>
              </a:rPr>
              <a:t> </a:t>
            </a:r>
            <a:r>
              <a:rPr lang="en-US" altLang="zh-CN" sz="1400">
                <a:solidFill>
                  <a:srgbClr val="000000"/>
                </a:solidFill>
                <a:latin typeface="Tahoma" pitchFamily="34" charset="0"/>
                <a:ea typeface="宋体" pitchFamily="2" charset="-122"/>
                <a:cs typeface="Arial" pitchFamily="34" charset="0"/>
              </a:rPr>
              <a:t>activities and objects</a:t>
            </a:r>
          </a:p>
        </p:txBody>
      </p:sp>
      <p:grpSp>
        <p:nvGrpSpPr>
          <p:cNvPr id="2" name="Group 9"/>
          <p:cNvGrpSpPr>
            <a:grpSpLocks/>
          </p:cNvGrpSpPr>
          <p:nvPr/>
        </p:nvGrpSpPr>
        <p:grpSpPr bwMode="auto">
          <a:xfrm>
            <a:off x="982663" y="6261100"/>
            <a:ext cx="5872162" cy="455613"/>
            <a:chOff x="619" y="3944"/>
            <a:chExt cx="3699" cy="287"/>
          </a:xfrm>
        </p:grpSpPr>
        <p:sp>
          <p:nvSpPr>
            <p:cNvPr id="1041" name="AutoShape 10"/>
            <p:cNvSpPr>
              <a:spLocks/>
            </p:cNvSpPr>
            <p:nvPr/>
          </p:nvSpPr>
          <p:spPr bwMode="auto">
            <a:xfrm rot="-5400000">
              <a:off x="2394" y="2168"/>
              <a:ext cx="144" cy="3696"/>
            </a:xfrm>
            <a:prstGeom prst="leftBrace">
              <a:avLst>
                <a:gd name="adj1" fmla="val 95062"/>
                <a:gd name="adj2" fmla="val 50000"/>
              </a:avLst>
            </a:prstGeom>
            <a:noFill/>
            <a:ln w="19080">
              <a:solidFill>
                <a:srgbClr val="000000"/>
              </a:solidFill>
              <a:miter lim="800000"/>
              <a:headEnd/>
              <a:tailEnd/>
            </a:ln>
          </p:spPr>
          <p:txBody>
            <a:bodyPr wrap="none" anchor="ctr"/>
            <a:lstStyle/>
            <a:p>
              <a:pPr algn="l"/>
              <a:endParaRPr lang="zh-CN" altLang="en-US">
                <a:ea typeface="宋体" pitchFamily="2" charset="-122"/>
              </a:endParaRPr>
            </a:p>
          </p:txBody>
        </p:sp>
        <p:sp>
          <p:nvSpPr>
            <p:cNvPr id="1042" name="Rectangle 11"/>
            <p:cNvSpPr>
              <a:spLocks noChangeArrowheads="1"/>
            </p:cNvSpPr>
            <p:nvPr/>
          </p:nvSpPr>
          <p:spPr bwMode="auto">
            <a:xfrm>
              <a:off x="623" y="4106"/>
              <a:ext cx="3696" cy="126"/>
            </a:xfrm>
            <a:prstGeom prst="rect">
              <a:avLst/>
            </a:prstGeom>
            <a:noFill/>
            <a:ln w="9525">
              <a:noFill/>
              <a:round/>
              <a:headEnd/>
              <a:tailEnd/>
            </a:ln>
          </p:spPr>
          <p:txBody>
            <a:bodyPr lIns="90000" tIns="46800" rIns="90000" bIns="46800" anchor="ctr"/>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Lst>
              </a:pPr>
              <a:r>
                <a:rPr lang="en-US" altLang="zh-CN" sz="1400" b="1">
                  <a:solidFill>
                    <a:srgbClr val="000000"/>
                  </a:solidFill>
                  <a:latin typeface="Tahoma" pitchFamily="34" charset="0"/>
                  <a:ea typeface="宋体" pitchFamily="2" charset="-122"/>
                  <a:cs typeface="Arial" pitchFamily="34" charset="0"/>
                </a:rPr>
                <a:t>Ordering Constraints (Memory Model)</a:t>
              </a:r>
            </a:p>
          </p:txBody>
        </p:sp>
      </p:grpSp>
      <p:sp>
        <p:nvSpPr>
          <p:cNvPr id="10252" name="AutoShape 12"/>
          <p:cNvSpPr>
            <a:spLocks noChangeArrowheads="1"/>
          </p:cNvSpPr>
          <p:nvPr/>
        </p:nvSpPr>
        <p:spPr bwMode="auto">
          <a:xfrm>
            <a:off x="6399213" y="4394200"/>
            <a:ext cx="1997075" cy="762000"/>
          </a:xfrm>
          <a:prstGeom prst="wedgeRectCallout">
            <a:avLst>
              <a:gd name="adj1" fmla="val -68602"/>
              <a:gd name="adj2" fmla="val -160417"/>
            </a:avLst>
          </a:prstGeom>
          <a:solidFill>
            <a:srgbClr val="FFFFFF"/>
          </a:solidFill>
          <a:ln w="9360">
            <a:solidFill>
              <a:srgbClr val="000000"/>
            </a:solidFill>
            <a:miter lim="800000"/>
            <a:headEnd/>
            <a:tailEnd/>
          </a:ln>
        </p:spPr>
        <p:txBody>
          <a:bodyPr lIns="90000" tIns="46800" rIns="9000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a:solidFill>
                  <a:srgbClr val="000000"/>
                </a:solidFill>
                <a:latin typeface="Tahoma" pitchFamily="34" charset="0"/>
                <a:ea typeface="宋体" pitchFamily="2" charset="-122"/>
                <a:cs typeface="Arial" pitchFamily="34" charset="0"/>
              </a:rPr>
              <a:t>Activity</a:t>
            </a:r>
            <a:r>
              <a:rPr lang="en-US" altLang="zh-CN" sz="1400">
                <a:solidFill>
                  <a:srgbClr val="000000"/>
                </a:solidFill>
                <a:latin typeface="Tahoma" pitchFamily="34" charset="0"/>
                <a:ea typeface="宋体" pitchFamily="2" charset="-122"/>
                <a:cs typeface="Arial" pitchFamily="34" charset="0"/>
              </a:rPr>
              <a:t> = sequential computation that runs at a place</a:t>
            </a:r>
          </a:p>
        </p:txBody>
      </p:sp>
      <p:sp>
        <p:nvSpPr>
          <p:cNvPr id="10253" name="Rectangle 13"/>
          <p:cNvSpPr>
            <a:spLocks noChangeArrowheads="1"/>
          </p:cNvSpPr>
          <p:nvPr/>
        </p:nvSpPr>
        <p:spPr bwMode="auto">
          <a:xfrm>
            <a:off x="6516216" y="2060575"/>
            <a:ext cx="2516187" cy="1592263"/>
          </a:xfrm>
          <a:prstGeom prst="rect">
            <a:avLst/>
          </a:prstGeom>
          <a:solidFill>
            <a:srgbClr val="FFFFFF"/>
          </a:solidFill>
          <a:ln w="9360">
            <a:solidFill>
              <a:srgbClr val="000000"/>
            </a:solidFill>
            <a:miter lim="800000"/>
            <a:headEnd/>
            <a:tailEnd/>
          </a:ln>
        </p:spPr>
        <p:txBody>
          <a:bodyPr lIns="90000" tIns="46800" rIns="90000" bIns="46800"/>
          <a:lstStyle/>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b="1" u="sng" dirty="0">
                <a:solidFill>
                  <a:srgbClr val="000000"/>
                </a:solidFill>
                <a:latin typeface="Tahoma" pitchFamily="34" charset="0"/>
                <a:ea typeface="宋体" pitchFamily="2" charset="-122"/>
                <a:cs typeface="Arial" pitchFamily="34" charset="0"/>
              </a:rPr>
              <a:t>Locality Rule:</a:t>
            </a:r>
            <a:br>
              <a:rPr lang="en-US" altLang="zh-CN" sz="1400" b="1" u="sng" dirty="0">
                <a:solidFill>
                  <a:srgbClr val="000000"/>
                </a:solidFill>
                <a:latin typeface="Tahoma" pitchFamily="34" charset="0"/>
                <a:ea typeface="宋体" pitchFamily="2" charset="-122"/>
                <a:cs typeface="Arial" pitchFamily="34" charset="0"/>
              </a:rPr>
            </a:br>
            <a:r>
              <a:rPr lang="en-US" altLang="zh-CN" sz="1400" dirty="0">
                <a:solidFill>
                  <a:srgbClr val="000000"/>
                </a:solidFill>
                <a:latin typeface="Tahoma" pitchFamily="34" charset="0"/>
                <a:ea typeface="宋体" pitchFamily="2" charset="-122"/>
                <a:cs typeface="Arial" pitchFamily="34" charset="0"/>
              </a:rPr>
              <a:t>Any access to a mutable datum must be performed by a local activity</a:t>
            </a:r>
          </a:p>
          <a:p>
            <a:pPr algn="l" eaLnBrk="1" hangingPunct="1">
              <a:spcBef>
                <a:spcPts val="35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400" dirty="0">
                <a:solidFill>
                  <a:srgbClr val="000000"/>
                </a:solidFill>
                <a:latin typeface="Tahoma" pitchFamily="34" charset="0"/>
                <a:ea typeface="宋体" pitchFamily="2" charset="-122"/>
                <a:cs typeface="Arial" pitchFamily="34" charset="0"/>
              </a:rPr>
              <a:t> </a:t>
            </a:r>
            <a:r>
              <a:rPr lang="en-US" altLang="zh-CN" sz="1400" dirty="0">
                <a:solidFill>
                  <a:srgbClr val="000000"/>
                </a:solidFill>
                <a:latin typeface="Wingdings" pitchFamily="2" charset="2"/>
                <a:ea typeface="宋体" pitchFamily="2" charset="-122"/>
                <a:cs typeface="Arial" pitchFamily="34" charset="0"/>
              </a:rPr>
              <a:t></a:t>
            </a:r>
            <a:r>
              <a:rPr lang="en-US" altLang="zh-CN" sz="1400" dirty="0">
                <a:solidFill>
                  <a:srgbClr val="000000"/>
                </a:solidFill>
                <a:latin typeface="Tahoma" pitchFamily="34" charset="0"/>
                <a:ea typeface="宋体" pitchFamily="2" charset="-122"/>
                <a:cs typeface="Arial" pitchFamily="34" charset="0"/>
              </a:rPr>
              <a:t> remote data accesses can be performed by creating remote activities</a:t>
            </a:r>
          </a:p>
        </p:txBody>
      </p:sp>
      <p:sp>
        <p:nvSpPr>
          <p:cNvPr id="10254" name="Line 14"/>
          <p:cNvSpPr>
            <a:spLocks noChangeShapeType="1"/>
          </p:cNvSpPr>
          <p:nvPr/>
        </p:nvSpPr>
        <p:spPr bwMode="auto">
          <a:xfrm flipH="1">
            <a:off x="2063750" y="1371600"/>
            <a:ext cx="4460875" cy="1120775"/>
          </a:xfrm>
          <a:prstGeom prst="line">
            <a:avLst/>
          </a:prstGeom>
          <a:noFill/>
          <a:ln w="38160">
            <a:solidFill>
              <a:srgbClr val="4D4D4D"/>
            </a:solidFill>
            <a:miter lim="800000"/>
            <a:headEnd/>
            <a:tailEnd type="triangle" w="med" len="med"/>
          </a:ln>
        </p:spPr>
        <p:txBody>
          <a:bodyPr/>
          <a:lstStyle/>
          <a:p>
            <a:pPr algn="l"/>
            <a:endParaRPr lang="zh-CN" altLang="en-US"/>
          </a:p>
        </p:txBody>
      </p:sp>
      <p:sp>
        <p:nvSpPr>
          <p:cNvPr id="10255" name="Line 15"/>
          <p:cNvSpPr>
            <a:spLocks noChangeShapeType="1"/>
          </p:cNvSpPr>
          <p:nvPr/>
        </p:nvSpPr>
        <p:spPr bwMode="auto">
          <a:xfrm flipH="1">
            <a:off x="4800600" y="1628775"/>
            <a:ext cx="1724025" cy="936625"/>
          </a:xfrm>
          <a:prstGeom prst="line">
            <a:avLst/>
          </a:prstGeom>
          <a:noFill/>
          <a:ln w="38160">
            <a:solidFill>
              <a:srgbClr val="4D4D4D"/>
            </a:solidFill>
            <a:miter lim="800000"/>
            <a:headEnd/>
            <a:tailEnd type="triangle" w="med" len="med"/>
          </a:ln>
        </p:spPr>
        <p:txBody>
          <a:bodyPr/>
          <a:lstStyle/>
          <a:p>
            <a:pPr algn="l"/>
            <a:endParaRPr lang="zh-CN" altLang="en-US"/>
          </a:p>
        </p:txBody>
      </p:sp>
      <p:sp>
        <p:nvSpPr>
          <p:cNvPr id="10256" name="Line 16"/>
          <p:cNvSpPr>
            <a:spLocks noChangeShapeType="1"/>
          </p:cNvSpPr>
          <p:nvPr/>
        </p:nvSpPr>
        <p:spPr bwMode="auto">
          <a:xfrm flipH="1">
            <a:off x="3556000" y="1125538"/>
            <a:ext cx="2968625" cy="574675"/>
          </a:xfrm>
          <a:prstGeom prst="line">
            <a:avLst/>
          </a:prstGeom>
          <a:noFill/>
          <a:ln w="38160">
            <a:solidFill>
              <a:srgbClr val="4D4D4D"/>
            </a:solidFill>
            <a:miter lim="800000"/>
            <a:headEnd/>
            <a:tailEnd type="triangle" w="med" len="med"/>
          </a:ln>
        </p:spPr>
        <p:txBody>
          <a:bodyPr/>
          <a:lstStyle/>
          <a:p>
            <a:pPr algn="l"/>
            <a:endParaRPr lang="zh-CN" altLang="en-US"/>
          </a:p>
        </p:txBody>
      </p:sp>
      <p:sp>
        <p:nvSpPr>
          <p:cNvPr id="1040" name="Text Box 17"/>
          <p:cNvSpPr txBox="1">
            <a:spLocks noChangeArrowheads="1"/>
          </p:cNvSpPr>
          <p:nvPr/>
        </p:nvSpPr>
        <p:spPr bwMode="auto">
          <a:xfrm>
            <a:off x="990600" y="414561"/>
            <a:ext cx="6951663" cy="638175"/>
          </a:xfrm>
          <a:prstGeom prst="rect">
            <a:avLst/>
          </a:prstGeom>
          <a:noFill/>
          <a:ln w="9525">
            <a:noFill/>
            <a:round/>
            <a:headEnd/>
            <a:tailEnd/>
          </a:ln>
        </p:spPr>
        <p:txBody>
          <a:bodyPr lIns="90360" tIns="44280" rIns="90360" bIns="44280" anchor="ctr"/>
          <a:lstStyle/>
          <a:p>
            <a:pPr algn="l">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sz="3600" b="1" dirty="0">
                <a:solidFill>
                  <a:srgbClr val="C70000"/>
                </a:solidFill>
                <a:ea typeface="宋体" pitchFamily="2" charset="-122"/>
              </a:rPr>
              <a:t>X10 Concepts</a:t>
            </a:r>
          </a:p>
        </p:txBody>
      </p:sp>
    </p:spTree>
    <p:extLst>
      <p:ext uri="{BB962C8B-B14F-4D97-AF65-F5344CB8AC3E}">
        <p14:creationId xmlns:p14="http://schemas.microsoft.com/office/powerpoint/2010/main" val="198832383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fill="hold" nodeType="clickEffect">
                                  <p:stCondLst>
                                    <p:cond delay="0"/>
                                  </p:stCondLst>
                                  <p:childTnLst>
                                    <p:set>
                                      <p:cBhvr additive="repl">
                                        <p:cTn id="6" dur="1" fill="hold">
                                          <p:stCondLst>
                                            <p:cond delay="0"/>
                                          </p:stCondLst>
                                        </p:cTn>
                                        <p:tgtEl>
                                          <p:spTgt spid="10247"/>
                                        </p:tgtEl>
                                        <p:attrNameLst>
                                          <p:attrName>style.visibility</p:attrName>
                                        </p:attrNameLst>
                                      </p:cBhvr>
                                      <p:to>
                                        <p:strVal val="visible"/>
                                      </p:to>
                                    </p:set>
                                  </p:childTnLst>
                                </p:cTn>
                              </p:par>
                              <p:par>
                                <p:cTn id="7" presetID="1" presetClass="entr" fill="hold" grpId="0" nodeType="withEffect" nodePh="1">
                                  <p:stCondLst>
                                    <p:cond delay="0"/>
                                  </p:stCondLst>
                                  <p:endCondLst>
                                    <p:cond evt="begin" delay="0">
                                      <p:tn val="7"/>
                                    </p:cond>
                                  </p:endCondLst>
                                  <p:childTnLst>
                                    <p:set>
                                      <p:cBhvr additive="repl">
                                        <p:cTn id="8" dur="1" fill="hold">
                                          <p:stCondLst>
                                            <p:cond delay="0"/>
                                          </p:stCondLst>
                                        </p:cTn>
                                        <p:tgtEl>
                                          <p:spTgt spid="10246"/>
                                        </p:tgtEl>
                                        <p:attrNameLst>
                                          <p:attrName>style.visibility</p:attrName>
                                        </p:attrNameLst>
                                      </p:cBhvr>
                                      <p:to>
                                        <p:strVal val="visible"/>
                                      </p:to>
                                    </p:set>
                                  </p:childTnLst>
                                </p:cTn>
                              </p:par>
                              <p:par>
                                <p:cTn id="9" presetID="1" presetClass="entr" fill="hold" grpId="0" nodeType="withEffect">
                                  <p:stCondLst>
                                    <p:cond delay="0"/>
                                  </p:stCondLst>
                                  <p:childTnLst>
                                    <p:set>
                                      <p:cBhvr additive="repl">
                                        <p:cTn id="10" dur="1" fill="hold">
                                          <p:stCondLst>
                                            <p:cond delay="0"/>
                                          </p:stCondLst>
                                        </p:cTn>
                                        <p:tgtEl>
                                          <p:spTgt spid="10254"/>
                                        </p:tgtEl>
                                        <p:attrNameLst>
                                          <p:attrName>style.visibility</p:attrName>
                                        </p:attrNameLst>
                                      </p:cBhvr>
                                      <p:to>
                                        <p:strVal val="visible"/>
                                      </p:to>
                                    </p:set>
                                  </p:childTnLst>
                                </p:cTn>
                              </p:par>
                              <p:par>
                                <p:cTn id="11" presetID="1" presetClass="entr" fill="hold" grpId="0" nodeType="withEffect">
                                  <p:stCondLst>
                                    <p:cond delay="0"/>
                                  </p:stCondLst>
                                  <p:childTnLst>
                                    <p:set>
                                      <p:cBhvr additive="repl">
                                        <p:cTn id="12" dur="1" fill="hold">
                                          <p:stCondLst>
                                            <p:cond delay="0"/>
                                          </p:stCondLst>
                                        </p:cTn>
                                        <p:tgtEl>
                                          <p:spTgt spid="10255"/>
                                        </p:tgtEl>
                                        <p:attrNameLst>
                                          <p:attrName>style.visibility</p:attrName>
                                        </p:attrNameLst>
                                      </p:cBhvr>
                                      <p:to>
                                        <p:strVal val="visible"/>
                                      </p:to>
                                    </p:set>
                                  </p:childTnLst>
                                </p:cTn>
                              </p:par>
                              <p:par>
                                <p:cTn id="13" presetID="1" presetClass="entr" fill="hold" grpId="0" nodeType="withEffect">
                                  <p:stCondLst>
                                    <p:cond delay="0"/>
                                  </p:stCondLst>
                                  <p:childTnLst>
                                    <p:set>
                                      <p:cBhvr additive="repl">
                                        <p:cTn id="14" dur="1" fill="hold">
                                          <p:stCondLst>
                                            <p:cond delay="0"/>
                                          </p:stCondLst>
                                        </p:cTn>
                                        <p:tgtEl>
                                          <p:spTgt spid="10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fill="hold" nodeType="clickEffect">
                                  <p:stCondLst>
                                    <p:cond delay="0"/>
                                  </p:stCondLst>
                                  <p:childTnLst>
                                    <p:set>
                                      <p:cBhvr additive="repl">
                                        <p:cTn id="18" dur="1" fill="hold">
                                          <p:stCondLst>
                                            <p:cond delay="0"/>
                                          </p:stCondLst>
                                        </p:cTn>
                                        <p:tgtEl>
                                          <p:spTgt spid="102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fill="hold" nodeType="clickEffect">
                                  <p:stCondLst>
                                    <p:cond delay="0"/>
                                  </p:stCondLst>
                                  <p:childTnLst>
                                    <p:set>
                                      <p:cBhvr additive="repl">
                                        <p:cTn id="22" dur="1" fill="hold">
                                          <p:stCondLst>
                                            <p:cond delay="0"/>
                                          </p:stCondLst>
                                        </p:cTn>
                                        <p:tgtEl>
                                          <p:spTgt spid="1025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fill="hold" nodeType="clickEffect">
                                  <p:stCondLst>
                                    <p:cond delay="0"/>
                                  </p:stCondLst>
                                  <p:childTnLst>
                                    <p:set>
                                      <p:cBhvr additive="repl">
                                        <p:cTn id="26" dur="1" fill="hold">
                                          <p:stCondLst>
                                            <p:cond delay="0"/>
                                          </p:stCondLst>
                                        </p:cTn>
                                        <p:tgtEl>
                                          <p:spTgt spid="10244"/>
                                        </p:tgtEl>
                                        <p:attrNameLst>
                                          <p:attrName>style.visibility</p:attrName>
                                        </p:attrNameLst>
                                      </p:cBhvr>
                                      <p:to>
                                        <p:strVal val="visible"/>
                                      </p:to>
                                    </p:set>
                                  </p:childTnLst>
                                </p:cTn>
                              </p:par>
                              <p:par>
                                <p:cTn id="27" presetID="1" presetClass="entr" fill="hold" nodeType="withEffect">
                                  <p:stCondLst>
                                    <p:cond delay="0"/>
                                  </p:stCondLst>
                                  <p:childTnLst>
                                    <p:set>
                                      <p:cBhvr additive="repl">
                                        <p:cTn id="28" dur="1" fill="hold">
                                          <p:stCondLst>
                                            <p:cond delay="0"/>
                                          </p:stCondLst>
                                        </p:cTn>
                                        <p:tgtEl>
                                          <p:spTgt spid="10245"/>
                                        </p:tgtEl>
                                        <p:attrNameLst>
                                          <p:attrName>style.visibility</p:attrName>
                                        </p:attrNameLst>
                                      </p:cBhvr>
                                      <p:to>
                                        <p:strVal val="visible"/>
                                      </p:to>
                                    </p:set>
                                  </p:childTnLst>
                                </p:cTn>
                              </p:par>
                              <p:par>
                                <p:cTn id="29" presetID="1" presetClass="entr" fill="hold" nodeType="withEffect">
                                  <p:stCondLst>
                                    <p:cond delay="0"/>
                                  </p:stCondLst>
                                  <p:childTnLst>
                                    <p:set>
                                      <p:cBhvr additive="repl">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fill="hold" nodeType="clickEffect">
                                  <p:stCondLst>
                                    <p:cond delay="0"/>
                                  </p:stCondLst>
                                  <p:childTnLst>
                                    <p:set>
                                      <p:cBhvr additive="repl">
                                        <p:cTn id="34" dur="1" fill="hold">
                                          <p:stCondLst>
                                            <p:cond delay="0"/>
                                          </p:stCondLst>
                                        </p:cTn>
                                        <p:tgtEl>
                                          <p:spTgt spid="102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6" grpId="0" animBg="1"/>
      <p:bldP spid="10254" grpId="0" animBg="1"/>
      <p:bldP spid="10255" grpId="0" animBg="1"/>
      <p:bldP spid="1025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a:t>Module Overview</a:t>
            </a:r>
          </a:p>
        </p:txBody>
      </p:sp>
      <p:sp>
        <p:nvSpPr>
          <p:cNvPr id="30723" name="Content Placeholder 2"/>
          <p:cNvSpPr>
            <a:spLocks noGrp="1"/>
          </p:cNvSpPr>
          <p:nvPr>
            <p:ph idx="1"/>
          </p:nvPr>
        </p:nvSpPr>
        <p:spPr/>
        <p:txBody>
          <a:bodyPr/>
          <a:lstStyle/>
          <a:p>
            <a:pPr>
              <a:lnSpc>
                <a:spcPct val="200000"/>
              </a:lnSpc>
            </a:pPr>
            <a:r>
              <a:rPr lang="en-US" altLang="zh-CN" dirty="0"/>
              <a:t>Goals</a:t>
            </a:r>
          </a:p>
          <a:p>
            <a:pPr>
              <a:lnSpc>
                <a:spcPct val="200000"/>
              </a:lnSpc>
            </a:pPr>
            <a:r>
              <a:rPr lang="en-US" altLang="zh-CN" dirty="0"/>
              <a:t>Partitioned Global Address Space (</a:t>
            </a:r>
            <a:r>
              <a:rPr lang="en-US" altLang="zh-CN" dirty="0">
                <a:solidFill>
                  <a:srgbClr val="FF0000"/>
                </a:solidFill>
              </a:rPr>
              <a:t>PGAS</a:t>
            </a:r>
            <a:r>
              <a:rPr lang="en-US" altLang="zh-CN" dirty="0"/>
              <a:t>) Programming Model</a:t>
            </a:r>
          </a:p>
          <a:p>
            <a:pPr>
              <a:lnSpc>
                <a:spcPct val="200000"/>
              </a:lnSpc>
            </a:pPr>
            <a:r>
              <a:rPr lang="en-US" altLang="zh-CN" dirty="0"/>
              <a:t>X10 Project Overview</a:t>
            </a:r>
          </a:p>
          <a:p>
            <a:pPr>
              <a:lnSpc>
                <a:spcPct val="200000"/>
              </a:lnSpc>
            </a:pPr>
            <a:r>
              <a:rPr lang="en-US" altLang="zh-CN" dirty="0"/>
              <a:t>X10DT (briefly)</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Effect transition="in" filter="barn(inVertical)">
                                      <p:cBhvr>
                                        <p:cTn id="7" dur="500"/>
                                        <p:tgtEl>
                                          <p:spTgt spid="30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0723">
                                            <p:txEl>
                                              <p:pRg st="1" end="1"/>
                                            </p:txEl>
                                          </p:spTgt>
                                        </p:tgtEl>
                                        <p:attrNameLst>
                                          <p:attrName>style.visibility</p:attrName>
                                        </p:attrNameLst>
                                      </p:cBhvr>
                                      <p:to>
                                        <p:strVal val="visible"/>
                                      </p:to>
                                    </p:set>
                                    <p:animEffect transition="in" filter="barn(inVertical)">
                                      <p:cBhvr>
                                        <p:cTn id="12" dur="500"/>
                                        <p:tgtEl>
                                          <p:spTgt spid="30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Effect transition="in" filter="barn(inVertical)">
                                      <p:cBhvr>
                                        <p:cTn id="17" dur="500"/>
                                        <p:tgtEl>
                                          <p:spTgt spid="30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0723">
                                            <p:txEl>
                                              <p:pRg st="3" end="3"/>
                                            </p:txEl>
                                          </p:spTgt>
                                        </p:tgtEl>
                                        <p:attrNameLst>
                                          <p:attrName>style.visibility</p:attrName>
                                        </p:attrNameLst>
                                      </p:cBhvr>
                                      <p:to>
                                        <p:strVal val="visible"/>
                                      </p:to>
                                    </p:set>
                                    <p:animEffect transition="in" filter="barn(inVertical)">
                                      <p:cBhvr>
                                        <p:cTn id="22" dur="500"/>
                                        <p:tgtEl>
                                          <p:spTgt spid="307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
          <p:cNvSpPr>
            <a:spLocks noGrp="1" noChangeArrowheads="1"/>
          </p:cNvSpPr>
          <p:nvPr>
            <p:ph type="title"/>
          </p:nvPr>
        </p:nvSpPr>
        <p:spPr>
          <a:xfrm>
            <a:off x="539552" y="414561"/>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X10 Constructs</a:t>
            </a:r>
          </a:p>
        </p:txBody>
      </p:sp>
      <p:grpSp>
        <p:nvGrpSpPr>
          <p:cNvPr id="2" name="Group 2"/>
          <p:cNvGrpSpPr>
            <a:grpSpLocks/>
          </p:cNvGrpSpPr>
          <p:nvPr/>
        </p:nvGrpSpPr>
        <p:grpSpPr bwMode="auto">
          <a:xfrm>
            <a:off x="642938" y="1071563"/>
            <a:ext cx="6745287" cy="2716212"/>
            <a:chOff x="405" y="675"/>
            <a:chExt cx="4249" cy="1711"/>
          </a:xfrm>
        </p:grpSpPr>
        <p:pic>
          <p:nvPicPr>
            <p:cNvPr id="11274" name="Picture 3"/>
            <p:cNvPicPr>
              <a:picLocks noChangeAspect="1" noChangeArrowheads="1"/>
            </p:cNvPicPr>
            <p:nvPr/>
          </p:nvPicPr>
          <p:blipFill>
            <a:blip r:embed="rId3" cstate="print"/>
            <a:srcRect/>
            <a:stretch>
              <a:fillRect/>
            </a:stretch>
          </p:blipFill>
          <p:spPr bwMode="auto">
            <a:xfrm>
              <a:off x="405" y="675"/>
              <a:ext cx="4250" cy="1712"/>
            </a:xfrm>
            <a:prstGeom prst="rect">
              <a:avLst/>
            </a:prstGeom>
            <a:noFill/>
            <a:ln w="9525">
              <a:noFill/>
              <a:round/>
              <a:headEnd/>
              <a:tailEnd/>
            </a:ln>
          </p:spPr>
        </p:pic>
        <p:sp>
          <p:nvSpPr>
            <p:cNvPr id="11275" name="Text Box 4"/>
            <p:cNvSpPr txBox="1">
              <a:spLocks noChangeArrowheads="1"/>
            </p:cNvSpPr>
            <p:nvPr/>
          </p:nvSpPr>
          <p:spPr bwMode="auto">
            <a:xfrm>
              <a:off x="405" y="675"/>
              <a:ext cx="4250" cy="1712"/>
            </a:xfrm>
            <a:prstGeom prst="rect">
              <a:avLst/>
            </a:prstGeom>
            <a:noFill/>
            <a:ln w="9525">
              <a:noFill/>
              <a:round/>
              <a:headEnd/>
              <a:tailEnd/>
            </a:ln>
          </p:spPr>
          <p:txBody>
            <a:bodyPr wrap="none" anchor="ctr"/>
            <a:lstStyle/>
            <a:p>
              <a:endParaRPr lang="zh-CN" altLang="en-US">
                <a:ea typeface="宋体" pitchFamily="2" charset="-122"/>
              </a:endParaRPr>
            </a:p>
          </p:txBody>
        </p:sp>
      </p:grpSp>
      <p:sp>
        <p:nvSpPr>
          <p:cNvPr id="11268" name="Text Box 5"/>
          <p:cNvSpPr txBox="1">
            <a:spLocks noChangeArrowheads="1"/>
          </p:cNvSpPr>
          <p:nvPr/>
        </p:nvSpPr>
        <p:spPr bwMode="auto">
          <a:xfrm>
            <a:off x="412750" y="4214813"/>
            <a:ext cx="3124200" cy="674687"/>
          </a:xfrm>
          <a:prstGeom prst="rect">
            <a:avLst/>
          </a:prstGeom>
          <a:noFill/>
          <a:ln w="28440">
            <a:solidFill>
              <a:srgbClr val="000000"/>
            </a:solidFill>
            <a:round/>
            <a:headEnd/>
            <a:tailEnd/>
          </a:ln>
        </p:spPr>
        <p:txBody>
          <a:bodyPr lIns="90000" tIns="46800" rIns="90000" bIns="46800">
            <a:spAutoFit/>
          </a:bodyPr>
          <a:lstStyle/>
          <a:p>
            <a:pPr algn="l" eaLnBrk="1" hangingPunct="1">
              <a:lnSpc>
                <a:spcPct val="80000"/>
              </a:lnSpc>
              <a:spcBef>
                <a:spcPts val="1125"/>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Fine grained concurrency</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async </a:t>
            </a:r>
            <a:r>
              <a:rPr lang="en-US" altLang="zh-CN" sz="1800" b="1">
                <a:solidFill>
                  <a:srgbClr val="3366FF"/>
                </a:solidFill>
                <a:latin typeface="Times New Roman" pitchFamily="18" charset="0"/>
                <a:ea typeface="宋体" pitchFamily="2" charset="-122"/>
              </a:rPr>
              <a:t>S</a:t>
            </a:r>
          </a:p>
        </p:txBody>
      </p:sp>
      <p:sp>
        <p:nvSpPr>
          <p:cNvPr id="11269" name="Text Box 6"/>
          <p:cNvSpPr txBox="1">
            <a:spLocks noChangeArrowheads="1"/>
          </p:cNvSpPr>
          <p:nvPr/>
        </p:nvSpPr>
        <p:spPr bwMode="auto">
          <a:xfrm>
            <a:off x="3536950" y="4214813"/>
            <a:ext cx="2286000" cy="1036637"/>
          </a:xfrm>
          <a:prstGeom prst="rect">
            <a:avLst/>
          </a:prstGeom>
          <a:noFill/>
          <a:ln w="28440">
            <a:solidFill>
              <a:srgbClr val="000000"/>
            </a:solidFill>
            <a:round/>
            <a:headEnd/>
            <a:tailEnd/>
          </a:ln>
        </p:spPr>
        <p:txBody>
          <a:bodyPr lIns="90000" tIns="46800" rIns="90000" bIns="46800">
            <a:spAutoFit/>
          </a:bodyPr>
          <a:lstStyle/>
          <a:p>
            <a:pPr algn="l" eaLnBrk="1" hangingPunct="1">
              <a:lnSpc>
                <a:spcPct val="80000"/>
              </a:lnSpc>
              <a:spcBef>
                <a:spcPts val="1125"/>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Atomicity</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atomic </a:t>
            </a:r>
            <a:r>
              <a:rPr lang="en-US" altLang="zh-CN" sz="1800" b="1">
                <a:solidFill>
                  <a:srgbClr val="3366FF"/>
                </a:solidFill>
                <a:latin typeface="Times New Roman" pitchFamily="18" charset="0"/>
                <a:ea typeface="宋体" pitchFamily="2" charset="-122"/>
              </a:rPr>
              <a:t>S</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when</a:t>
            </a:r>
            <a:r>
              <a:rPr lang="en-US" altLang="zh-CN" sz="1800" b="1">
                <a:solidFill>
                  <a:srgbClr val="3366FF"/>
                </a:solidFill>
                <a:latin typeface="Times New Roman" pitchFamily="18" charset="0"/>
                <a:ea typeface="宋体" pitchFamily="2" charset="-122"/>
              </a:rPr>
              <a:t> (c) S</a:t>
            </a:r>
          </a:p>
        </p:txBody>
      </p:sp>
      <p:sp>
        <p:nvSpPr>
          <p:cNvPr id="11270" name="Text Box 7"/>
          <p:cNvSpPr txBox="1">
            <a:spLocks noChangeArrowheads="1"/>
          </p:cNvSpPr>
          <p:nvPr/>
        </p:nvSpPr>
        <p:spPr bwMode="auto">
          <a:xfrm>
            <a:off x="5822950" y="4214813"/>
            <a:ext cx="2895600" cy="893762"/>
          </a:xfrm>
          <a:prstGeom prst="rect">
            <a:avLst/>
          </a:prstGeom>
          <a:noFill/>
          <a:ln w="28440">
            <a:solidFill>
              <a:srgbClr val="000000"/>
            </a:solidFill>
            <a:round/>
            <a:headEnd/>
            <a:tailEnd/>
          </a:ln>
        </p:spPr>
        <p:txBody>
          <a:bodyPr lIns="90000" tIns="46800" rIns="90000" bIns="46800">
            <a:spAutoFit/>
          </a:bodyPr>
          <a:lstStyle/>
          <a:p>
            <a:pPr algn="l" eaLnBrk="1" hangingPunct="1">
              <a:lnSpc>
                <a:spcPct val="80000"/>
              </a:lnSpc>
              <a:spcBef>
                <a:spcPts val="1125"/>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Global data-structures</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points, regions, distributions, arrays</a:t>
            </a:r>
          </a:p>
        </p:txBody>
      </p:sp>
      <p:sp>
        <p:nvSpPr>
          <p:cNvPr id="11271" name="Text Box 8"/>
          <p:cNvSpPr txBox="1">
            <a:spLocks noChangeArrowheads="1"/>
          </p:cNvSpPr>
          <p:nvPr/>
        </p:nvSpPr>
        <p:spPr bwMode="auto">
          <a:xfrm>
            <a:off x="412750" y="5246688"/>
            <a:ext cx="3124200" cy="674687"/>
          </a:xfrm>
          <a:prstGeom prst="rect">
            <a:avLst/>
          </a:prstGeom>
          <a:noFill/>
          <a:ln w="28440">
            <a:solidFill>
              <a:srgbClr val="000000"/>
            </a:solidFill>
            <a:round/>
            <a:headEnd/>
            <a:tailEnd/>
          </a:ln>
        </p:spPr>
        <p:txBody>
          <a:bodyPr lIns="90000" tIns="46800" rIns="90000" bIns="46800">
            <a:spAutoFit/>
          </a:bodyPr>
          <a:lstStyle/>
          <a:p>
            <a:pPr algn="l" eaLnBrk="1" hangingPunct="1">
              <a:lnSpc>
                <a:spcPct val="80000"/>
              </a:lnSpc>
              <a:spcBef>
                <a:spcPts val="1125"/>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Place-shifting operations</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at </a:t>
            </a:r>
            <a:r>
              <a:rPr lang="en-US" altLang="zh-CN" sz="1800" b="1">
                <a:solidFill>
                  <a:srgbClr val="3366FF"/>
                </a:solidFill>
                <a:latin typeface="Times New Roman" pitchFamily="18" charset="0"/>
                <a:ea typeface="宋体" pitchFamily="2" charset="-122"/>
              </a:rPr>
              <a:t>(P) S</a:t>
            </a:r>
          </a:p>
        </p:txBody>
      </p:sp>
      <p:sp>
        <p:nvSpPr>
          <p:cNvPr id="11272" name="Text Box 9"/>
          <p:cNvSpPr txBox="1">
            <a:spLocks noChangeArrowheads="1"/>
          </p:cNvSpPr>
          <p:nvPr/>
        </p:nvSpPr>
        <p:spPr bwMode="auto">
          <a:xfrm>
            <a:off x="3536950" y="5245100"/>
            <a:ext cx="2286000" cy="1036638"/>
          </a:xfrm>
          <a:prstGeom prst="rect">
            <a:avLst/>
          </a:prstGeom>
          <a:noFill/>
          <a:ln w="28440">
            <a:solidFill>
              <a:srgbClr val="000000"/>
            </a:solidFill>
            <a:round/>
            <a:headEnd/>
            <a:tailEnd/>
          </a:ln>
        </p:spPr>
        <p:txBody>
          <a:bodyPr lIns="90000" tIns="46800" rIns="90000" bIns="46800">
            <a:spAutoFit/>
          </a:bodyPr>
          <a:lstStyle/>
          <a:p>
            <a:pPr algn="l" eaLnBrk="1" hangingPunct="1">
              <a:lnSpc>
                <a:spcPct val="80000"/>
              </a:lnSpc>
              <a:spcBef>
                <a:spcPts val="1125"/>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Ordering</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finish </a:t>
            </a:r>
            <a:r>
              <a:rPr lang="en-US" altLang="zh-CN" sz="1800" b="1">
                <a:solidFill>
                  <a:srgbClr val="3366FF"/>
                </a:solidFill>
                <a:latin typeface="Times New Roman" pitchFamily="18" charset="0"/>
                <a:ea typeface="宋体" pitchFamily="2" charset="-122"/>
              </a:rPr>
              <a:t>S</a:t>
            </a:r>
          </a:p>
          <a:p>
            <a:pPr algn="l" eaLnBrk="1" hangingPunct="1">
              <a:lnSpc>
                <a:spcPct val="80000"/>
              </a:lnSpc>
              <a:spcBef>
                <a:spcPts val="1125"/>
              </a:spcBef>
              <a:buFont typeface="Times New Roman" pitchFamily="18" charset="0"/>
              <a:buChar cha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a:solidFill>
                  <a:srgbClr val="3366FF"/>
                </a:solidFill>
                <a:latin typeface="Times New Roman" pitchFamily="18" charset="0"/>
                <a:ea typeface="宋体" pitchFamily="2" charset="-122"/>
              </a:rPr>
              <a:t> </a:t>
            </a:r>
            <a:r>
              <a:rPr lang="en-US" altLang="zh-CN" sz="1800" b="1">
                <a:solidFill>
                  <a:srgbClr val="D60093"/>
                </a:solidFill>
                <a:latin typeface="Times New Roman" pitchFamily="18" charset="0"/>
                <a:ea typeface="宋体" pitchFamily="2" charset="-122"/>
              </a:rPr>
              <a:t>clock</a:t>
            </a:r>
          </a:p>
        </p:txBody>
      </p:sp>
      <p:sp>
        <p:nvSpPr>
          <p:cNvPr id="11273" name="Text Box 10"/>
          <p:cNvSpPr txBox="1">
            <a:spLocks noChangeArrowheads="1"/>
          </p:cNvSpPr>
          <p:nvPr/>
        </p:nvSpPr>
        <p:spPr bwMode="auto">
          <a:xfrm>
            <a:off x="196850" y="6311900"/>
            <a:ext cx="8839200" cy="422275"/>
          </a:xfrm>
          <a:prstGeom prst="rect">
            <a:avLst/>
          </a:prstGeom>
          <a:noFill/>
          <a:ln w="9525">
            <a:noFill/>
            <a:round/>
            <a:headEnd/>
            <a:tailEnd/>
          </a:ln>
        </p:spPr>
        <p:txBody>
          <a:bodyPr lIns="90000" tIns="46800" rIns="90000" bIns="46800">
            <a:spAutoFit/>
          </a:bodyPr>
          <a:lstStyle/>
          <a:p>
            <a:pPr eaLnBrk="1" hangingPunct="1">
              <a:lnSpc>
                <a:spcPct val="90000"/>
              </a:lnSpc>
              <a:spcBef>
                <a:spcPts val="300"/>
              </a:spcBef>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 pos="7239000" algn="l"/>
                <a:tab pos="7962900" algn="l"/>
                <a:tab pos="8686800" algn="l"/>
              </a:tabLst>
            </a:pPr>
            <a:r>
              <a:rPr lang="en-US" altLang="zh-CN" sz="2400" b="1">
                <a:solidFill>
                  <a:srgbClr val="FF0000"/>
                </a:solidFill>
                <a:latin typeface="Times New Roman" pitchFamily="18" charset="0"/>
                <a:ea typeface="宋体" pitchFamily="2" charset="-122"/>
              </a:rPr>
              <a:t>Two basic ideas: Places and Asynchrony</a:t>
            </a:r>
          </a:p>
        </p:txBody>
      </p:sp>
    </p:spTree>
    <p:extLst>
      <p:ext uri="{BB962C8B-B14F-4D97-AF65-F5344CB8AC3E}">
        <p14:creationId xmlns:p14="http://schemas.microsoft.com/office/powerpoint/2010/main" val="119359120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animEffect transition="in" filter="blinds(horizontal)">
                                      <p:cBhvr>
                                        <p:cTn id="7" dur="500"/>
                                        <p:tgtEl>
                                          <p:spTgt spid="112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1269"/>
                                        </p:tgtEl>
                                        <p:attrNameLst>
                                          <p:attrName>style.visibility</p:attrName>
                                        </p:attrNameLst>
                                      </p:cBhvr>
                                      <p:to>
                                        <p:strVal val="visible"/>
                                      </p:to>
                                    </p:set>
                                    <p:animEffect transition="in" filter="blinds(horizontal)">
                                      <p:cBhvr>
                                        <p:cTn id="12" dur="500"/>
                                        <p:tgtEl>
                                          <p:spTgt spid="112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270"/>
                                        </p:tgtEl>
                                        <p:attrNameLst>
                                          <p:attrName>style.visibility</p:attrName>
                                        </p:attrNameLst>
                                      </p:cBhvr>
                                      <p:to>
                                        <p:strVal val="visible"/>
                                      </p:to>
                                    </p:set>
                                    <p:animEffect transition="in" filter="blinds(horizontal)">
                                      <p:cBhvr>
                                        <p:cTn id="17" dur="500"/>
                                        <p:tgtEl>
                                          <p:spTgt spid="1127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1271"/>
                                        </p:tgtEl>
                                        <p:attrNameLst>
                                          <p:attrName>style.visibility</p:attrName>
                                        </p:attrNameLst>
                                      </p:cBhvr>
                                      <p:to>
                                        <p:strVal val="visible"/>
                                      </p:to>
                                    </p:set>
                                    <p:animEffect transition="in" filter="blinds(horizontal)">
                                      <p:cBhvr>
                                        <p:cTn id="22" dur="500"/>
                                        <p:tgtEl>
                                          <p:spTgt spid="1127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1272"/>
                                        </p:tgtEl>
                                        <p:attrNameLst>
                                          <p:attrName>style.visibility</p:attrName>
                                        </p:attrNameLst>
                                      </p:cBhvr>
                                      <p:to>
                                        <p:strVal val="visible"/>
                                      </p:to>
                                    </p:set>
                                    <p:animEffect transition="in" filter="blinds(horizontal)">
                                      <p:cBhvr>
                                        <p:cTn id="27" dur="500"/>
                                        <p:tgtEl>
                                          <p:spTgt spid="11272"/>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1273"/>
                                        </p:tgtEl>
                                        <p:attrNameLst>
                                          <p:attrName>style.visibility</p:attrName>
                                        </p:attrNameLst>
                                      </p:cBhvr>
                                      <p:to>
                                        <p:strVal val="visible"/>
                                      </p:to>
                                    </p:set>
                                    <p:animEffect transition="in" filter="blinds(horizontal)">
                                      <p:cBhvr>
                                        <p:cTn id="32" dur="500"/>
                                        <p:tgtEl>
                                          <p:spTgt spid="112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animBg="1"/>
      <p:bldP spid="11269" grpId="0" animBg="1"/>
      <p:bldP spid="11270" grpId="0" animBg="1"/>
      <p:bldP spid="11271" grpId="0" animBg="1"/>
      <p:bldP spid="11272" grpId="0" animBg="1"/>
      <p:bldP spid="1127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64472B3A-1D48-46C7-B55D-75A44A855EC6}"/>
              </a:ext>
            </a:extLst>
          </p:cNvPr>
          <p:cNvSpPr>
            <a:spLocks noGrp="1"/>
          </p:cNvSpPr>
          <p:nvPr>
            <p:ph type="title"/>
          </p:nvPr>
        </p:nvSpPr>
        <p:spPr/>
        <p:txBody>
          <a:bodyPr/>
          <a:lstStyle/>
          <a:p>
            <a:r>
              <a:rPr lang="en-US" altLang="zh-CN" dirty="0"/>
              <a:t>APGAS</a:t>
            </a:r>
            <a:endParaRPr lang="zh-CN" altLang="en-US" dirty="0"/>
          </a:p>
        </p:txBody>
      </p:sp>
      <p:pic>
        <p:nvPicPr>
          <p:cNvPr id="5" name="内容占位符 4">
            <a:extLst>
              <a:ext uri="{FF2B5EF4-FFF2-40B4-BE49-F238E27FC236}">
                <a16:creationId xmlns:a16="http://schemas.microsoft.com/office/drawing/2014/main" xmlns="" id="{10D76663-805E-4944-A7DC-583DE30773E3}"/>
              </a:ext>
            </a:extLst>
          </p:cNvPr>
          <p:cNvPicPr>
            <a:picLocks noGrp="1" noChangeAspect="1"/>
          </p:cNvPicPr>
          <p:nvPr>
            <p:ph idx="1"/>
          </p:nvPr>
        </p:nvPicPr>
        <p:blipFill>
          <a:blip r:embed="rId2"/>
          <a:stretch>
            <a:fillRect/>
          </a:stretch>
        </p:blipFill>
        <p:spPr>
          <a:xfrm>
            <a:off x="395288" y="1615077"/>
            <a:ext cx="8208962" cy="4348571"/>
          </a:xfrm>
          <a:prstGeom prst="rect">
            <a:avLst/>
          </a:prstGeom>
        </p:spPr>
      </p:pic>
    </p:spTree>
    <p:extLst>
      <p:ext uri="{BB962C8B-B14F-4D97-AF65-F5344CB8AC3E}">
        <p14:creationId xmlns:p14="http://schemas.microsoft.com/office/powerpoint/2010/main" val="363350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xmlns="" id="{FBE00F19-D53C-49C8-B145-A5728254BF0A}"/>
              </a:ext>
            </a:extLst>
          </p:cNvPr>
          <p:cNvSpPr>
            <a:spLocks noGrp="1"/>
          </p:cNvSpPr>
          <p:nvPr>
            <p:ph type="title"/>
          </p:nvPr>
        </p:nvSpPr>
        <p:spPr/>
        <p:txBody>
          <a:bodyPr/>
          <a:lstStyle/>
          <a:p>
            <a:r>
              <a:rPr lang="en-US" altLang="zh-CN" dirty="0"/>
              <a:t>APGAS constructs</a:t>
            </a:r>
            <a:endParaRPr lang="zh-CN" altLang="en-US" dirty="0"/>
          </a:p>
        </p:txBody>
      </p:sp>
      <p:pic>
        <p:nvPicPr>
          <p:cNvPr id="5" name="内容占位符 4">
            <a:extLst>
              <a:ext uri="{FF2B5EF4-FFF2-40B4-BE49-F238E27FC236}">
                <a16:creationId xmlns:a16="http://schemas.microsoft.com/office/drawing/2014/main" xmlns="" id="{6EC22123-B132-41C2-A985-655B4199591A}"/>
              </a:ext>
            </a:extLst>
          </p:cNvPr>
          <p:cNvPicPr>
            <a:picLocks noGrp="1" noChangeAspect="1"/>
          </p:cNvPicPr>
          <p:nvPr>
            <p:ph idx="1"/>
          </p:nvPr>
        </p:nvPicPr>
        <p:blipFill>
          <a:blip r:embed="rId2"/>
          <a:stretch>
            <a:fillRect/>
          </a:stretch>
        </p:blipFill>
        <p:spPr>
          <a:xfrm>
            <a:off x="464766" y="1412875"/>
            <a:ext cx="8070005" cy="4752975"/>
          </a:xfrm>
          <a:prstGeom prst="rect">
            <a:avLst/>
          </a:prstGeom>
        </p:spPr>
      </p:pic>
    </p:spTree>
    <p:extLst>
      <p:ext uri="{BB962C8B-B14F-4D97-AF65-F5344CB8AC3E}">
        <p14:creationId xmlns:p14="http://schemas.microsoft.com/office/powerpoint/2010/main" val="3019806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2AE647-91C4-4FB3-8088-BC06673B0D47}"/>
              </a:ext>
            </a:extLst>
          </p:cNvPr>
          <p:cNvSpPr>
            <a:spLocks noGrp="1"/>
          </p:cNvSpPr>
          <p:nvPr>
            <p:ph type="title"/>
          </p:nvPr>
        </p:nvSpPr>
        <p:spPr/>
        <p:txBody>
          <a:bodyPr/>
          <a:lstStyle/>
          <a:p>
            <a:r>
              <a:rPr lang="en-US" altLang="zh-CN" dirty="0"/>
              <a:t>Conclusion</a:t>
            </a:r>
            <a:endParaRPr lang="zh-CN" altLang="en-US" dirty="0"/>
          </a:p>
        </p:txBody>
      </p:sp>
      <p:sp>
        <p:nvSpPr>
          <p:cNvPr id="3" name="内容占位符 2">
            <a:extLst>
              <a:ext uri="{FF2B5EF4-FFF2-40B4-BE49-F238E27FC236}">
                <a16:creationId xmlns:a16="http://schemas.microsoft.com/office/drawing/2014/main" xmlns="" id="{1055197C-D3C3-42C2-B4F3-0C4E99E94521}"/>
              </a:ext>
            </a:extLst>
          </p:cNvPr>
          <p:cNvSpPr>
            <a:spLocks noGrp="1"/>
          </p:cNvSpPr>
          <p:nvPr>
            <p:ph idx="1"/>
          </p:nvPr>
        </p:nvSpPr>
        <p:spPr/>
        <p:txBody>
          <a:bodyPr/>
          <a:lstStyle/>
          <a:p>
            <a:r>
              <a:rPr lang="en-US" altLang="zh-CN" sz="2000" dirty="0"/>
              <a:t>X10 is considerably </a:t>
            </a:r>
            <a:r>
              <a:rPr lang="en-US" altLang="zh-CN" sz="2000" dirty="0">
                <a:solidFill>
                  <a:srgbClr val="C00000"/>
                </a:solidFill>
              </a:rPr>
              <a:t>higher-level</a:t>
            </a:r>
            <a:r>
              <a:rPr lang="en-US" altLang="zh-CN" sz="2000" dirty="0"/>
              <a:t> than thread-based languages and Yet it is much more </a:t>
            </a:r>
            <a:r>
              <a:rPr lang="en-US" altLang="zh-CN" sz="2000" dirty="0">
                <a:solidFill>
                  <a:srgbClr val="C00000"/>
                </a:solidFill>
              </a:rPr>
              <a:t>concrete </a:t>
            </a:r>
            <a:r>
              <a:rPr lang="en-US" altLang="zh-CN" sz="2000" dirty="0"/>
              <a:t>than languages like HPF</a:t>
            </a:r>
          </a:p>
          <a:p>
            <a:pPr lvl="1"/>
            <a:r>
              <a:rPr lang="en-US" altLang="zh-CN" sz="1600" dirty="0"/>
              <a:t>Features of thread-based languages</a:t>
            </a:r>
            <a:endParaRPr lang="en-US" altLang="zh-CN" sz="1050" dirty="0"/>
          </a:p>
          <a:p>
            <a:pPr lvl="2"/>
            <a:r>
              <a:rPr lang="en-US" altLang="zh-CN" sz="1400" dirty="0"/>
              <a:t>supports dynamically spawning </a:t>
            </a:r>
            <a:r>
              <a:rPr lang="en-US" altLang="zh-CN" sz="1400" dirty="0">
                <a:solidFill>
                  <a:srgbClr val="C00000"/>
                </a:solidFill>
              </a:rPr>
              <a:t>lightweight activities</a:t>
            </a:r>
            <a:endParaRPr lang="en-US" altLang="zh-CN" sz="1400" dirty="0"/>
          </a:p>
          <a:p>
            <a:pPr lvl="2"/>
            <a:r>
              <a:rPr lang="en-US" altLang="zh-CN" sz="1400" dirty="0"/>
              <a:t>atomic operations for mutual exclusion</a:t>
            </a:r>
          </a:p>
          <a:p>
            <a:pPr lvl="2"/>
            <a:r>
              <a:rPr lang="en-US" altLang="zh-CN" sz="1400" dirty="0"/>
              <a:t>clocks for repeated quiescence detection. </a:t>
            </a:r>
          </a:p>
          <a:p>
            <a:pPr lvl="1"/>
            <a:r>
              <a:rPr lang="en-US" altLang="zh-CN" sz="1600" dirty="0"/>
              <a:t>HPF</a:t>
            </a:r>
          </a:p>
          <a:p>
            <a:pPr lvl="2"/>
            <a:r>
              <a:rPr lang="en-US" altLang="zh-CN" sz="1400" dirty="0"/>
              <a:t>forces the programmer to explicitly deal with distribution of data objects. </a:t>
            </a:r>
            <a:endParaRPr lang="en-US" altLang="zh-CN" sz="2000" dirty="0"/>
          </a:p>
          <a:p>
            <a:r>
              <a:rPr lang="en-US" altLang="zh-CN" sz="2000" dirty="0"/>
              <a:t>The X10 designers’ belief</a:t>
            </a:r>
          </a:p>
          <a:p>
            <a:pPr lvl="1"/>
            <a:r>
              <a:rPr lang="en-US" altLang="zh-CN" sz="1600" dirty="0">
                <a:solidFill>
                  <a:srgbClr val="C00000"/>
                </a:solidFill>
              </a:rPr>
              <a:t>locality and distribution </a:t>
            </a:r>
            <a:r>
              <a:rPr lang="en-US" altLang="zh-CN" sz="1600" dirty="0"/>
              <a:t>cannot be hidden from the programmer of high-performance code in high-end computing. </a:t>
            </a:r>
          </a:p>
          <a:p>
            <a:pPr lvl="2"/>
            <a:r>
              <a:rPr lang="en-US" altLang="zh-CN" sz="1400" dirty="0"/>
              <a:t>A performance model that distinguishes between computation and communication must be made explicit and transparent. </a:t>
            </a:r>
          </a:p>
          <a:p>
            <a:pPr lvl="1"/>
            <a:r>
              <a:rPr lang="en-US" altLang="zh-CN" sz="1600" dirty="0"/>
              <a:t>the place-based type system and support for </a:t>
            </a:r>
            <a:r>
              <a:rPr lang="en-US" altLang="zh-CN" sz="1600" dirty="0">
                <a:solidFill>
                  <a:srgbClr val="C00000"/>
                </a:solidFill>
              </a:rPr>
              <a:t>generic programming </a:t>
            </a:r>
            <a:r>
              <a:rPr lang="en-US" altLang="zh-CN" sz="1600" dirty="0"/>
              <a:t>will allow the X10 programmer to be highly productive</a:t>
            </a:r>
          </a:p>
          <a:p>
            <a:pPr lvl="2"/>
            <a:r>
              <a:rPr lang="en-US" altLang="zh-CN" sz="1400" dirty="0"/>
              <a:t>many of the tedious details of distribution-specific code can be handled in a generic fashion.</a:t>
            </a:r>
          </a:p>
          <a:p>
            <a:pPr marL="0" indent="0">
              <a:buNone/>
            </a:pPr>
            <a:endParaRPr lang="zh-CN" altLang="en-US" sz="2000" dirty="0"/>
          </a:p>
        </p:txBody>
      </p:sp>
    </p:spTree>
    <p:extLst>
      <p:ext uri="{BB962C8B-B14F-4D97-AF65-F5344CB8AC3E}">
        <p14:creationId xmlns:p14="http://schemas.microsoft.com/office/powerpoint/2010/main" val="3446816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anim calcmode="lin" valueType="num">
                                      <p:cBhvr additive="base">
                                        <p:cTn id="53"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p:txBody>
          <a:bodyPr/>
          <a:lstStyle/>
          <a:p>
            <a:r>
              <a:rPr lang="en-US" altLang="zh-CN" sz="2800"/>
              <a:t>X10 Project Status</a:t>
            </a:r>
          </a:p>
        </p:txBody>
      </p:sp>
      <p:sp>
        <p:nvSpPr>
          <p:cNvPr id="16386" name="Rectangle 2"/>
          <p:cNvSpPr>
            <a:spLocks noGrp="1" noChangeArrowheads="1"/>
          </p:cNvSpPr>
          <p:nvPr>
            <p:ph type="body" idx="1"/>
          </p:nvPr>
        </p:nvSpPr>
        <p:spPr/>
        <p:txBody>
          <a:bodyPr>
            <a:normAutofit/>
          </a:bodyPr>
          <a:lstStyle/>
          <a:p>
            <a:pPr>
              <a:lnSpc>
                <a:spcPct val="150000"/>
              </a:lnSpc>
              <a:defRPr/>
            </a:pPr>
            <a:r>
              <a:rPr lang="en-US" sz="1800" dirty="0"/>
              <a:t>X10 is developed by the IBM </a:t>
            </a:r>
            <a:r>
              <a:rPr lang="en-US" sz="1800" dirty="0">
                <a:solidFill>
                  <a:srgbClr val="FF0000"/>
                </a:solidFill>
              </a:rPr>
              <a:t>PERCS</a:t>
            </a:r>
            <a:r>
              <a:rPr lang="en-US" sz="1800" dirty="0"/>
              <a:t> project as part of the </a:t>
            </a:r>
            <a:r>
              <a:rPr lang="en-US" sz="1800" dirty="0">
                <a:solidFill>
                  <a:srgbClr val="FF0000"/>
                </a:solidFill>
              </a:rPr>
              <a:t>DARPA</a:t>
            </a:r>
            <a:r>
              <a:rPr lang="en-US" sz="1800" dirty="0"/>
              <a:t> program on </a:t>
            </a:r>
            <a:r>
              <a:rPr lang="en-US" sz="1800" dirty="0">
                <a:solidFill>
                  <a:srgbClr val="FF0000"/>
                </a:solidFill>
              </a:rPr>
              <a:t>High Productivity Computing Systems </a:t>
            </a:r>
            <a:r>
              <a:rPr lang="en-US" sz="1800" dirty="0"/>
              <a:t>(HPCS)</a:t>
            </a:r>
          </a:p>
          <a:p>
            <a:pPr>
              <a:lnSpc>
                <a:spcPct val="150000"/>
              </a:lnSpc>
              <a:defRPr/>
            </a:pPr>
            <a:r>
              <a:rPr lang="en-US" sz="1800" dirty="0"/>
              <a:t>Target markets:  Scientific computing, business analytics</a:t>
            </a:r>
          </a:p>
          <a:p>
            <a:pPr>
              <a:lnSpc>
                <a:spcPct val="150000"/>
              </a:lnSpc>
              <a:defRPr/>
            </a:pPr>
            <a:r>
              <a:rPr lang="en-US" sz="1800" dirty="0"/>
              <a:t>X10 is an open source project (Eclipse Public License)</a:t>
            </a:r>
          </a:p>
          <a:p>
            <a:pPr lvl="1">
              <a:lnSpc>
                <a:spcPct val="150000"/>
              </a:lnSpc>
              <a:defRPr/>
            </a:pPr>
            <a:r>
              <a:rPr lang="en-US" sz="1600" dirty="0"/>
              <a:t>Documentation, releases, mailing lists, code, etc. all publicly available via </a:t>
            </a:r>
            <a:r>
              <a:rPr lang="en-US" sz="1600" dirty="0">
                <a:hlinkClick r:id="rId3"/>
              </a:rPr>
              <a:t>http://x10-lang.org </a:t>
            </a:r>
          </a:p>
          <a:p>
            <a:pPr>
              <a:lnSpc>
                <a:spcPct val="150000"/>
              </a:lnSpc>
              <a:defRPr/>
            </a:pPr>
            <a:r>
              <a:rPr lang="en-US" sz="1800" dirty="0"/>
              <a:t>X10 Release 2.6.2-January 4, 2019</a:t>
            </a:r>
          </a:p>
          <a:p>
            <a:pPr lvl="1">
              <a:lnSpc>
                <a:spcPct val="150000"/>
              </a:lnSpc>
              <a:defRPr/>
            </a:pPr>
            <a:r>
              <a:rPr lang="en-US" sz="1400" dirty="0"/>
              <a:t>X10 2.6.2 contains updates for new versions of Java and MacOS</a:t>
            </a:r>
          </a:p>
          <a:p>
            <a:pPr lvl="1">
              <a:lnSpc>
                <a:spcPct val="150000"/>
              </a:lnSpc>
              <a:defRPr/>
            </a:pPr>
            <a:r>
              <a:rPr lang="en-US" sz="1400" dirty="0"/>
              <a:t>  - Managed X10 support for Java SE 11</a:t>
            </a:r>
          </a:p>
          <a:p>
            <a:pPr lvl="1">
              <a:lnSpc>
                <a:spcPct val="150000"/>
              </a:lnSpc>
              <a:defRPr/>
            </a:pPr>
            <a:r>
              <a:rPr lang="en-US" sz="1400" dirty="0"/>
              <a:t>  - Native X10 support for current MacOS versions</a:t>
            </a:r>
          </a:p>
          <a:p>
            <a:pPr lvl="1">
              <a:lnSpc>
                <a:spcPct val="150000"/>
              </a:lnSpc>
              <a:defRPr/>
            </a:pPr>
            <a:endParaRPr lang="en-US" sz="1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500" fill="hold"/>
                                        <p:tgtEl>
                                          <p:spTgt spid="16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386">
                                            <p:txEl>
                                              <p:pRg st="1" end="1"/>
                                            </p:txEl>
                                          </p:spTgt>
                                        </p:tgtEl>
                                        <p:attrNameLst>
                                          <p:attrName>style.visibility</p:attrName>
                                        </p:attrNameLst>
                                      </p:cBhvr>
                                      <p:to>
                                        <p:strVal val="visible"/>
                                      </p:to>
                                    </p:set>
                                    <p:anim calcmode="lin" valueType="num">
                                      <p:cBhvr additive="base">
                                        <p:cTn id="13" dur="500" fill="hold"/>
                                        <p:tgtEl>
                                          <p:spTgt spid="1638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638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6386">
                                            <p:txEl>
                                              <p:pRg st="2" end="2"/>
                                            </p:txEl>
                                          </p:spTgt>
                                        </p:tgtEl>
                                        <p:attrNameLst>
                                          <p:attrName>style.visibility</p:attrName>
                                        </p:attrNameLst>
                                      </p:cBhvr>
                                      <p:to>
                                        <p:strVal val="visible"/>
                                      </p:to>
                                    </p:set>
                                    <p:anim calcmode="lin" valueType="num">
                                      <p:cBhvr additive="base">
                                        <p:cTn id="19" dur="500" fill="hold"/>
                                        <p:tgtEl>
                                          <p:spTgt spid="1638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6">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386">
                                            <p:txEl>
                                              <p:pRg st="3" end="3"/>
                                            </p:txEl>
                                          </p:spTgt>
                                        </p:tgtEl>
                                        <p:attrNameLst>
                                          <p:attrName>style.visibility</p:attrName>
                                        </p:attrNameLst>
                                      </p:cBhvr>
                                      <p:to>
                                        <p:strVal val="visible"/>
                                      </p:to>
                                    </p:set>
                                    <p:anim calcmode="lin" valueType="num">
                                      <p:cBhvr additive="base">
                                        <p:cTn id="23" dur="500" fill="hold"/>
                                        <p:tgtEl>
                                          <p:spTgt spid="16386">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386">
                                            <p:txEl>
                                              <p:pRg st="3" end="3"/>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386">
                                            <p:txEl>
                                              <p:pRg st="4" end="4"/>
                                            </p:txEl>
                                          </p:spTgt>
                                        </p:tgtEl>
                                        <p:attrNameLst>
                                          <p:attrName>style.visibility</p:attrName>
                                        </p:attrNameLst>
                                      </p:cBhvr>
                                      <p:to>
                                        <p:strVal val="visible"/>
                                      </p:to>
                                    </p:set>
                                    <p:anim calcmode="lin" valueType="num">
                                      <p:cBhvr additive="base">
                                        <p:cTn id="27" dur="500" fill="hold"/>
                                        <p:tgtEl>
                                          <p:spTgt spid="16386">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6386">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386">
                                            <p:txEl>
                                              <p:pRg st="5" end="5"/>
                                            </p:txEl>
                                          </p:spTgt>
                                        </p:tgtEl>
                                        <p:attrNameLst>
                                          <p:attrName>style.visibility</p:attrName>
                                        </p:attrNameLst>
                                      </p:cBhvr>
                                      <p:to>
                                        <p:strVal val="visible"/>
                                      </p:to>
                                    </p:set>
                                    <p:anim calcmode="lin" valueType="num">
                                      <p:cBhvr additive="base">
                                        <p:cTn id="31" dur="500" fill="hold"/>
                                        <p:tgtEl>
                                          <p:spTgt spid="16386">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6386">
                                            <p:txEl>
                                              <p:pRg st="5" end="5"/>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6386">
                                            <p:txEl>
                                              <p:pRg st="6" end="6"/>
                                            </p:txEl>
                                          </p:spTgt>
                                        </p:tgtEl>
                                        <p:attrNameLst>
                                          <p:attrName>style.visibility</p:attrName>
                                        </p:attrNameLst>
                                      </p:cBhvr>
                                      <p:to>
                                        <p:strVal val="visible"/>
                                      </p:to>
                                    </p:set>
                                    <p:anim calcmode="lin" valueType="num">
                                      <p:cBhvr additive="base">
                                        <p:cTn id="35" dur="500" fill="hold"/>
                                        <p:tgtEl>
                                          <p:spTgt spid="16386">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386">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6386">
                                            <p:txEl>
                                              <p:pRg st="7" end="7"/>
                                            </p:txEl>
                                          </p:spTgt>
                                        </p:tgtEl>
                                        <p:attrNameLst>
                                          <p:attrName>style.visibility</p:attrName>
                                        </p:attrNameLst>
                                      </p:cBhvr>
                                      <p:to>
                                        <p:strVal val="visible"/>
                                      </p:to>
                                    </p:set>
                                    <p:anim calcmode="lin" valueType="num">
                                      <p:cBhvr additive="base">
                                        <p:cTn id="39" dur="500" fill="hold"/>
                                        <p:tgtEl>
                                          <p:spTgt spid="16386">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1638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2400" dirty="0"/>
              <a:t>Release 2.3.1 -March 2013</a:t>
            </a:r>
            <a:endParaRPr lang="zh-CN" altLang="en-US" sz="2400" dirty="0"/>
          </a:p>
        </p:txBody>
      </p:sp>
      <p:sp>
        <p:nvSpPr>
          <p:cNvPr id="3" name="内容占位符 2"/>
          <p:cNvSpPr>
            <a:spLocks noGrp="1"/>
          </p:cNvSpPr>
          <p:nvPr>
            <p:ph idx="1"/>
          </p:nvPr>
        </p:nvSpPr>
        <p:spPr/>
        <p:txBody>
          <a:bodyPr/>
          <a:lstStyle/>
          <a:p>
            <a:r>
              <a:rPr lang="en-US" altLang="zh-CN" sz="1800" dirty="0"/>
              <a:t>2.3 introduces significant improvements in X10/Java interoperability. A few backwards compatible language enhancements and some non backwards-compatible class library changes were made to improve the quality of Java interoperability. </a:t>
            </a:r>
          </a:p>
          <a:p>
            <a:pPr lvl="1"/>
            <a:r>
              <a:rPr lang="en-US" altLang="zh-CN" sz="1600" dirty="0"/>
              <a:t>Java types may now be imported/used in X10 programs just as-if they were X10 types. </a:t>
            </a:r>
          </a:p>
          <a:p>
            <a:pPr lvl="1"/>
            <a:r>
              <a:rPr lang="en-US" altLang="zh-CN" sz="1600" dirty="0"/>
              <a:t>An </a:t>
            </a:r>
            <a:r>
              <a:rPr lang="en-US" altLang="zh-CN" sz="1600" dirty="0" err="1"/>
              <a:t>isref</a:t>
            </a:r>
            <a:r>
              <a:rPr lang="en-US" altLang="zh-CN" sz="1600" dirty="0"/>
              <a:t> predicate (similar to </a:t>
            </a:r>
            <a:r>
              <a:rPr lang="en-US" altLang="zh-CN" sz="1600" dirty="0" err="1"/>
              <a:t>iszero</a:t>
            </a:r>
            <a:r>
              <a:rPr lang="en-US" altLang="zh-CN" sz="1600" dirty="0"/>
              <a:t>) has been added to X10's constraint language to enable identification of types that are constrained to be representable as a pointer. </a:t>
            </a:r>
          </a:p>
          <a:p>
            <a:pPr lvl="1"/>
            <a:r>
              <a:rPr lang="en-US" altLang="zh-CN" sz="1600" dirty="0"/>
              <a:t>X10 classes are no longer required to inherit from a single root class (x10.lang.Object). </a:t>
            </a:r>
          </a:p>
          <a:p>
            <a:pPr lvl="1"/>
            <a:r>
              <a:rPr lang="en-US" altLang="zh-CN" sz="1600" dirty="0"/>
              <a:t>x10.lang.Object has been removed from the standard library. </a:t>
            </a:r>
          </a:p>
          <a:p>
            <a:pPr lvl="1"/>
            <a:r>
              <a:rPr lang="en-US" altLang="zh-CN" sz="1600" dirty="0"/>
              <a:t>The exception hierarchy has been changed and checked exceptions and a throws clauses were reintroduced. The exception hierarchy now aligns neatly with Java's, although X10 prefers using unchecked exceptions as much as possible. </a:t>
            </a:r>
            <a:endParaRPr lang="zh-CN" altLang="en-US" sz="1600" dirty="0"/>
          </a:p>
        </p:txBody>
      </p:sp>
    </p:spTree>
    <p:extLst>
      <p:ext uri="{BB962C8B-B14F-4D97-AF65-F5344CB8AC3E}">
        <p14:creationId xmlns:p14="http://schemas.microsoft.com/office/powerpoint/2010/main" val="71709798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
          <p:cNvSpPr>
            <a:spLocks noGrp="1" noChangeArrowheads="1"/>
          </p:cNvSpPr>
          <p:nvPr>
            <p:ph type="title"/>
          </p:nvPr>
        </p:nvSpPr>
        <p:spPr/>
        <p:txBody>
          <a:bodyPr/>
          <a:lstStyle/>
          <a:p>
            <a:pPr>
              <a:lnSpc>
                <a:spcPct val="150000"/>
              </a:lnSpc>
              <a:defRPr/>
            </a:pPr>
            <a:r>
              <a:rPr lang="en-US" altLang="zh-CN" sz="2800" dirty="0"/>
              <a:t>X10 2.1.0 released October 19, 2010</a:t>
            </a:r>
          </a:p>
        </p:txBody>
      </p:sp>
      <p:sp>
        <p:nvSpPr>
          <p:cNvPr id="16386" name="Rectangle 2"/>
          <p:cNvSpPr>
            <a:spLocks noGrp="1" noChangeArrowheads="1"/>
          </p:cNvSpPr>
          <p:nvPr>
            <p:ph type="body" idx="1"/>
          </p:nvPr>
        </p:nvSpPr>
        <p:spPr/>
        <p:txBody>
          <a:bodyPr>
            <a:normAutofit/>
          </a:bodyPr>
          <a:lstStyle/>
          <a:p>
            <a:pPr lvl="1">
              <a:lnSpc>
                <a:spcPct val="150000"/>
              </a:lnSpc>
              <a:defRPr/>
            </a:pPr>
            <a:r>
              <a:rPr lang="en-US" sz="1600" dirty="0"/>
              <a:t>Java back end: Single process (all places in 1 JVM)</a:t>
            </a:r>
          </a:p>
          <a:p>
            <a:pPr lvl="2">
              <a:lnSpc>
                <a:spcPct val="150000"/>
              </a:lnSpc>
              <a:defRPr/>
            </a:pPr>
            <a:r>
              <a:rPr lang="en-US" sz="1400" dirty="0"/>
              <a:t>any platform with Java 5</a:t>
            </a:r>
          </a:p>
          <a:p>
            <a:pPr lvl="1">
              <a:lnSpc>
                <a:spcPct val="150000"/>
              </a:lnSpc>
              <a:defRPr/>
            </a:pPr>
            <a:r>
              <a:rPr lang="en-US" sz="1600" dirty="0"/>
              <a:t>C++ back end: Multi-process (1 place per SMP node)</a:t>
            </a:r>
          </a:p>
          <a:p>
            <a:pPr lvl="2">
              <a:lnSpc>
                <a:spcPct val="150000"/>
              </a:lnSpc>
              <a:defRPr/>
            </a:pPr>
            <a:r>
              <a:rPr lang="en-US" sz="1400" dirty="0" err="1"/>
              <a:t>aix</a:t>
            </a:r>
            <a:r>
              <a:rPr lang="en-US" sz="1400" dirty="0"/>
              <a:t>, </a:t>
            </a:r>
            <a:r>
              <a:rPr lang="en-US" sz="1400" dirty="0" err="1"/>
              <a:t>linux</a:t>
            </a:r>
            <a:r>
              <a:rPr lang="en-US" sz="1400" dirty="0"/>
              <a:t>, </a:t>
            </a:r>
            <a:r>
              <a:rPr lang="en-US" sz="1400" dirty="0" err="1"/>
              <a:t>cygwin</a:t>
            </a:r>
            <a:r>
              <a:rPr lang="en-US" sz="1400" dirty="0"/>
              <a:t>, </a:t>
            </a:r>
            <a:r>
              <a:rPr lang="en-US" sz="1400" dirty="0" err="1"/>
              <a:t>MacOS</a:t>
            </a:r>
            <a:r>
              <a:rPr lang="en-US" sz="1400" dirty="0"/>
              <a:t> X</a:t>
            </a:r>
          </a:p>
          <a:p>
            <a:pPr lvl="2">
              <a:lnSpc>
                <a:spcPct val="150000"/>
              </a:lnSpc>
              <a:defRPr/>
            </a:pPr>
            <a:r>
              <a:rPr lang="en-US" sz="1400" dirty="0"/>
              <a:t>x86, x86_64, PowerPC, </a:t>
            </a:r>
            <a:r>
              <a:rPr lang="en-US" sz="1400" dirty="0" err="1"/>
              <a:t>Sparc</a:t>
            </a:r>
            <a:endParaRPr lang="en-US" sz="1400" dirty="0"/>
          </a:p>
        </p:txBody>
      </p:sp>
    </p:spTree>
    <p:extLst>
      <p:ext uri="{BB962C8B-B14F-4D97-AF65-F5344CB8AC3E}">
        <p14:creationId xmlns:p14="http://schemas.microsoft.com/office/powerpoint/2010/main" val="397476265"/>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6">
                                            <p:txEl>
                                              <p:pRg st="0" end="0"/>
                                            </p:txEl>
                                          </p:spTgt>
                                        </p:tgtEl>
                                        <p:attrNameLst>
                                          <p:attrName>style.visibility</p:attrName>
                                        </p:attrNameLst>
                                      </p:cBhvr>
                                      <p:to>
                                        <p:strVal val="visible"/>
                                      </p:to>
                                    </p:set>
                                    <p:anim calcmode="lin" valueType="num">
                                      <p:cBhvr additive="base">
                                        <p:cTn id="7" dur="500" fill="hold"/>
                                        <p:tgtEl>
                                          <p:spTgt spid="1638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86">
                                            <p:txEl>
                                              <p:pRg st="1" end="1"/>
                                            </p:txEl>
                                          </p:spTgt>
                                        </p:tgtEl>
                                        <p:attrNameLst>
                                          <p:attrName>style.visibility</p:attrName>
                                        </p:attrNameLst>
                                      </p:cBhvr>
                                      <p:to>
                                        <p:strVal val="visible"/>
                                      </p:to>
                                    </p:set>
                                    <p:anim calcmode="lin" valueType="num">
                                      <p:cBhvr additive="base">
                                        <p:cTn id="11" dur="500" fill="hold"/>
                                        <p:tgtEl>
                                          <p:spTgt spid="1638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86">
                                            <p:txEl>
                                              <p:pRg st="2" end="2"/>
                                            </p:txEl>
                                          </p:spTgt>
                                        </p:tgtEl>
                                        <p:attrNameLst>
                                          <p:attrName>style.visibility</p:attrName>
                                        </p:attrNameLst>
                                      </p:cBhvr>
                                      <p:to>
                                        <p:strVal val="visible"/>
                                      </p:to>
                                    </p:set>
                                    <p:anim calcmode="lin" valueType="num">
                                      <p:cBhvr additive="base">
                                        <p:cTn id="15" dur="500" fill="hold"/>
                                        <p:tgtEl>
                                          <p:spTgt spid="1638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386">
                                            <p:txEl>
                                              <p:pRg st="3" end="3"/>
                                            </p:txEl>
                                          </p:spTgt>
                                        </p:tgtEl>
                                        <p:attrNameLst>
                                          <p:attrName>style.visibility</p:attrName>
                                        </p:attrNameLst>
                                      </p:cBhvr>
                                      <p:to>
                                        <p:strVal val="visible"/>
                                      </p:to>
                                    </p:set>
                                    <p:anim calcmode="lin" valueType="num">
                                      <p:cBhvr additive="base">
                                        <p:cTn id="19" dur="500" fill="hold"/>
                                        <p:tgtEl>
                                          <p:spTgt spid="1638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638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386">
                                            <p:txEl>
                                              <p:pRg st="4" end="4"/>
                                            </p:txEl>
                                          </p:spTgt>
                                        </p:tgtEl>
                                        <p:attrNameLst>
                                          <p:attrName>style.visibility</p:attrName>
                                        </p:attrNameLst>
                                      </p:cBhvr>
                                      <p:to>
                                        <p:strVal val="visible"/>
                                      </p:to>
                                    </p:set>
                                    <p:anim calcmode="lin" valueType="num">
                                      <p:cBhvr additive="base">
                                        <p:cTn id="23" dur="500" fill="hold"/>
                                        <p:tgtEl>
                                          <p:spTgt spid="1638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638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6"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
          <p:cNvSpPr>
            <a:spLocks noGrp="1" noChangeArrowheads="1"/>
          </p:cNvSpPr>
          <p:nvPr>
            <p:ph type="title"/>
          </p:nvPr>
        </p:nvSpPr>
        <p:spPr/>
        <p:txBody>
          <a:bodyPr/>
          <a:lstStyle/>
          <a:p>
            <a:r>
              <a:rPr lang="en-US" altLang="zh-CN" sz="2800" dirty="0"/>
              <a:t>X10 Goals</a:t>
            </a:r>
          </a:p>
        </p:txBody>
      </p:sp>
      <p:sp>
        <p:nvSpPr>
          <p:cNvPr id="8194" name="Rectangle 2"/>
          <p:cNvSpPr>
            <a:spLocks noGrp="1" noChangeArrowheads="1"/>
          </p:cNvSpPr>
          <p:nvPr>
            <p:ph sz="half" idx="1"/>
          </p:nvPr>
        </p:nvSpPr>
        <p:spPr>
          <a:xfrm>
            <a:off x="395536" y="1268760"/>
            <a:ext cx="8137152" cy="4752975"/>
          </a:xfrm>
        </p:spPr>
        <p:txBody>
          <a:bodyPr>
            <a:noAutofit/>
          </a:bodyPr>
          <a:lstStyle/>
          <a:p>
            <a:pPr algn="l">
              <a:lnSpc>
                <a:spcPct val="100000"/>
              </a:lnSpc>
            </a:pPr>
            <a:r>
              <a:rPr lang="en-US" altLang="zh-CN" sz="2000" dirty="0">
                <a:latin typeface="Comic Sans MS" pitchFamily="66" charset="0"/>
              </a:rPr>
              <a:t>Simple</a:t>
            </a:r>
          </a:p>
          <a:p>
            <a:pPr lvl="1" algn="l">
              <a:lnSpc>
                <a:spcPct val="100000"/>
              </a:lnSpc>
            </a:pPr>
            <a:r>
              <a:rPr lang="en-US" altLang="zh-CN" sz="1800" b="0" dirty="0">
                <a:latin typeface="Comic Sans MS" pitchFamily="66" charset="0"/>
              </a:rPr>
              <a:t>Start with a well-accepted </a:t>
            </a:r>
            <a:r>
              <a:rPr lang="en-US" altLang="zh-CN" sz="1800" b="0" dirty="0">
                <a:solidFill>
                  <a:srgbClr val="FF0000"/>
                </a:solidFill>
                <a:latin typeface="Comic Sans MS" pitchFamily="66" charset="0"/>
              </a:rPr>
              <a:t>programming model</a:t>
            </a:r>
            <a:r>
              <a:rPr lang="en-US" altLang="zh-CN" sz="1800" b="0" dirty="0">
                <a:latin typeface="Comic Sans MS" pitchFamily="66" charset="0"/>
              </a:rPr>
              <a:t>, build on strong technical foundations, add few core constructs</a:t>
            </a:r>
          </a:p>
          <a:p>
            <a:pPr algn="l">
              <a:lnSpc>
                <a:spcPct val="100000"/>
              </a:lnSpc>
            </a:pPr>
            <a:r>
              <a:rPr lang="en-US" altLang="zh-CN" sz="2000" dirty="0">
                <a:latin typeface="Comic Sans MS" pitchFamily="66" charset="0"/>
              </a:rPr>
              <a:t>Safe</a:t>
            </a:r>
          </a:p>
          <a:p>
            <a:pPr lvl="1" algn="l">
              <a:lnSpc>
                <a:spcPct val="100000"/>
              </a:lnSpc>
            </a:pPr>
            <a:r>
              <a:rPr lang="en-US" altLang="zh-CN" sz="1800" b="0" dirty="0">
                <a:latin typeface="Comic Sans MS" pitchFamily="66" charset="0"/>
              </a:rPr>
              <a:t>Eliminate possibility of errors by design, and through </a:t>
            </a:r>
            <a:r>
              <a:rPr lang="en-US" altLang="zh-CN" sz="1800" b="0" dirty="0">
                <a:solidFill>
                  <a:srgbClr val="FF0000"/>
                </a:solidFill>
                <a:latin typeface="Comic Sans MS" pitchFamily="66" charset="0"/>
              </a:rPr>
              <a:t>static checking</a:t>
            </a:r>
            <a:endParaRPr lang="en-US" altLang="zh-CN" sz="2000" dirty="0">
              <a:latin typeface="Comic Sans MS" pitchFamily="66" charset="0"/>
            </a:endParaRPr>
          </a:p>
          <a:p>
            <a:pPr algn="l">
              <a:lnSpc>
                <a:spcPct val="100000"/>
              </a:lnSpc>
            </a:pPr>
            <a:r>
              <a:rPr lang="en-US" altLang="zh-CN" sz="2000" dirty="0">
                <a:latin typeface="Comic Sans MS" pitchFamily="66" charset="0"/>
              </a:rPr>
              <a:t>Powerful</a:t>
            </a:r>
          </a:p>
          <a:p>
            <a:pPr lvl="1">
              <a:lnSpc>
                <a:spcPct val="100000"/>
              </a:lnSpc>
            </a:pPr>
            <a:r>
              <a:rPr lang="en-US" altLang="zh-CN" sz="1800" b="0" dirty="0">
                <a:latin typeface="Comic Sans MS" pitchFamily="66" charset="0"/>
              </a:rPr>
              <a:t>Permit easy expression of high-level idioms</a:t>
            </a:r>
          </a:p>
          <a:p>
            <a:pPr lvl="1">
              <a:lnSpc>
                <a:spcPct val="100000"/>
              </a:lnSpc>
            </a:pPr>
            <a:r>
              <a:rPr lang="en-US" altLang="zh-CN" sz="1800" b="0" dirty="0">
                <a:latin typeface="Comic Sans MS" pitchFamily="66" charset="0"/>
              </a:rPr>
              <a:t>Permit expression of high-performance programs</a:t>
            </a:r>
          </a:p>
          <a:p>
            <a:pPr lvl="0" algn="just">
              <a:lnSpc>
                <a:spcPct val="100000"/>
              </a:lnSpc>
              <a:defRPr/>
            </a:pPr>
            <a:r>
              <a:rPr lang="en-US" altLang="zh-CN" sz="2000" dirty="0">
                <a:latin typeface="Comic Sans MS" pitchFamily="66" charset="0"/>
              </a:rPr>
              <a:t>Scalable</a:t>
            </a:r>
          </a:p>
          <a:p>
            <a:pPr lvl="1" algn="just">
              <a:lnSpc>
                <a:spcPct val="100000"/>
              </a:lnSpc>
              <a:defRPr/>
            </a:pPr>
            <a:r>
              <a:rPr lang="en-US" altLang="zh-CN" sz="1800" b="0" dirty="0">
                <a:latin typeface="Comic Sans MS" pitchFamily="66" charset="0"/>
              </a:rPr>
              <a:t>Support high-end computing with millions of concurrent tasks</a:t>
            </a:r>
          </a:p>
          <a:p>
            <a:pPr lvl="0" algn="just">
              <a:lnSpc>
                <a:spcPct val="100000"/>
              </a:lnSpc>
              <a:defRPr/>
            </a:pPr>
            <a:r>
              <a:rPr lang="en-US" altLang="zh-CN" sz="2000" dirty="0">
                <a:latin typeface="Comic Sans MS" pitchFamily="66" charset="0"/>
              </a:rPr>
              <a:t>Universal</a:t>
            </a:r>
          </a:p>
          <a:p>
            <a:pPr lvl="1" algn="just">
              <a:lnSpc>
                <a:spcPct val="100000"/>
              </a:lnSpc>
              <a:defRPr/>
            </a:pPr>
            <a:r>
              <a:rPr lang="en-US" altLang="zh-CN" sz="1800" b="0" dirty="0">
                <a:latin typeface="Comic Sans MS" pitchFamily="66" charset="0"/>
              </a:rPr>
              <a:t>Present one core programming model to abstract from the current </a:t>
            </a:r>
            <a:r>
              <a:rPr lang="en-US" altLang="zh-CN" sz="1800" b="0" dirty="0">
                <a:solidFill>
                  <a:srgbClr val="FF0000"/>
                </a:solidFill>
                <a:latin typeface="Comic Sans MS" pitchFamily="66" charset="0"/>
              </a:rPr>
              <a:t>plethora</a:t>
            </a:r>
            <a:r>
              <a:rPr lang="en-US" altLang="zh-CN" sz="1800" b="0" dirty="0">
                <a:latin typeface="Comic Sans MS" pitchFamily="66" charset="0"/>
              </a:rPr>
              <a:t> of architectures.</a:t>
            </a:r>
          </a:p>
          <a:p>
            <a:pPr lvl="1" algn="l">
              <a:lnSpc>
                <a:spcPct val="100000"/>
              </a:lnSpc>
            </a:pPr>
            <a:endParaRPr lang="en-US" altLang="zh-CN" sz="1800" b="0" dirty="0">
              <a:latin typeface="Comic Sans MS" pitchFamily="66" charset="0"/>
            </a:endParaRPr>
          </a:p>
          <a:p>
            <a:pPr algn="l">
              <a:lnSpc>
                <a:spcPct val="100000"/>
              </a:lnSpc>
            </a:pPr>
            <a:endParaRPr lang="en-US" altLang="zh-CN" sz="2000" dirty="0">
              <a:latin typeface="Comic Sans MS" pitchFamily="66" charset="0"/>
            </a:endParaRPr>
          </a:p>
        </p:txBody>
      </p:sp>
      <p:sp>
        <p:nvSpPr>
          <p:cNvPr id="54277" name="TextBox 4"/>
          <p:cNvSpPr txBox="1">
            <a:spLocks noChangeArrowheads="1"/>
          </p:cNvSpPr>
          <p:nvPr/>
        </p:nvSpPr>
        <p:spPr bwMode="auto">
          <a:xfrm>
            <a:off x="3485575" y="764704"/>
            <a:ext cx="4891147" cy="373436"/>
          </a:xfrm>
          <a:prstGeom prst="rect">
            <a:avLst/>
          </a:prstGeom>
          <a:noFill/>
          <a:ln w="9525">
            <a:noFill/>
            <a:miter lim="800000"/>
            <a:headEnd/>
            <a:tailEnd/>
          </a:ln>
        </p:spPr>
        <p:txBody>
          <a:bodyPr wrap="none">
            <a:spAutoFit/>
          </a:bodyPr>
          <a:lstStyle/>
          <a:p>
            <a:pPr eaLnBrk="0" hangingPunct="0"/>
            <a:r>
              <a:rPr lang="en-US" altLang="zh-CN" sz="1800" dirty="0"/>
              <a:t>From “An Overview of X10 2.0”, SC09 Tutorial</a:t>
            </a:r>
          </a:p>
        </p:txBody>
      </p:sp>
      <p:sp>
        <p:nvSpPr>
          <p:cNvPr id="54278" name="Slide Number Placeholder 5"/>
          <p:cNvSpPr>
            <a:spLocks noGrp="1"/>
          </p:cNvSpPr>
          <p:nvPr>
            <p:ph type="sldNum" sz="quarter" idx="4294967295"/>
          </p:nvPr>
        </p:nvSpPr>
        <p:spPr>
          <a:xfrm>
            <a:off x="3940175" y="6554788"/>
            <a:ext cx="1600200" cy="247650"/>
          </a:xfrm>
          <a:prstGeom prst="rect">
            <a:avLst/>
          </a:prstGeom>
          <a:noFill/>
        </p:spPr>
        <p:txBody>
          <a:bodyPr/>
          <a:lstStyle/>
          <a:p>
            <a:fld id="{130F7444-960F-46EE-97FD-22CBFBF511B6}" type="slidenum">
              <a:rPr lang="en-US" altLang="zh-CN" sz="1600"/>
              <a:pPr/>
              <a:t>47</a:t>
            </a:fld>
            <a:endParaRPr lang="en-US" altLang="zh-CN" sz="160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194">
                                            <p:txEl>
                                              <p:pRg st="0" end="0"/>
                                            </p:txEl>
                                          </p:spTgt>
                                        </p:tgtEl>
                                        <p:attrNameLst>
                                          <p:attrName>style.visibility</p:attrName>
                                        </p:attrNameLst>
                                      </p:cBhvr>
                                      <p:to>
                                        <p:strVal val="visible"/>
                                      </p:to>
                                    </p:set>
                                    <p:animEffect transition="in" filter="blinds(horizontal)">
                                      <p:cBhvr>
                                        <p:cTn id="7" dur="500"/>
                                        <p:tgtEl>
                                          <p:spTgt spid="819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194">
                                            <p:txEl>
                                              <p:pRg st="1" end="1"/>
                                            </p:txEl>
                                          </p:spTgt>
                                        </p:tgtEl>
                                        <p:attrNameLst>
                                          <p:attrName>style.visibility</p:attrName>
                                        </p:attrNameLst>
                                      </p:cBhvr>
                                      <p:to>
                                        <p:strVal val="visible"/>
                                      </p:to>
                                    </p:set>
                                    <p:animEffect transition="in" filter="blinds(horizontal)">
                                      <p:cBhvr>
                                        <p:cTn id="12" dur="500"/>
                                        <p:tgtEl>
                                          <p:spTgt spid="819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194">
                                            <p:txEl>
                                              <p:pRg st="2" end="2"/>
                                            </p:txEl>
                                          </p:spTgt>
                                        </p:tgtEl>
                                        <p:attrNameLst>
                                          <p:attrName>style.visibility</p:attrName>
                                        </p:attrNameLst>
                                      </p:cBhvr>
                                      <p:to>
                                        <p:strVal val="visible"/>
                                      </p:to>
                                    </p:set>
                                    <p:animEffect transition="in" filter="blinds(horizontal)">
                                      <p:cBhvr>
                                        <p:cTn id="17" dur="500"/>
                                        <p:tgtEl>
                                          <p:spTgt spid="819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194">
                                            <p:txEl>
                                              <p:pRg st="3" end="3"/>
                                            </p:txEl>
                                          </p:spTgt>
                                        </p:tgtEl>
                                        <p:attrNameLst>
                                          <p:attrName>style.visibility</p:attrName>
                                        </p:attrNameLst>
                                      </p:cBhvr>
                                      <p:to>
                                        <p:strVal val="visible"/>
                                      </p:to>
                                    </p:set>
                                    <p:animEffect transition="in" filter="blinds(horizontal)">
                                      <p:cBhvr>
                                        <p:cTn id="22" dur="500"/>
                                        <p:tgtEl>
                                          <p:spTgt spid="819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194">
                                            <p:txEl>
                                              <p:pRg st="4" end="4"/>
                                            </p:txEl>
                                          </p:spTgt>
                                        </p:tgtEl>
                                        <p:attrNameLst>
                                          <p:attrName>style.visibility</p:attrName>
                                        </p:attrNameLst>
                                      </p:cBhvr>
                                      <p:to>
                                        <p:strVal val="visible"/>
                                      </p:to>
                                    </p:set>
                                    <p:animEffect transition="in" filter="blinds(horizontal)">
                                      <p:cBhvr>
                                        <p:cTn id="27" dur="500"/>
                                        <p:tgtEl>
                                          <p:spTgt spid="819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8194">
                                            <p:txEl>
                                              <p:pRg st="5" end="5"/>
                                            </p:txEl>
                                          </p:spTgt>
                                        </p:tgtEl>
                                        <p:attrNameLst>
                                          <p:attrName>style.visibility</p:attrName>
                                        </p:attrNameLst>
                                      </p:cBhvr>
                                      <p:to>
                                        <p:strVal val="visible"/>
                                      </p:to>
                                    </p:set>
                                    <p:animEffect transition="in" filter="blinds(horizontal)">
                                      <p:cBhvr>
                                        <p:cTn id="32" dur="500"/>
                                        <p:tgtEl>
                                          <p:spTgt spid="8194">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194">
                                            <p:txEl>
                                              <p:pRg st="6" end="6"/>
                                            </p:txEl>
                                          </p:spTgt>
                                        </p:tgtEl>
                                        <p:attrNameLst>
                                          <p:attrName>style.visibility</p:attrName>
                                        </p:attrNameLst>
                                      </p:cBhvr>
                                      <p:to>
                                        <p:strVal val="visible"/>
                                      </p:to>
                                    </p:set>
                                    <p:animEffect transition="in" filter="blinds(horizontal)">
                                      <p:cBhvr>
                                        <p:cTn id="37" dur="500"/>
                                        <p:tgtEl>
                                          <p:spTgt spid="8194">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8194">
                                            <p:txEl>
                                              <p:pRg st="7" end="7"/>
                                            </p:txEl>
                                          </p:spTgt>
                                        </p:tgtEl>
                                        <p:attrNameLst>
                                          <p:attrName>style.visibility</p:attrName>
                                        </p:attrNameLst>
                                      </p:cBhvr>
                                      <p:to>
                                        <p:strVal val="visible"/>
                                      </p:to>
                                    </p:set>
                                    <p:animEffect transition="in" filter="blinds(horizontal)">
                                      <p:cBhvr>
                                        <p:cTn id="42" dur="500"/>
                                        <p:tgtEl>
                                          <p:spTgt spid="8194">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8194">
                                            <p:txEl>
                                              <p:pRg st="8" end="8"/>
                                            </p:txEl>
                                          </p:spTgt>
                                        </p:tgtEl>
                                        <p:attrNameLst>
                                          <p:attrName>style.visibility</p:attrName>
                                        </p:attrNameLst>
                                      </p:cBhvr>
                                      <p:to>
                                        <p:strVal val="visible"/>
                                      </p:to>
                                    </p:set>
                                    <p:animEffect transition="in" filter="blinds(horizontal)">
                                      <p:cBhvr>
                                        <p:cTn id="47" dur="500"/>
                                        <p:tgtEl>
                                          <p:spTgt spid="8194">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8194">
                                            <p:txEl>
                                              <p:pRg st="9" end="9"/>
                                            </p:txEl>
                                          </p:spTgt>
                                        </p:tgtEl>
                                        <p:attrNameLst>
                                          <p:attrName>style.visibility</p:attrName>
                                        </p:attrNameLst>
                                      </p:cBhvr>
                                      <p:to>
                                        <p:strVal val="visible"/>
                                      </p:to>
                                    </p:set>
                                    <p:animEffect transition="in" filter="blinds(horizontal)">
                                      <p:cBhvr>
                                        <p:cTn id="52" dur="500"/>
                                        <p:tgtEl>
                                          <p:spTgt spid="8194">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8194">
                                            <p:txEl>
                                              <p:pRg st="10" end="10"/>
                                            </p:txEl>
                                          </p:spTgt>
                                        </p:tgtEl>
                                        <p:attrNameLst>
                                          <p:attrName>style.visibility</p:attrName>
                                        </p:attrNameLst>
                                      </p:cBhvr>
                                      <p:to>
                                        <p:strVal val="visible"/>
                                      </p:to>
                                    </p:set>
                                    <p:animEffect transition="in" filter="blinds(horizontal)">
                                      <p:cBhvr>
                                        <p:cTn id="57" dur="500"/>
                                        <p:tgtEl>
                                          <p:spTgt spid="819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zh-CN" sz="3200" dirty="0"/>
              <a:t>X10 Motivation</a:t>
            </a:r>
          </a:p>
        </p:txBody>
      </p:sp>
      <p:sp>
        <p:nvSpPr>
          <p:cNvPr id="3" name="Content Placeholder 2"/>
          <p:cNvSpPr>
            <a:spLocks noGrp="1"/>
          </p:cNvSpPr>
          <p:nvPr>
            <p:ph idx="1"/>
          </p:nvPr>
        </p:nvSpPr>
        <p:spPr/>
        <p:txBody>
          <a:bodyPr>
            <a:normAutofit lnSpcReduction="10000"/>
          </a:bodyPr>
          <a:lstStyle/>
          <a:p>
            <a:pPr>
              <a:lnSpc>
                <a:spcPct val="150000"/>
              </a:lnSpc>
            </a:pPr>
            <a:r>
              <a:rPr lang="en-US" altLang="zh-CN" sz="2000" dirty="0"/>
              <a:t>Modern HPC architectures combine products</a:t>
            </a:r>
          </a:p>
          <a:p>
            <a:pPr lvl="1">
              <a:lnSpc>
                <a:spcPct val="150000"/>
              </a:lnSpc>
            </a:pPr>
            <a:r>
              <a:rPr lang="en-US" altLang="zh-CN" sz="1800" dirty="0"/>
              <a:t>From desktop/enterprise market:  processors, motherboards</a:t>
            </a:r>
          </a:p>
          <a:p>
            <a:pPr lvl="1">
              <a:lnSpc>
                <a:spcPct val="150000"/>
              </a:lnSpc>
            </a:pPr>
            <a:r>
              <a:rPr lang="en-US" altLang="zh-CN" sz="1800" dirty="0"/>
              <a:t>HPC market:  interconnects (IB, </a:t>
            </a:r>
            <a:r>
              <a:rPr lang="en-US" altLang="zh-CN" sz="1800" dirty="0" err="1"/>
              <a:t>Myrinet</a:t>
            </a:r>
            <a:r>
              <a:rPr lang="en-US" altLang="zh-CN" sz="1800" dirty="0"/>
              <a:t>), storage, packaging, cooling</a:t>
            </a:r>
          </a:p>
          <a:p>
            <a:pPr>
              <a:lnSpc>
                <a:spcPct val="150000"/>
              </a:lnSpc>
            </a:pPr>
            <a:r>
              <a:rPr lang="en-US" altLang="zh-CN" sz="2000" dirty="0"/>
              <a:t>Computing dominated by power consumption</a:t>
            </a:r>
          </a:p>
          <a:p>
            <a:pPr lvl="1">
              <a:lnSpc>
                <a:spcPct val="150000"/>
              </a:lnSpc>
            </a:pPr>
            <a:r>
              <a:rPr lang="en-US" altLang="zh-CN" sz="1800" dirty="0"/>
              <a:t>In desktop/enterprise market emergence of </a:t>
            </a:r>
            <a:r>
              <a:rPr lang="en-US" altLang="zh-CN" sz="1800" dirty="0">
                <a:solidFill>
                  <a:srgbClr val="FF0000"/>
                </a:solidFill>
              </a:rPr>
              <a:t>multicore</a:t>
            </a:r>
          </a:p>
          <a:p>
            <a:pPr lvl="2">
              <a:lnSpc>
                <a:spcPct val="150000"/>
              </a:lnSpc>
            </a:pPr>
            <a:r>
              <a:rPr lang="en-US" altLang="zh-CN" dirty="0"/>
              <a:t>HPC will retain common processor architecture with enterprise</a:t>
            </a:r>
          </a:p>
          <a:p>
            <a:pPr lvl="1">
              <a:lnSpc>
                <a:spcPct val="150000"/>
              </a:lnSpc>
            </a:pPr>
            <a:r>
              <a:rPr lang="en-US" altLang="zh-CN" sz="1800" dirty="0"/>
              <a:t>In HPC, we seek even higher flops/watt.  </a:t>
            </a:r>
            <a:r>
              <a:rPr lang="en-US" altLang="zh-CN" sz="1800" dirty="0" err="1">
                <a:solidFill>
                  <a:srgbClr val="FF0000"/>
                </a:solidFill>
              </a:rPr>
              <a:t>Manycore</a:t>
            </a:r>
            <a:r>
              <a:rPr lang="en-US" altLang="zh-CN" sz="1800" dirty="0">
                <a:solidFill>
                  <a:srgbClr val="FF0000"/>
                </a:solidFill>
              </a:rPr>
              <a:t> </a:t>
            </a:r>
            <a:r>
              <a:rPr lang="en-US" altLang="zh-CN" sz="1800" dirty="0"/>
              <a:t>is leading candidate</a:t>
            </a:r>
          </a:p>
          <a:p>
            <a:pPr lvl="2">
              <a:lnSpc>
                <a:spcPct val="150000"/>
              </a:lnSpc>
            </a:pPr>
            <a:r>
              <a:rPr lang="en-US" altLang="zh-CN" sz="1600" dirty="0" err="1"/>
              <a:t>nVidia</a:t>
            </a:r>
            <a:r>
              <a:rPr lang="en-US" altLang="zh-CN" sz="1600" dirty="0"/>
              <a:t> Fermi:  512 CUDA cores</a:t>
            </a:r>
          </a:p>
          <a:p>
            <a:pPr lvl="2">
              <a:lnSpc>
                <a:spcPct val="150000"/>
              </a:lnSpc>
            </a:pPr>
            <a:r>
              <a:rPr lang="en-US" altLang="zh-CN" sz="1600" dirty="0"/>
              <a:t>Intel Knights Corner:  &gt;50 Cores, Many Integrated Core(</a:t>
            </a:r>
            <a:r>
              <a:rPr lang="en-US" altLang="zh-CN" sz="1600" dirty="0">
                <a:solidFill>
                  <a:srgbClr val="FF0000"/>
                </a:solidFill>
              </a:rPr>
              <a:t> MIC</a:t>
            </a:r>
            <a:r>
              <a:rPr lang="en-US" altLang="zh-CN" sz="1600" dirty="0"/>
              <a:t> ) Architecture (pronounced “Mike”)</a:t>
            </a:r>
          </a:p>
        </p:txBody>
      </p:sp>
      <p:sp>
        <p:nvSpPr>
          <p:cNvPr id="56324" name="Slide Number Placeholder 4"/>
          <p:cNvSpPr>
            <a:spLocks noGrp="1"/>
          </p:cNvSpPr>
          <p:nvPr>
            <p:ph type="sldNum" sz="quarter" idx="4294967295"/>
          </p:nvPr>
        </p:nvSpPr>
        <p:spPr>
          <a:xfrm>
            <a:off x="3940175" y="6554788"/>
            <a:ext cx="1600200" cy="247650"/>
          </a:xfrm>
          <a:prstGeom prst="rect">
            <a:avLst/>
          </a:prstGeom>
          <a:noFill/>
        </p:spPr>
        <p:txBody>
          <a:bodyPr/>
          <a:lstStyle/>
          <a:p>
            <a:fld id="{2283B8F6-E498-46BF-941F-6512CDA5C12D}" type="slidenum">
              <a:rPr lang="en-US" altLang="zh-CN" sz="1800"/>
              <a:pPr/>
              <a:t>48</a:t>
            </a:fld>
            <a:endParaRPr lang="en-US"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63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322" grpId="0"/>
      <p:bldP spid="3" grpId="0" build="p"/>
      <p:bldP spid="5632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zh-CN" sz="3200"/>
              <a:t>X10 Motivation</a:t>
            </a:r>
          </a:p>
        </p:txBody>
      </p:sp>
      <p:sp>
        <p:nvSpPr>
          <p:cNvPr id="57347" name="Content Placeholder 2"/>
          <p:cNvSpPr>
            <a:spLocks noGrp="1"/>
          </p:cNvSpPr>
          <p:nvPr>
            <p:ph idx="1"/>
          </p:nvPr>
        </p:nvSpPr>
        <p:spPr/>
        <p:txBody>
          <a:bodyPr/>
          <a:lstStyle/>
          <a:p>
            <a:pPr>
              <a:lnSpc>
                <a:spcPct val="150000"/>
              </a:lnSpc>
            </a:pPr>
            <a:r>
              <a:rPr lang="en-US" altLang="zh-CN" sz="2000" dirty="0"/>
              <a:t>HPC node architectures will be increasingly </a:t>
            </a:r>
          </a:p>
          <a:p>
            <a:pPr lvl="1">
              <a:lnSpc>
                <a:spcPct val="150000"/>
              </a:lnSpc>
            </a:pPr>
            <a:r>
              <a:rPr lang="en-US" altLang="zh-CN" sz="1800" dirty="0">
                <a:solidFill>
                  <a:srgbClr val="FF0000"/>
                </a:solidFill>
              </a:rPr>
              <a:t>Complicated </a:t>
            </a:r>
            <a:r>
              <a:rPr lang="en-US" altLang="zh-CN" sz="1800" dirty="0"/>
              <a:t>(e.g., multicore, multilevel caches, RAM and I/O contention, communication offload) </a:t>
            </a:r>
          </a:p>
          <a:p>
            <a:pPr lvl="1">
              <a:lnSpc>
                <a:spcPct val="150000"/>
              </a:lnSpc>
            </a:pPr>
            <a:r>
              <a:rPr lang="en-US" altLang="zh-CN" sz="1800" dirty="0" err="1">
                <a:solidFill>
                  <a:srgbClr val="FF0000"/>
                </a:solidFill>
              </a:rPr>
              <a:t>Heterogenous</a:t>
            </a:r>
            <a:r>
              <a:rPr lang="en-US" altLang="zh-CN" sz="1800" dirty="0">
                <a:solidFill>
                  <a:srgbClr val="FF0000"/>
                </a:solidFill>
              </a:rPr>
              <a:t> </a:t>
            </a:r>
            <a:r>
              <a:rPr lang="en-US" altLang="zh-CN" sz="1800" dirty="0"/>
              <a:t>(</a:t>
            </a:r>
            <a:r>
              <a:rPr lang="en-US" altLang="zh-CN" sz="1800" dirty="0" err="1"/>
              <a:t>e.g</a:t>
            </a:r>
            <a:r>
              <a:rPr lang="en-US" altLang="zh-CN" sz="1800" dirty="0"/>
              <a:t>, parallelism across nodes, between motherboard and devices (GPUs, IB cards), among CPU cores)</a:t>
            </a:r>
          </a:p>
          <a:p>
            <a:pPr>
              <a:lnSpc>
                <a:spcPct val="150000"/>
              </a:lnSpc>
            </a:pPr>
            <a:r>
              <a:rPr lang="en-US" altLang="zh-CN" sz="2000" dirty="0"/>
              <a:t>Programming Challenges</a:t>
            </a:r>
          </a:p>
          <a:p>
            <a:pPr lvl="1">
              <a:lnSpc>
                <a:spcPct val="150000"/>
              </a:lnSpc>
            </a:pPr>
            <a:r>
              <a:rPr lang="en-US" altLang="zh-CN" sz="1800" dirty="0"/>
              <a:t>exhibit </a:t>
            </a:r>
            <a:r>
              <a:rPr lang="en-US" altLang="zh-CN" sz="1800" dirty="0">
                <a:solidFill>
                  <a:srgbClr val="FF0000"/>
                </a:solidFill>
              </a:rPr>
              <a:t>multiple levels </a:t>
            </a:r>
            <a:r>
              <a:rPr lang="en-US" altLang="zh-CN" sz="1800" dirty="0"/>
              <a:t>of parallelism</a:t>
            </a:r>
          </a:p>
          <a:p>
            <a:pPr lvl="1">
              <a:lnSpc>
                <a:spcPct val="150000"/>
              </a:lnSpc>
            </a:pPr>
            <a:r>
              <a:rPr lang="en-US" altLang="zh-CN" sz="1800" dirty="0">
                <a:solidFill>
                  <a:srgbClr val="FF0000"/>
                </a:solidFill>
              </a:rPr>
              <a:t>synchronize</a:t>
            </a:r>
            <a:r>
              <a:rPr lang="en-US" altLang="zh-CN" sz="1800" dirty="0"/>
              <a:t> data motion across multiple memories</a:t>
            </a:r>
          </a:p>
          <a:p>
            <a:pPr lvl="1">
              <a:lnSpc>
                <a:spcPct val="150000"/>
              </a:lnSpc>
            </a:pPr>
            <a:r>
              <a:rPr lang="en-US" altLang="zh-CN" sz="1800" dirty="0"/>
              <a:t>regularly </a:t>
            </a:r>
            <a:r>
              <a:rPr lang="en-US" altLang="zh-CN" sz="1800" dirty="0">
                <a:solidFill>
                  <a:srgbClr val="FF0000"/>
                </a:solidFill>
              </a:rPr>
              <a:t>overlap</a:t>
            </a:r>
            <a:r>
              <a:rPr lang="en-US" altLang="zh-CN" sz="1800" dirty="0"/>
              <a:t> computation with communication</a:t>
            </a:r>
          </a:p>
        </p:txBody>
      </p:sp>
      <p:sp>
        <p:nvSpPr>
          <p:cNvPr id="57348" name="Slide Number Placeholder 4"/>
          <p:cNvSpPr>
            <a:spLocks noGrp="1"/>
          </p:cNvSpPr>
          <p:nvPr>
            <p:ph type="sldNum" sz="quarter" idx="4294967295"/>
          </p:nvPr>
        </p:nvSpPr>
        <p:spPr>
          <a:xfrm>
            <a:off x="3940175" y="6554788"/>
            <a:ext cx="1600200" cy="247650"/>
          </a:xfrm>
          <a:prstGeom prst="rect">
            <a:avLst/>
          </a:prstGeom>
          <a:noFill/>
        </p:spPr>
        <p:txBody>
          <a:bodyPr/>
          <a:lstStyle/>
          <a:p>
            <a:fld id="{96DBB2EF-D595-4709-AD62-89A47CA7A530}" type="slidenum">
              <a:rPr lang="en-US" altLang="zh-CN" sz="1800"/>
              <a:pPr/>
              <a:t>49</a:t>
            </a:fld>
            <a:endParaRPr lang="en-US" altLang="zh-CN"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347">
                                            <p:txEl>
                                              <p:pRg st="0" end="0"/>
                                            </p:txEl>
                                          </p:spTgt>
                                        </p:tgtEl>
                                        <p:attrNameLst>
                                          <p:attrName>style.visibility</p:attrName>
                                        </p:attrNameLst>
                                      </p:cBhvr>
                                      <p:to>
                                        <p:strVal val="visible"/>
                                      </p:to>
                                    </p:set>
                                    <p:animEffect transition="in" filter="fade">
                                      <p:cBhvr>
                                        <p:cTn id="7" dur="500"/>
                                        <p:tgtEl>
                                          <p:spTgt spid="57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7347">
                                            <p:txEl>
                                              <p:pRg st="1" end="1"/>
                                            </p:txEl>
                                          </p:spTgt>
                                        </p:tgtEl>
                                        <p:attrNameLst>
                                          <p:attrName>style.visibility</p:attrName>
                                        </p:attrNameLst>
                                      </p:cBhvr>
                                      <p:to>
                                        <p:strVal val="visible"/>
                                      </p:to>
                                    </p:set>
                                    <p:animEffect transition="in" filter="fade">
                                      <p:cBhvr>
                                        <p:cTn id="12" dur="500"/>
                                        <p:tgtEl>
                                          <p:spTgt spid="57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7347">
                                            <p:txEl>
                                              <p:pRg st="2" end="2"/>
                                            </p:txEl>
                                          </p:spTgt>
                                        </p:tgtEl>
                                        <p:attrNameLst>
                                          <p:attrName>style.visibility</p:attrName>
                                        </p:attrNameLst>
                                      </p:cBhvr>
                                      <p:to>
                                        <p:strVal val="visible"/>
                                      </p:to>
                                    </p:set>
                                    <p:animEffect transition="in" filter="fade">
                                      <p:cBhvr>
                                        <p:cTn id="17" dur="500"/>
                                        <p:tgtEl>
                                          <p:spTgt spid="5734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7347">
                                            <p:txEl>
                                              <p:pRg st="3" end="3"/>
                                            </p:txEl>
                                          </p:spTgt>
                                        </p:tgtEl>
                                        <p:attrNameLst>
                                          <p:attrName>style.visibility</p:attrName>
                                        </p:attrNameLst>
                                      </p:cBhvr>
                                      <p:to>
                                        <p:strVal val="visible"/>
                                      </p:to>
                                    </p:set>
                                    <p:animEffect transition="in" filter="fade">
                                      <p:cBhvr>
                                        <p:cTn id="22" dur="500"/>
                                        <p:tgtEl>
                                          <p:spTgt spid="5734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7347">
                                            <p:txEl>
                                              <p:pRg st="4" end="4"/>
                                            </p:txEl>
                                          </p:spTgt>
                                        </p:tgtEl>
                                        <p:attrNameLst>
                                          <p:attrName>style.visibility</p:attrName>
                                        </p:attrNameLst>
                                      </p:cBhvr>
                                      <p:to>
                                        <p:strVal val="visible"/>
                                      </p:to>
                                    </p:set>
                                    <p:animEffect transition="in" filter="fade">
                                      <p:cBhvr>
                                        <p:cTn id="27" dur="500"/>
                                        <p:tgtEl>
                                          <p:spTgt spid="57347">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7347">
                                            <p:txEl>
                                              <p:pRg st="5" end="5"/>
                                            </p:txEl>
                                          </p:spTgt>
                                        </p:tgtEl>
                                        <p:attrNameLst>
                                          <p:attrName>style.visibility</p:attrName>
                                        </p:attrNameLst>
                                      </p:cBhvr>
                                      <p:to>
                                        <p:strVal val="visible"/>
                                      </p:to>
                                    </p:set>
                                    <p:animEffect transition="in" filter="fade">
                                      <p:cBhvr>
                                        <p:cTn id="32" dur="500"/>
                                        <p:tgtEl>
                                          <p:spTgt spid="5734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7347">
                                            <p:txEl>
                                              <p:pRg st="6" end="6"/>
                                            </p:txEl>
                                          </p:spTgt>
                                        </p:tgtEl>
                                        <p:attrNameLst>
                                          <p:attrName>style.visibility</p:attrName>
                                        </p:attrNameLst>
                                      </p:cBhvr>
                                      <p:to>
                                        <p:strVal val="visible"/>
                                      </p:to>
                                    </p:set>
                                    <p:animEffect transition="in" filter="fade">
                                      <p:cBhvr>
                                        <p:cTn id="37" dur="500"/>
                                        <p:tgtEl>
                                          <p:spTgt spid="5734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zh-CN" dirty="0"/>
              <a:t>Goals and Prerequisites</a:t>
            </a:r>
          </a:p>
        </p:txBody>
      </p:sp>
      <p:sp>
        <p:nvSpPr>
          <p:cNvPr id="31747" name="Content Placeholder 2"/>
          <p:cNvSpPr>
            <a:spLocks noGrp="1"/>
          </p:cNvSpPr>
          <p:nvPr>
            <p:ph idx="1"/>
          </p:nvPr>
        </p:nvSpPr>
        <p:spPr/>
        <p:txBody>
          <a:bodyPr/>
          <a:lstStyle/>
          <a:p>
            <a:pPr>
              <a:lnSpc>
                <a:spcPct val="200000"/>
              </a:lnSpc>
            </a:pPr>
            <a:r>
              <a:rPr lang="en-US" altLang="zh-CN" dirty="0"/>
              <a:t>Provide </a:t>
            </a:r>
            <a:r>
              <a:rPr lang="en-US" altLang="zh-CN" dirty="0">
                <a:solidFill>
                  <a:srgbClr val="FF0000"/>
                </a:solidFill>
              </a:rPr>
              <a:t>rudimentary</a:t>
            </a:r>
            <a:r>
              <a:rPr lang="en-US" altLang="zh-CN" dirty="0"/>
              <a:t> programming ability in X10</a:t>
            </a:r>
          </a:p>
          <a:p>
            <a:pPr lvl="1">
              <a:lnSpc>
                <a:spcPct val="200000"/>
              </a:lnSpc>
            </a:pPr>
            <a:r>
              <a:rPr lang="en-US" altLang="zh-CN" dirty="0"/>
              <a:t>You won’t be an expert, but you won’t be </a:t>
            </a:r>
            <a:r>
              <a:rPr lang="en-US" altLang="zh-CN" dirty="0">
                <a:solidFill>
                  <a:srgbClr val="FF0000"/>
                </a:solidFill>
              </a:rPr>
              <a:t>baffled</a:t>
            </a:r>
            <a:r>
              <a:rPr lang="en-US" altLang="zh-CN" dirty="0"/>
              <a:t> when presented with code</a:t>
            </a:r>
          </a:p>
          <a:p>
            <a:pPr>
              <a:lnSpc>
                <a:spcPct val="200000"/>
              </a:lnSpc>
            </a:pPr>
            <a:r>
              <a:rPr lang="en-US" altLang="zh-CN" dirty="0"/>
              <a:t>Describe X10 approaches for </a:t>
            </a:r>
            <a:r>
              <a:rPr lang="en-US" altLang="zh-CN" dirty="0">
                <a:solidFill>
                  <a:srgbClr val="FF0000"/>
                </a:solidFill>
              </a:rPr>
              <a:t>multilevel</a:t>
            </a:r>
            <a:r>
              <a:rPr lang="en-US" altLang="zh-CN" dirty="0"/>
              <a:t> parallelism through code reuse</a:t>
            </a:r>
          </a:p>
          <a:p>
            <a:pPr>
              <a:lnSpc>
                <a:spcPct val="20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1747">
                                            <p:txEl>
                                              <p:pRg st="1" end="1"/>
                                            </p:txEl>
                                          </p:spTgt>
                                        </p:tgtEl>
                                        <p:attrNameLst>
                                          <p:attrName>style.visibility</p:attrName>
                                        </p:attrNameLst>
                                      </p:cBhvr>
                                      <p:to>
                                        <p:strVal val="visible"/>
                                      </p:to>
                                    </p:set>
                                    <p:anim calcmode="lin" valueType="num">
                                      <p:cBhvr additive="base">
                                        <p:cTn id="11"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1747">
                                            <p:txEl>
                                              <p:pRg st="2" end="2"/>
                                            </p:txEl>
                                          </p:spTgt>
                                        </p:tgtEl>
                                        <p:attrNameLst>
                                          <p:attrName>style.visibility</p:attrName>
                                        </p:attrNameLst>
                                      </p:cBhvr>
                                      <p:to>
                                        <p:strVal val="visible"/>
                                      </p:to>
                                    </p:set>
                                    <p:anim calcmode="lin" valueType="num">
                                      <p:cBhvr additive="base">
                                        <p:cTn id="17"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47"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pPr algn="l"/>
            <a:r>
              <a:rPr lang="en-US" altLang="zh-CN" sz="2000" dirty="0"/>
              <a:t>Every parallel architecture has a dominant programming model</a:t>
            </a:r>
          </a:p>
        </p:txBody>
      </p:sp>
      <p:graphicFrame>
        <p:nvGraphicFramePr>
          <p:cNvPr id="5" name="Content Placeholder 4"/>
          <p:cNvGraphicFramePr>
            <a:graphicFrameLocks noGrp="1"/>
          </p:cNvGraphicFramePr>
          <p:nvPr>
            <p:ph sz="half" idx="1"/>
            <p:extLst>
              <p:ext uri="{D42A27DB-BD31-4B8C-83A1-F6EECF244321}">
                <p14:modId xmlns:p14="http://schemas.microsoft.com/office/powerpoint/2010/main" val="3011606030"/>
              </p:ext>
            </p:extLst>
          </p:nvPr>
        </p:nvGraphicFramePr>
        <p:xfrm>
          <a:off x="323528" y="1844824"/>
          <a:ext cx="4431605" cy="3430905"/>
        </p:xfrm>
        <a:graphic>
          <a:graphicData uri="http://schemas.openxmlformats.org/drawingml/2006/table">
            <a:tbl>
              <a:tblPr/>
              <a:tblGrid>
                <a:gridCol w="2215803">
                  <a:extLst>
                    <a:ext uri="{9D8B030D-6E8A-4147-A177-3AD203B41FA5}">
                      <a16:colId xmlns:a16="http://schemas.microsoft.com/office/drawing/2014/main" xmlns="" val="20000"/>
                    </a:ext>
                  </a:extLst>
                </a:gridCol>
                <a:gridCol w="2215802">
                  <a:extLst>
                    <a:ext uri="{9D8B030D-6E8A-4147-A177-3AD203B41FA5}">
                      <a16:colId xmlns:a16="http://schemas.microsoft.com/office/drawing/2014/main" xmlns="" val="20001"/>
                    </a:ext>
                  </a:extLst>
                </a:gridCol>
              </a:tblGrid>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FFFF"/>
                          </a:solidFill>
                          <a:effectLst/>
                          <a:latin typeface="Arial" pitchFamily="34" charset="0"/>
                          <a:ea typeface="ＭＳ Ｐゴシック" pitchFamily="34" charset="-128"/>
                        </a:rPr>
                        <a:t>Parallel Architecture</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a:ln>
                            <a:noFill/>
                          </a:ln>
                          <a:solidFill>
                            <a:srgbClr val="FFFFFF"/>
                          </a:solidFill>
                          <a:effectLst/>
                          <a:latin typeface="Arial" pitchFamily="34" charset="0"/>
                          <a:ea typeface="ＭＳ Ｐゴシック" pitchFamily="34" charset="-128"/>
                        </a:rPr>
                        <a:t>Programming Model</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extLst>
                  <a:ext uri="{0D108BD9-81ED-4DB2-BD59-A6C34878D82A}">
                    <a16:rowId xmlns:a16="http://schemas.microsoft.com/office/drawing/2014/main" xmlns="" val="10000"/>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Vector Machine (Cray 1)</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Loop vectorization (IVDEP)</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1"/>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SIMD Machine (CM-2)</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Data parallel (C*)</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2"/>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SMP Machine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(SGI Origin)</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Threads (OpenMP)</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3"/>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Clusters </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(IBM 1350)</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Message Passing (MPI)</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4"/>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GPGPU</a:t>
                      </a:r>
                    </a:p>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(nVidia Fermi)</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Data parallel (CUDA)</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ED3D6"/>
                    </a:solidFill>
                  </a:tcPr>
                </a:tc>
                <a:extLst>
                  <a:ext uri="{0D108BD9-81ED-4DB2-BD59-A6C34878D82A}">
                    <a16:rowId xmlns:a16="http://schemas.microsoft.com/office/drawing/2014/main" xmlns="" val="10005"/>
                  </a:ext>
                </a:extLst>
              </a:tr>
              <a:tr h="371475">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a:ln>
                            <a:noFill/>
                          </a:ln>
                          <a:solidFill>
                            <a:srgbClr val="3A3A3A"/>
                          </a:solidFill>
                          <a:effectLst/>
                          <a:latin typeface="Arial" pitchFamily="34" charset="0"/>
                          <a:ea typeface="ＭＳ Ｐゴシック" pitchFamily="34" charset="-128"/>
                        </a:rPr>
                        <a:t>Accelerated Clusters</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tc>
                  <a:txBody>
                    <a:bodyPr/>
                    <a:lstStyle/>
                    <a:p>
                      <a:pPr marL="0" marR="0" lvl="0" indent="0" algn="l" defTabSz="4572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a:ln>
                            <a:noFill/>
                          </a:ln>
                          <a:solidFill>
                            <a:srgbClr val="3A3A3A"/>
                          </a:solidFill>
                          <a:effectLst/>
                          <a:latin typeface="Arial" pitchFamily="34" charset="0"/>
                          <a:ea typeface="ＭＳ Ｐゴシック" pitchFamily="34" charset="-128"/>
                        </a:rPr>
                        <a:t>Asynchronous PGAS?</a:t>
                      </a:r>
                    </a:p>
                  </a:txBody>
                  <a:tcPr marL="44896" marR="44896"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6"/>
                  </a:ext>
                </a:extLst>
              </a:tr>
            </a:tbl>
          </a:graphicData>
        </a:graphic>
      </p:graphicFrame>
      <p:sp>
        <p:nvSpPr>
          <p:cNvPr id="6" name="Content Placeholder 5"/>
          <p:cNvSpPr>
            <a:spLocks noGrp="1"/>
          </p:cNvSpPr>
          <p:nvPr>
            <p:ph sz="half" idx="2"/>
          </p:nvPr>
        </p:nvSpPr>
        <p:spPr>
          <a:xfrm>
            <a:off x="4783138" y="1677888"/>
            <a:ext cx="4152900" cy="4343400"/>
          </a:xfrm>
        </p:spPr>
        <p:txBody>
          <a:bodyPr>
            <a:normAutofit fontScale="85000" lnSpcReduction="10000"/>
          </a:bodyPr>
          <a:lstStyle/>
          <a:p>
            <a:pPr algn="l">
              <a:lnSpc>
                <a:spcPct val="170000"/>
              </a:lnSpc>
              <a:defRPr/>
            </a:pPr>
            <a:r>
              <a:rPr lang="en-US" sz="2000" dirty="0">
                <a:latin typeface="Comic Sans MS" pitchFamily="66" charset="0"/>
              </a:rPr>
              <a:t>Software Options</a:t>
            </a:r>
          </a:p>
          <a:p>
            <a:pPr lvl="1" algn="l">
              <a:lnSpc>
                <a:spcPct val="170000"/>
              </a:lnSpc>
              <a:defRPr/>
            </a:pPr>
            <a:r>
              <a:rPr lang="en-US" sz="1800" b="0" dirty="0">
                <a:latin typeface="Comic Sans MS" pitchFamily="66" charset="0"/>
              </a:rPr>
              <a:t>Pick existing model (MPI, </a:t>
            </a:r>
            <a:r>
              <a:rPr lang="en-US" sz="1800" b="0" dirty="0" err="1">
                <a:latin typeface="Comic Sans MS" pitchFamily="66" charset="0"/>
              </a:rPr>
              <a:t>OpenMP</a:t>
            </a:r>
            <a:r>
              <a:rPr lang="en-US" sz="1800" b="0" dirty="0">
                <a:latin typeface="Comic Sans MS" pitchFamily="66" charset="0"/>
              </a:rPr>
              <a:t>)</a:t>
            </a:r>
          </a:p>
          <a:p>
            <a:pPr lvl="2" algn="l">
              <a:lnSpc>
                <a:spcPct val="170000"/>
              </a:lnSpc>
              <a:defRPr/>
            </a:pPr>
            <a:r>
              <a:rPr lang="en-US" sz="1600" dirty="0">
                <a:latin typeface="Comic Sans MS" pitchFamily="66" charset="0"/>
              </a:rPr>
              <a:t>Kathy </a:t>
            </a:r>
            <a:r>
              <a:rPr lang="en-US" sz="1600" dirty="0" err="1">
                <a:latin typeface="Comic Sans MS" pitchFamily="66" charset="0"/>
              </a:rPr>
              <a:t>Yelick</a:t>
            </a:r>
            <a:r>
              <a:rPr lang="en-US" sz="1600" dirty="0">
                <a:latin typeface="Comic Sans MS" pitchFamily="66" charset="0"/>
              </a:rPr>
              <a:t> has interesting summary of challenges here</a:t>
            </a:r>
          </a:p>
          <a:p>
            <a:pPr lvl="1" algn="l">
              <a:lnSpc>
                <a:spcPct val="170000"/>
              </a:lnSpc>
              <a:defRPr/>
            </a:pPr>
            <a:r>
              <a:rPr lang="en-US" sz="1800" b="0" dirty="0">
                <a:latin typeface="Comic Sans MS" pitchFamily="66" charset="0"/>
              </a:rPr>
              <a:t>Hybrid software</a:t>
            </a:r>
          </a:p>
          <a:p>
            <a:pPr lvl="2" algn="l">
              <a:lnSpc>
                <a:spcPct val="170000"/>
              </a:lnSpc>
              <a:defRPr/>
            </a:pPr>
            <a:r>
              <a:rPr lang="en-US" sz="1600" dirty="0">
                <a:latin typeface="Comic Sans MS" pitchFamily="66" charset="0"/>
              </a:rPr>
              <a:t>MPI at </a:t>
            </a:r>
            <a:r>
              <a:rPr lang="en-US" sz="1600" dirty="0">
                <a:solidFill>
                  <a:srgbClr val="FF0000"/>
                </a:solidFill>
                <a:latin typeface="Comic Sans MS" pitchFamily="66" charset="0"/>
              </a:rPr>
              <a:t>node level</a:t>
            </a:r>
          </a:p>
          <a:p>
            <a:pPr lvl="2" algn="l">
              <a:lnSpc>
                <a:spcPct val="170000"/>
              </a:lnSpc>
              <a:defRPr/>
            </a:pPr>
            <a:r>
              <a:rPr lang="en-US" sz="1600" dirty="0" err="1">
                <a:latin typeface="Comic Sans MS" pitchFamily="66" charset="0"/>
              </a:rPr>
              <a:t>OpenMP</a:t>
            </a:r>
            <a:r>
              <a:rPr lang="en-US" sz="1600" dirty="0">
                <a:latin typeface="Comic Sans MS" pitchFamily="66" charset="0"/>
              </a:rPr>
              <a:t> at </a:t>
            </a:r>
            <a:r>
              <a:rPr lang="en-US" sz="1600" dirty="0">
                <a:solidFill>
                  <a:srgbClr val="FF0000"/>
                </a:solidFill>
                <a:latin typeface="Comic Sans MS" pitchFamily="66" charset="0"/>
              </a:rPr>
              <a:t>core level</a:t>
            </a:r>
          </a:p>
          <a:p>
            <a:pPr lvl="2" algn="l">
              <a:lnSpc>
                <a:spcPct val="170000"/>
              </a:lnSpc>
              <a:defRPr/>
            </a:pPr>
            <a:r>
              <a:rPr lang="en-US" sz="1600" dirty="0">
                <a:latin typeface="Comic Sans MS" pitchFamily="66" charset="0"/>
              </a:rPr>
              <a:t>CUDA at </a:t>
            </a:r>
            <a:r>
              <a:rPr lang="en-US" sz="1600" dirty="0">
                <a:solidFill>
                  <a:srgbClr val="FF0000"/>
                </a:solidFill>
                <a:latin typeface="Comic Sans MS" pitchFamily="66" charset="0"/>
              </a:rPr>
              <a:t>accelerator</a:t>
            </a:r>
          </a:p>
          <a:p>
            <a:pPr lvl="1" algn="l">
              <a:lnSpc>
                <a:spcPct val="170000"/>
              </a:lnSpc>
              <a:defRPr/>
            </a:pPr>
            <a:r>
              <a:rPr lang="en-US" sz="1800" b="0" dirty="0">
                <a:latin typeface="Comic Sans MS" pitchFamily="66" charset="0"/>
              </a:rPr>
              <a:t>Find a higher-level abstraction, map it to hardware</a:t>
            </a:r>
          </a:p>
        </p:txBody>
      </p:sp>
      <p:sp>
        <p:nvSpPr>
          <p:cNvPr id="58398" name="Slide Number Placeholder 6"/>
          <p:cNvSpPr>
            <a:spLocks noGrp="1"/>
          </p:cNvSpPr>
          <p:nvPr>
            <p:ph type="sldNum" sz="quarter" idx="4294967295"/>
          </p:nvPr>
        </p:nvSpPr>
        <p:spPr>
          <a:xfrm>
            <a:off x="3940175" y="6554788"/>
            <a:ext cx="1600200" cy="247650"/>
          </a:xfrm>
          <a:prstGeom prst="rect">
            <a:avLst/>
          </a:prstGeom>
          <a:noFill/>
        </p:spPr>
        <p:txBody>
          <a:bodyPr/>
          <a:lstStyle/>
          <a:p>
            <a:fld id="{30A9F63C-3E7C-4CC9-B70D-BEA5B9AC9BB6}" type="slidenum">
              <a:rPr lang="en-US" altLang="zh-CN" sz="1600"/>
              <a:pPr/>
              <a:t>50</a:t>
            </a:fld>
            <a:endParaRPr lang="en-US" altLang="zh-CN"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anim calcmode="lin" valueType="num">
                                      <p:cBhvr additive="base">
                                        <p:cTn id="19"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anim calcmode="lin" valueType="num">
                                      <p:cBhvr additive="base">
                                        <p:cTn id="2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anim calcmode="lin" valueType="num">
                                      <p:cBhvr additive="base">
                                        <p:cTn id="2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6">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 calcmode="lin" valueType="num">
                                      <p:cBhvr additive="base">
                                        <p:cTn id="31" dur="500" fill="hold"/>
                                        <p:tgtEl>
                                          <p:spTgt spid="6">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6">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6">
                                            <p:txEl>
                                              <p:pRg st="7" end="7"/>
                                            </p:txEl>
                                          </p:spTgt>
                                        </p:tgtEl>
                                        <p:attrNameLst>
                                          <p:attrName>style.visibility</p:attrName>
                                        </p:attrNameLst>
                                      </p:cBhvr>
                                      <p:to>
                                        <p:strVal val="visible"/>
                                      </p:to>
                                    </p:set>
                                    <p:anim calcmode="lin" valueType="num">
                                      <p:cBhvr additive="base">
                                        <p:cTn id="35" dur="500" fill="hold"/>
                                        <p:tgtEl>
                                          <p:spTgt spid="6">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6">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
          <p:cNvSpPr>
            <a:spLocks noGrp="1" noChangeArrowheads="1"/>
          </p:cNvSpPr>
          <p:nvPr>
            <p:ph type="title"/>
          </p:nvPr>
        </p:nvSpPr>
        <p:spPr>
          <a:xfrm>
            <a:off x="990600" y="122238"/>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ea typeface="宋体" pitchFamily="2" charset="-122"/>
              </a:rPr>
              <a:t>X10DT Overview</a:t>
            </a:r>
          </a:p>
        </p:txBody>
      </p:sp>
      <p:sp>
        <p:nvSpPr>
          <p:cNvPr id="35843" name="Rectangle 2"/>
          <p:cNvSpPr>
            <a:spLocks noGrp="1" noChangeArrowheads="1"/>
          </p:cNvSpPr>
          <p:nvPr>
            <p:ph type="body" idx="1"/>
          </p:nvPr>
        </p:nvSpPr>
        <p:spPr>
          <a:xfrm>
            <a:off x="177800" y="6018213"/>
            <a:ext cx="8763000" cy="454025"/>
          </a:xfrm>
        </p:spPr>
        <p:txBody>
          <a:bodyPr/>
          <a:lstStyle/>
          <a:p>
            <a:pPr marL="327025" indent="-327025">
              <a:buClr>
                <a:srgbClr val="C70000"/>
              </a:buClr>
              <a:buSzPct val="85000"/>
              <a:buFont typeface="Wingdings" pitchFamily="2" charset="2"/>
              <a:buChar char=""/>
              <a:tabLst>
                <a:tab pos="327025" algn="l"/>
                <a:tab pos="439738" algn="l"/>
                <a:tab pos="668338" algn="l"/>
                <a:tab pos="896938" algn="l"/>
                <a:tab pos="1125538" algn="l"/>
                <a:tab pos="1354138" algn="l"/>
                <a:tab pos="1582738" algn="l"/>
                <a:tab pos="1811338" algn="l"/>
                <a:tab pos="2039938" algn="l"/>
                <a:tab pos="2268538" algn="l"/>
                <a:tab pos="2497138" algn="l"/>
                <a:tab pos="2725738" algn="l"/>
                <a:tab pos="2954338" algn="l"/>
                <a:tab pos="3182938" algn="l"/>
                <a:tab pos="3411538" algn="l"/>
                <a:tab pos="3640138" algn="l"/>
                <a:tab pos="3868738" algn="l"/>
                <a:tab pos="4097338" algn="l"/>
                <a:tab pos="4325938" algn="l"/>
                <a:tab pos="4554538" algn="l"/>
                <a:tab pos="4783138" algn="l"/>
                <a:tab pos="5067300" algn="l"/>
                <a:tab pos="5791200" algn="l"/>
                <a:tab pos="6515100" algn="l"/>
                <a:tab pos="7239000" algn="l"/>
                <a:tab pos="7962900" algn="l"/>
                <a:tab pos="8686800" algn="l"/>
              </a:tabLst>
            </a:pPr>
            <a:r>
              <a:rPr lang="en-US" altLang="zh-CN">
                <a:ea typeface="宋体" pitchFamily="2" charset="-122"/>
              </a:rPr>
              <a:t>More information at </a:t>
            </a:r>
            <a:r>
              <a:rPr lang="en-US" altLang="zh-CN">
                <a:solidFill>
                  <a:srgbClr val="CCCCFF"/>
                </a:solidFill>
                <a:ea typeface="宋体" pitchFamily="2" charset="-122"/>
                <a:hlinkClick r:id="rId3"/>
              </a:rPr>
              <a:t>http://x10-lang.org</a:t>
            </a:r>
          </a:p>
        </p:txBody>
      </p:sp>
      <p:pic>
        <p:nvPicPr>
          <p:cNvPr id="35844" name="Picture 3"/>
          <p:cNvPicPr>
            <a:picLocks noChangeAspect="1" noChangeArrowheads="1"/>
          </p:cNvPicPr>
          <p:nvPr/>
        </p:nvPicPr>
        <p:blipFill>
          <a:blip r:embed="rId4" cstate="print"/>
          <a:srcRect/>
          <a:stretch>
            <a:fillRect/>
          </a:stretch>
        </p:blipFill>
        <p:spPr bwMode="auto">
          <a:xfrm>
            <a:off x="854075" y="882650"/>
            <a:ext cx="7435850" cy="5092700"/>
          </a:xfrm>
          <a:prstGeom prst="rect">
            <a:avLst/>
          </a:prstGeom>
          <a:noFill/>
          <a:ln w="9525">
            <a:noFill/>
            <a:round/>
            <a:headEnd/>
            <a:tailEnd/>
          </a:ln>
        </p:spPr>
      </p:pic>
    </p:spTree>
    <p:extLst>
      <p:ext uri="{BB962C8B-B14F-4D97-AF65-F5344CB8AC3E}">
        <p14:creationId xmlns:p14="http://schemas.microsoft.com/office/powerpoint/2010/main" val="1746416854"/>
      </p:ext>
    </p:extLst>
  </p:cSld>
  <p:clrMapOvr>
    <a:masterClrMapping/>
  </p:clrMapOvr>
  <p:transition/>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zh-CN"/>
              <a:t>Conclusions</a:t>
            </a:r>
          </a:p>
        </p:txBody>
      </p:sp>
      <p:sp>
        <p:nvSpPr>
          <p:cNvPr id="3" name="Content Placeholder 2"/>
          <p:cNvSpPr>
            <a:spLocks noGrp="1"/>
          </p:cNvSpPr>
          <p:nvPr>
            <p:ph idx="1"/>
          </p:nvPr>
        </p:nvSpPr>
        <p:spPr/>
        <p:txBody>
          <a:bodyPr>
            <a:normAutofit/>
          </a:bodyPr>
          <a:lstStyle/>
          <a:p>
            <a:pPr>
              <a:lnSpc>
                <a:spcPct val="200000"/>
              </a:lnSpc>
              <a:defRPr/>
            </a:pPr>
            <a:r>
              <a:rPr lang="en-US" sz="2000" dirty="0"/>
              <a:t>PGAS fundamental concepts:</a:t>
            </a:r>
          </a:p>
          <a:p>
            <a:pPr lvl="1">
              <a:lnSpc>
                <a:spcPct val="200000"/>
              </a:lnSpc>
              <a:defRPr/>
            </a:pPr>
            <a:r>
              <a:rPr lang="en-US" sz="1800" dirty="0"/>
              <a:t>Data:  Memory, partitioning and mapping</a:t>
            </a:r>
          </a:p>
          <a:p>
            <a:pPr lvl="1">
              <a:lnSpc>
                <a:spcPct val="200000"/>
              </a:lnSpc>
              <a:defRPr/>
            </a:pPr>
            <a:r>
              <a:rPr lang="en-US" sz="1800" dirty="0"/>
              <a:t>Threads:  Static/Dynamic, affinity, nonlocal access</a:t>
            </a:r>
          </a:p>
          <a:p>
            <a:pPr>
              <a:lnSpc>
                <a:spcPct val="200000"/>
              </a:lnSpc>
              <a:defRPr/>
            </a:pPr>
            <a:r>
              <a:rPr lang="en-US" sz="2000" dirty="0"/>
              <a:t>PGAS models expose remote accesses to the programmer</a:t>
            </a:r>
          </a:p>
          <a:p>
            <a:pPr>
              <a:lnSpc>
                <a:spcPct val="200000"/>
              </a:lnSpc>
              <a:defRPr/>
            </a:pPr>
            <a:r>
              <a:rPr lang="en-US" sz="2000" dirty="0"/>
              <a:t>X10 is a general-purpose language providing asynchronous PGAS </a:t>
            </a:r>
          </a:p>
          <a:p>
            <a:pPr>
              <a:lnSpc>
                <a:spcPct val="200000"/>
              </a:lnSpc>
              <a:defRPr/>
            </a:pPr>
            <a:r>
              <a:rPr lang="en-US" sz="2000" dirty="0"/>
              <a:t>Asynchronous PGAS may be a unified model to address the upcoming changes in </a:t>
            </a:r>
            <a:r>
              <a:rPr lang="en-US" sz="2000" dirty="0" err="1">
                <a:solidFill>
                  <a:srgbClr val="FF0000"/>
                </a:solidFill>
              </a:rPr>
              <a:t>petascale</a:t>
            </a:r>
            <a:r>
              <a:rPr lang="en-US" sz="2000" dirty="0"/>
              <a:t> and </a:t>
            </a:r>
            <a:r>
              <a:rPr lang="en-US" sz="2000" dirty="0" err="1">
                <a:solidFill>
                  <a:srgbClr val="FF0000"/>
                </a:solidFill>
              </a:rPr>
              <a:t>exascale</a:t>
            </a:r>
            <a:r>
              <a:rPr lang="en-US" sz="2000" dirty="0"/>
              <a:t> architectures</a:t>
            </a:r>
          </a:p>
        </p:txBody>
      </p:sp>
      <p:sp>
        <p:nvSpPr>
          <p:cNvPr id="60420" name="Slide Number Placeholder 4"/>
          <p:cNvSpPr>
            <a:spLocks noGrp="1"/>
          </p:cNvSpPr>
          <p:nvPr>
            <p:ph type="sldNum" sz="quarter" idx="4294967295"/>
          </p:nvPr>
        </p:nvSpPr>
        <p:spPr>
          <a:xfrm>
            <a:off x="3940175" y="6554788"/>
            <a:ext cx="1600200" cy="247650"/>
          </a:xfrm>
          <a:prstGeom prst="rect">
            <a:avLst/>
          </a:prstGeom>
          <a:noFill/>
        </p:spPr>
        <p:txBody>
          <a:bodyPr/>
          <a:lstStyle/>
          <a:p>
            <a:fld id="{E530F4D3-06E5-4B1D-A5EA-83C23FF9B7C8}" type="slidenum">
              <a:rPr lang="en-US" altLang="zh-CN"/>
              <a:pPr/>
              <a:t>52</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 calcmode="lin" valueType="num">
                                      <p:cBhvr additive="base">
                                        <p:cTn id="2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 calcmode="lin" valueType="num">
                                      <p:cBhvr additive="base">
                                        <p:cTn id="3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8"/>
          <p:cNvSpPr>
            <a:spLocks noGrp="1" noChangeArrowheads="1"/>
          </p:cNvSpPr>
          <p:nvPr>
            <p:ph type="ctrTitle"/>
          </p:nvPr>
        </p:nvSpPr>
        <p:spPr/>
        <p:txBody>
          <a:bodyPr/>
          <a:lstStyle/>
          <a:p>
            <a:pPr eaLnBrk="1" hangingPunct="1"/>
            <a:r>
              <a:rPr lang="en-US" altLang="zh-CN" dirty="0"/>
              <a:t>Module 2:  X10 Base Language</a:t>
            </a:r>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pPr algn="r"/>
            <a:r>
              <a:rPr lang="en-US" altLang="zh-CN"/>
              <a:t>Module Overview</a:t>
            </a:r>
          </a:p>
        </p:txBody>
      </p:sp>
      <p:sp>
        <p:nvSpPr>
          <p:cNvPr id="63491" name="Content Placeholder 2"/>
          <p:cNvSpPr>
            <a:spLocks noGrp="1"/>
          </p:cNvSpPr>
          <p:nvPr>
            <p:ph idx="1"/>
          </p:nvPr>
        </p:nvSpPr>
        <p:spPr/>
        <p:txBody>
          <a:bodyPr/>
          <a:lstStyle/>
          <a:p>
            <a:pPr>
              <a:lnSpc>
                <a:spcPct val="200000"/>
              </a:lnSpc>
            </a:pPr>
            <a:r>
              <a:rPr lang="en-US" altLang="zh-CN" dirty="0"/>
              <a:t>How this tutorial is different</a:t>
            </a:r>
          </a:p>
          <a:p>
            <a:pPr>
              <a:lnSpc>
                <a:spcPct val="200000"/>
              </a:lnSpc>
            </a:pPr>
            <a:r>
              <a:rPr lang="en-US" altLang="zh-CN" dirty="0"/>
              <a:t>X10 Basics, Hello World, mathematical functions</a:t>
            </a:r>
          </a:p>
          <a:p>
            <a:pPr>
              <a:lnSpc>
                <a:spcPct val="200000"/>
              </a:lnSpc>
            </a:pPr>
            <a:r>
              <a:rPr lang="en-US" altLang="zh-CN" dirty="0"/>
              <a:t>Classes and objects</a:t>
            </a:r>
          </a:p>
          <a:p>
            <a:pPr>
              <a:lnSpc>
                <a:spcPct val="200000"/>
              </a:lnSpc>
            </a:pPr>
            <a:r>
              <a:rPr lang="en-US" altLang="zh-CN" dirty="0"/>
              <a:t>Functions and closures</a:t>
            </a:r>
          </a:p>
          <a:p>
            <a:pPr>
              <a:lnSpc>
                <a:spcPct val="200000"/>
              </a:lnSpc>
            </a:pPr>
            <a:r>
              <a:rPr lang="en-US" altLang="zh-CN" dirty="0"/>
              <a:t>Arrays</a:t>
            </a:r>
          </a:p>
          <a:p>
            <a:pPr>
              <a:lnSpc>
                <a:spcPct val="200000"/>
              </a:lnSpc>
            </a:pPr>
            <a:r>
              <a:rPr lang="en-US" altLang="zh-CN" dirty="0"/>
              <a:t>Putting it all together:  Prefix Sum example</a:t>
            </a:r>
          </a:p>
          <a:p>
            <a:pPr>
              <a:lnSpc>
                <a:spcPct val="200000"/>
              </a:lnSpc>
            </a:pPr>
            <a:endParaRPr lang="en-US" altLang="zh-CN" dirty="0"/>
          </a:p>
          <a:p>
            <a:pPr>
              <a:lnSpc>
                <a:spcPct val="200000"/>
              </a:lnSpc>
            </a:pPr>
            <a:endParaRPr lang="en-US" altLang="zh-CN"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animEffect transition="in" filter="fade">
                                      <p:cBhvr>
                                        <p:cTn id="7" dur="500"/>
                                        <p:tgtEl>
                                          <p:spTgt spid="634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3491">
                                            <p:txEl>
                                              <p:pRg st="1" end="1"/>
                                            </p:txEl>
                                          </p:spTgt>
                                        </p:tgtEl>
                                        <p:attrNameLst>
                                          <p:attrName>style.visibility</p:attrName>
                                        </p:attrNameLst>
                                      </p:cBhvr>
                                      <p:to>
                                        <p:strVal val="visible"/>
                                      </p:to>
                                    </p:set>
                                    <p:animEffect transition="in" filter="fade">
                                      <p:cBhvr>
                                        <p:cTn id="12" dur="500"/>
                                        <p:tgtEl>
                                          <p:spTgt spid="634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3491">
                                            <p:txEl>
                                              <p:pRg st="2" end="2"/>
                                            </p:txEl>
                                          </p:spTgt>
                                        </p:tgtEl>
                                        <p:attrNameLst>
                                          <p:attrName>style.visibility</p:attrName>
                                        </p:attrNameLst>
                                      </p:cBhvr>
                                      <p:to>
                                        <p:strVal val="visible"/>
                                      </p:to>
                                    </p:set>
                                    <p:animEffect transition="in" filter="fade">
                                      <p:cBhvr>
                                        <p:cTn id="17" dur="500"/>
                                        <p:tgtEl>
                                          <p:spTgt spid="634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491">
                                            <p:txEl>
                                              <p:pRg st="3" end="3"/>
                                            </p:txEl>
                                          </p:spTgt>
                                        </p:tgtEl>
                                        <p:attrNameLst>
                                          <p:attrName>style.visibility</p:attrName>
                                        </p:attrNameLst>
                                      </p:cBhvr>
                                      <p:to>
                                        <p:strVal val="visible"/>
                                      </p:to>
                                    </p:set>
                                    <p:animEffect transition="in" filter="fade">
                                      <p:cBhvr>
                                        <p:cTn id="22" dur="500"/>
                                        <p:tgtEl>
                                          <p:spTgt spid="6349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63491">
                                            <p:txEl>
                                              <p:pRg st="4" end="4"/>
                                            </p:txEl>
                                          </p:spTgt>
                                        </p:tgtEl>
                                        <p:attrNameLst>
                                          <p:attrName>style.visibility</p:attrName>
                                        </p:attrNameLst>
                                      </p:cBhvr>
                                      <p:to>
                                        <p:strVal val="visible"/>
                                      </p:to>
                                    </p:set>
                                    <p:animEffect transition="in" filter="fade">
                                      <p:cBhvr>
                                        <p:cTn id="27" dur="500"/>
                                        <p:tgtEl>
                                          <p:spTgt spid="6349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3491">
                                            <p:txEl>
                                              <p:pRg st="5" end="5"/>
                                            </p:txEl>
                                          </p:spTgt>
                                        </p:tgtEl>
                                        <p:attrNameLst>
                                          <p:attrName>style.visibility</p:attrName>
                                        </p:attrNameLst>
                                      </p:cBhvr>
                                      <p:to>
                                        <p:strVal val="visible"/>
                                      </p:to>
                                    </p:set>
                                    <p:animEffect transition="in" filter="fade">
                                      <p:cBhvr>
                                        <p:cTn id="32" dur="500"/>
                                        <p:tgtEl>
                                          <p:spTgt spid="634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a:xfrm>
            <a:off x="395288" y="404664"/>
            <a:ext cx="8137525" cy="720725"/>
          </a:xfrm>
        </p:spPr>
        <p:txBody>
          <a:bodyPr/>
          <a:lstStyle/>
          <a:p>
            <a:pPr algn="r"/>
            <a:r>
              <a:rPr lang="en-US" altLang="zh-CN" sz="2800"/>
              <a:t>How this tutorial is different</a:t>
            </a:r>
          </a:p>
        </p:txBody>
      </p:sp>
      <p:sp>
        <p:nvSpPr>
          <p:cNvPr id="3" name="Content Placeholder 2"/>
          <p:cNvSpPr>
            <a:spLocks noGrp="1"/>
          </p:cNvSpPr>
          <p:nvPr>
            <p:ph idx="1"/>
          </p:nvPr>
        </p:nvSpPr>
        <p:spPr>
          <a:xfrm>
            <a:off x="251470" y="1124719"/>
            <a:ext cx="8208962" cy="4752975"/>
          </a:xfrm>
        </p:spPr>
        <p:txBody>
          <a:bodyPr>
            <a:noAutofit/>
          </a:bodyPr>
          <a:lstStyle/>
          <a:p>
            <a:pPr>
              <a:lnSpc>
                <a:spcPct val="150000"/>
              </a:lnSpc>
            </a:pPr>
            <a:r>
              <a:rPr lang="en-US" altLang="zh-CN" sz="2000" dirty="0"/>
              <a:t>Lots of other X10 materials online</a:t>
            </a:r>
          </a:p>
          <a:p>
            <a:pPr lvl="1">
              <a:lnSpc>
                <a:spcPct val="150000"/>
              </a:lnSpc>
            </a:pPr>
            <a:r>
              <a:rPr lang="en-US" altLang="zh-CN" sz="1800" dirty="0"/>
              <a:t>Mostly language overviews and project summaries</a:t>
            </a:r>
          </a:p>
          <a:p>
            <a:pPr>
              <a:lnSpc>
                <a:spcPct val="150000"/>
              </a:lnSpc>
            </a:pPr>
            <a:r>
              <a:rPr lang="en-US" altLang="zh-CN" sz="2000" dirty="0"/>
              <a:t>Best way to learn a language is to </a:t>
            </a:r>
            <a:r>
              <a:rPr lang="en-US" altLang="zh-CN" sz="2000" dirty="0">
                <a:solidFill>
                  <a:srgbClr val="FF0000"/>
                </a:solidFill>
              </a:rPr>
              <a:t>use it</a:t>
            </a:r>
          </a:p>
          <a:p>
            <a:pPr lvl="1">
              <a:lnSpc>
                <a:spcPct val="150000"/>
              </a:lnSpc>
            </a:pPr>
            <a:r>
              <a:rPr lang="en-US" altLang="zh-CN" sz="1800" dirty="0"/>
              <a:t>Focus on working code examples and introduce language topics and constructs as they arise</a:t>
            </a:r>
          </a:p>
          <a:p>
            <a:pPr>
              <a:lnSpc>
                <a:spcPct val="150000"/>
              </a:lnSpc>
            </a:pPr>
            <a:r>
              <a:rPr lang="en-US" altLang="zh-CN" sz="2000" dirty="0"/>
              <a:t>Focus on HPC-style numeric computing </a:t>
            </a:r>
          </a:p>
          <a:p>
            <a:pPr>
              <a:lnSpc>
                <a:spcPct val="150000"/>
              </a:lnSpc>
            </a:pPr>
            <a:r>
              <a:rPr lang="en-US" altLang="zh-CN" sz="2000" dirty="0"/>
              <a:t>Won’t exhaustively cover features of the language</a:t>
            </a:r>
          </a:p>
          <a:p>
            <a:pPr lvl="1">
              <a:lnSpc>
                <a:spcPct val="150000"/>
              </a:lnSpc>
            </a:pPr>
            <a:r>
              <a:rPr lang="en-US" altLang="zh-CN" sz="1800" dirty="0"/>
              <a:t>Interfaces, exceptions, inheritance, type constraints, …</a:t>
            </a:r>
          </a:p>
          <a:p>
            <a:pPr>
              <a:lnSpc>
                <a:spcPct val="150000"/>
              </a:lnSpc>
            </a:pPr>
            <a:r>
              <a:rPr lang="en-US" altLang="zh-CN" sz="2000" dirty="0"/>
              <a:t>Won’t exhaustively cover implementations </a:t>
            </a:r>
          </a:p>
          <a:p>
            <a:pPr lvl="1">
              <a:lnSpc>
                <a:spcPct val="150000"/>
              </a:lnSpc>
            </a:pPr>
            <a:r>
              <a:rPr lang="en-US" altLang="zh-CN" sz="1800" dirty="0"/>
              <a:t>Java back end, CUDA interface, </a:t>
            </a:r>
            <a:r>
              <a:rPr lang="en-US" altLang="zh-CN" sz="1800" dirty="0" err="1"/>
              <a:t>BlueGene</a:t>
            </a:r>
            <a:r>
              <a:rPr lang="en-US" altLang="zh-CN" sz="1800" dirty="0"/>
              <a:t> support,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0"/>
                                  </p:stCondLst>
                                  <p:childTnLst>
                                    <p:animEffect transition="out" filter="fade">
                                      <p:cBhvr>
                                        <p:cTn id="6" dur="500" tmFilter="0, 0; .2, .5; .8, .5; 1, 0"/>
                                        <p:tgtEl>
                                          <p:spTgt spid="3">
                                            <p:txEl>
                                              <p:pRg st="0" end="0"/>
                                            </p:txEl>
                                          </p:spTgt>
                                        </p:tgtEl>
                                      </p:cBhvr>
                                    </p:animEffect>
                                    <p:animScale>
                                      <p:cBhvr>
                                        <p:cTn id="7" dur="250" autoRev="1" fill="hold"/>
                                        <p:tgtEl>
                                          <p:spTgt spid="3">
                                            <p:txEl>
                                              <p:pRg st="0" end="0"/>
                                            </p:txEl>
                                          </p:spTgt>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xEl>
                                              <p:pRg st="1" end="1"/>
                                            </p:txEl>
                                          </p:spTgt>
                                        </p:tgtEl>
                                      </p:cBhvr>
                                    </p:animEffect>
                                    <p:animScale>
                                      <p:cBhvr>
                                        <p:cTn id="10" dur="250" autoRev="1" fill="hold"/>
                                        <p:tgtEl>
                                          <p:spTgt spid="3">
                                            <p:txEl>
                                              <p:pRg st="1" end="1"/>
                                            </p:txEl>
                                          </p:spTgt>
                                        </p:tgtEl>
                                      </p:cBhvr>
                                      <p:by x="105000" y="105000"/>
                                    </p:animScale>
                                  </p:childTnLst>
                                </p:cTn>
                              </p:par>
                            </p:childTnLst>
                          </p:cTn>
                        </p:par>
                      </p:childTnLst>
                    </p:cTn>
                  </p:par>
                  <p:par>
                    <p:cTn id="11" fill="hold">
                      <p:stCondLst>
                        <p:cond delay="indefinite"/>
                      </p:stCondLst>
                      <p:childTnLst>
                        <p:par>
                          <p:cTn id="12" fill="hold">
                            <p:stCondLst>
                              <p:cond delay="0"/>
                            </p:stCondLst>
                            <p:childTnLst>
                              <p:par>
                                <p:cTn id="13" presetID="26" presetClass="emph" presetSubtype="0" fill="hold" grpId="0" nodeType="clickEffect">
                                  <p:stCondLst>
                                    <p:cond delay="0"/>
                                  </p:stCondLst>
                                  <p:childTnLst>
                                    <p:animEffect transition="out" filter="fade">
                                      <p:cBhvr>
                                        <p:cTn id="14" dur="500" tmFilter="0, 0; .2, .5; .8, .5; 1, 0"/>
                                        <p:tgtEl>
                                          <p:spTgt spid="3">
                                            <p:txEl>
                                              <p:pRg st="2" end="2"/>
                                            </p:txEl>
                                          </p:spTgt>
                                        </p:tgtEl>
                                      </p:cBhvr>
                                    </p:animEffect>
                                    <p:animScale>
                                      <p:cBhvr>
                                        <p:cTn id="15" dur="250" autoRev="1" fill="hold"/>
                                        <p:tgtEl>
                                          <p:spTgt spid="3">
                                            <p:txEl>
                                              <p:pRg st="2" end="2"/>
                                            </p:txEl>
                                          </p:spTgt>
                                        </p:tgtEl>
                                      </p:cBhvr>
                                      <p:by x="105000" y="105000"/>
                                    </p:animScale>
                                  </p:childTnLst>
                                </p:cTn>
                              </p:par>
                              <p:par>
                                <p:cTn id="16" presetID="26" presetClass="emph" presetSubtype="0" fill="hold" grpId="0" nodeType="withEffect">
                                  <p:stCondLst>
                                    <p:cond delay="0"/>
                                  </p:stCondLst>
                                  <p:childTnLst>
                                    <p:animEffect transition="out" filter="fade">
                                      <p:cBhvr>
                                        <p:cTn id="17" dur="500" tmFilter="0, 0; .2, .5; .8, .5; 1, 0"/>
                                        <p:tgtEl>
                                          <p:spTgt spid="3">
                                            <p:txEl>
                                              <p:pRg st="3" end="3"/>
                                            </p:txEl>
                                          </p:spTgt>
                                        </p:tgtEl>
                                      </p:cBhvr>
                                    </p:animEffect>
                                    <p:animScale>
                                      <p:cBhvr>
                                        <p:cTn id="18" dur="250" autoRev="1" fill="hold"/>
                                        <p:tgtEl>
                                          <p:spTgt spid="3">
                                            <p:txEl>
                                              <p:pRg st="3" end="3"/>
                                            </p:txEl>
                                          </p:spTgt>
                                        </p:tgtEl>
                                      </p:cBhvr>
                                      <p:by x="105000" y="105000"/>
                                    </p:animScale>
                                  </p:childTnLst>
                                </p:cTn>
                              </p:par>
                            </p:childTnLst>
                          </p:cTn>
                        </p:par>
                      </p:childTnLst>
                    </p:cTn>
                  </p:par>
                  <p:par>
                    <p:cTn id="19" fill="hold">
                      <p:stCondLst>
                        <p:cond delay="indefinite"/>
                      </p:stCondLst>
                      <p:childTnLst>
                        <p:par>
                          <p:cTn id="20" fill="hold">
                            <p:stCondLst>
                              <p:cond delay="0"/>
                            </p:stCondLst>
                            <p:childTnLst>
                              <p:par>
                                <p:cTn id="21" presetID="26" presetClass="emph" presetSubtype="0" fill="hold" grpId="0" nodeType="clickEffect">
                                  <p:stCondLst>
                                    <p:cond delay="0"/>
                                  </p:stCondLst>
                                  <p:childTnLst>
                                    <p:animEffect transition="out" filter="fade">
                                      <p:cBhvr>
                                        <p:cTn id="22" dur="500" tmFilter="0, 0; .2, .5; .8, .5; 1, 0"/>
                                        <p:tgtEl>
                                          <p:spTgt spid="3">
                                            <p:txEl>
                                              <p:pRg st="4" end="4"/>
                                            </p:txEl>
                                          </p:spTgt>
                                        </p:tgtEl>
                                      </p:cBhvr>
                                    </p:animEffect>
                                    <p:animScale>
                                      <p:cBhvr>
                                        <p:cTn id="23" dur="250" autoRev="1" fill="hold"/>
                                        <p:tgtEl>
                                          <p:spTgt spid="3">
                                            <p:txEl>
                                              <p:pRg st="4" end="4"/>
                                            </p:txEl>
                                          </p:spTgt>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3">
                                            <p:txEl>
                                              <p:pRg st="5" end="5"/>
                                            </p:txEl>
                                          </p:spTgt>
                                        </p:tgtEl>
                                      </p:cBhvr>
                                    </p:animEffect>
                                    <p:animScale>
                                      <p:cBhvr>
                                        <p:cTn id="28" dur="250" autoRev="1" fill="hold"/>
                                        <p:tgtEl>
                                          <p:spTgt spid="3">
                                            <p:txEl>
                                              <p:pRg st="5" end="5"/>
                                            </p:txEl>
                                          </p:spTgt>
                                        </p:tgtEl>
                                      </p:cBhvr>
                                      <p:by x="105000" y="105000"/>
                                    </p:animScale>
                                  </p:childTnLst>
                                </p:cTn>
                              </p:par>
                              <p:par>
                                <p:cTn id="29" presetID="26" presetClass="emph" presetSubtype="0" fill="hold" grpId="0" nodeType="withEffect">
                                  <p:stCondLst>
                                    <p:cond delay="0"/>
                                  </p:stCondLst>
                                  <p:childTnLst>
                                    <p:animEffect transition="out" filter="fade">
                                      <p:cBhvr>
                                        <p:cTn id="30" dur="500" tmFilter="0, 0; .2, .5; .8, .5; 1, 0"/>
                                        <p:tgtEl>
                                          <p:spTgt spid="3">
                                            <p:txEl>
                                              <p:pRg st="6" end="6"/>
                                            </p:txEl>
                                          </p:spTgt>
                                        </p:tgtEl>
                                      </p:cBhvr>
                                    </p:animEffect>
                                    <p:animScale>
                                      <p:cBhvr>
                                        <p:cTn id="31" dur="250" autoRev="1" fill="hold"/>
                                        <p:tgtEl>
                                          <p:spTgt spid="3">
                                            <p:txEl>
                                              <p:pRg st="6" end="6"/>
                                            </p:txEl>
                                          </p:spTgt>
                                        </p:tgtEl>
                                      </p:cBhvr>
                                      <p:by x="105000" y="105000"/>
                                    </p:animScale>
                                  </p:childTnLst>
                                </p:cTn>
                              </p:par>
                            </p:childTnLst>
                          </p:cTn>
                        </p:par>
                      </p:childTnLst>
                    </p:cTn>
                  </p:par>
                  <p:par>
                    <p:cTn id="32" fill="hold">
                      <p:stCondLst>
                        <p:cond delay="indefinite"/>
                      </p:stCondLst>
                      <p:childTnLst>
                        <p:par>
                          <p:cTn id="33" fill="hold">
                            <p:stCondLst>
                              <p:cond delay="0"/>
                            </p:stCondLst>
                            <p:childTnLst>
                              <p:par>
                                <p:cTn id="34" presetID="26" presetClass="emph" presetSubtype="0" fill="hold" grpId="0" nodeType="clickEffect">
                                  <p:stCondLst>
                                    <p:cond delay="0"/>
                                  </p:stCondLst>
                                  <p:childTnLst>
                                    <p:animEffect transition="out" filter="fade">
                                      <p:cBhvr>
                                        <p:cTn id="35" dur="500" tmFilter="0, 0; .2, .5; .8, .5; 1, 0"/>
                                        <p:tgtEl>
                                          <p:spTgt spid="3">
                                            <p:txEl>
                                              <p:pRg st="7" end="7"/>
                                            </p:txEl>
                                          </p:spTgt>
                                        </p:tgtEl>
                                      </p:cBhvr>
                                    </p:animEffect>
                                    <p:animScale>
                                      <p:cBhvr>
                                        <p:cTn id="36" dur="250" autoRev="1" fill="hold"/>
                                        <p:tgtEl>
                                          <p:spTgt spid="3">
                                            <p:txEl>
                                              <p:pRg st="7" end="7"/>
                                            </p:txEl>
                                          </p:spTgt>
                                        </p:tgtEl>
                                      </p:cBhvr>
                                      <p:by x="105000" y="105000"/>
                                    </p:animScale>
                                  </p:childTnLst>
                                </p:cTn>
                              </p:par>
                              <p:par>
                                <p:cTn id="37" presetID="26" presetClass="emph" presetSubtype="0" fill="hold" grpId="0" nodeType="withEffect">
                                  <p:stCondLst>
                                    <p:cond delay="0"/>
                                  </p:stCondLst>
                                  <p:childTnLst>
                                    <p:animEffect transition="out" filter="fade">
                                      <p:cBhvr>
                                        <p:cTn id="38" dur="500" tmFilter="0, 0; .2, .5; .8, .5; 1, 0"/>
                                        <p:tgtEl>
                                          <p:spTgt spid="3">
                                            <p:txEl>
                                              <p:pRg st="8" end="8"/>
                                            </p:txEl>
                                          </p:spTgt>
                                        </p:tgtEl>
                                      </p:cBhvr>
                                    </p:animEffect>
                                    <p:animScale>
                                      <p:cBhvr>
                                        <p:cTn id="39" dur="250" autoRev="1" fill="hold"/>
                                        <p:tgtEl>
                                          <p:spTgt spid="3">
                                            <p:txEl>
                                              <p:pRg st="8" end="8"/>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pPr algn="r"/>
            <a:r>
              <a:rPr lang="en-US" altLang="zh-CN"/>
              <a:t>X10 Basics</a:t>
            </a:r>
          </a:p>
        </p:txBody>
      </p:sp>
      <p:sp>
        <p:nvSpPr>
          <p:cNvPr id="65539" name="Content Placeholder 2"/>
          <p:cNvSpPr>
            <a:spLocks noGrp="1"/>
          </p:cNvSpPr>
          <p:nvPr>
            <p:ph idx="1"/>
          </p:nvPr>
        </p:nvSpPr>
        <p:spPr/>
        <p:txBody>
          <a:bodyPr/>
          <a:lstStyle/>
          <a:p>
            <a:r>
              <a:rPr lang="en-US" altLang="zh-CN" sz="2000" dirty="0"/>
              <a:t>X10 is an object-oriented language based on Java</a:t>
            </a:r>
          </a:p>
          <a:p>
            <a:endParaRPr lang="en-US" altLang="zh-CN" sz="2000" dirty="0"/>
          </a:p>
          <a:p>
            <a:r>
              <a:rPr lang="en-US" altLang="zh-CN" sz="2000" dirty="0"/>
              <a:t>Base data types</a:t>
            </a:r>
          </a:p>
          <a:p>
            <a:pPr lvl="1"/>
            <a:r>
              <a:rPr lang="en-US" altLang="zh-CN" sz="1800" dirty="0"/>
              <a:t>Non-numeric:  Boolean, Byte, Char and String</a:t>
            </a:r>
          </a:p>
          <a:p>
            <a:pPr lvl="1"/>
            <a:r>
              <a:rPr lang="en-US" altLang="zh-CN" sz="1800" dirty="0"/>
              <a:t>Fixed point:  Short, </a:t>
            </a:r>
            <a:r>
              <a:rPr lang="en-US" altLang="zh-CN" sz="1800" dirty="0" err="1"/>
              <a:t>Int</a:t>
            </a:r>
            <a:r>
              <a:rPr lang="en-US" altLang="zh-CN" sz="1800" dirty="0"/>
              <a:t> and Long</a:t>
            </a:r>
          </a:p>
          <a:p>
            <a:pPr lvl="1"/>
            <a:r>
              <a:rPr lang="en-US" altLang="zh-CN" sz="1800" dirty="0"/>
              <a:t>Floating point:  Float, Double and Complex</a:t>
            </a:r>
          </a:p>
          <a:p>
            <a:endParaRPr lang="en-US" altLang="zh-CN" sz="2000" dirty="0"/>
          </a:p>
          <a:p>
            <a:r>
              <a:rPr lang="en-US" altLang="zh-CN" sz="2000" dirty="0"/>
              <a:t>Top level containers:  classes and interfaces, grouped into packages</a:t>
            </a:r>
          </a:p>
          <a:p>
            <a:endParaRPr lang="en-US" altLang="zh-CN" sz="2000" dirty="0"/>
          </a:p>
          <a:p>
            <a:r>
              <a:rPr lang="en-US" altLang="zh-CN" sz="2000" dirty="0"/>
              <a:t>Objects are instantiated from classes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5539">
                                            <p:txEl>
                                              <p:pRg st="2" end="2"/>
                                            </p:txEl>
                                          </p:spTgt>
                                        </p:tgtEl>
                                        <p:attrNameLst>
                                          <p:attrName>style.visibility</p:attrName>
                                        </p:attrNameLst>
                                      </p:cBhvr>
                                      <p:to>
                                        <p:strVal val="visible"/>
                                      </p:to>
                                    </p:set>
                                    <p:animEffect transition="in" filter="blinds(horizontal)">
                                      <p:cBhvr>
                                        <p:cTn id="7" dur="500"/>
                                        <p:tgtEl>
                                          <p:spTgt spid="6553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5539">
                                            <p:txEl>
                                              <p:pRg st="3" end="3"/>
                                            </p:txEl>
                                          </p:spTgt>
                                        </p:tgtEl>
                                        <p:attrNameLst>
                                          <p:attrName>style.visibility</p:attrName>
                                        </p:attrNameLst>
                                      </p:cBhvr>
                                      <p:to>
                                        <p:strVal val="visible"/>
                                      </p:to>
                                    </p:set>
                                    <p:animEffect transition="in" filter="blinds(horizontal)">
                                      <p:cBhvr>
                                        <p:cTn id="12" dur="500"/>
                                        <p:tgtEl>
                                          <p:spTgt spid="6553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5539">
                                            <p:txEl>
                                              <p:pRg st="4" end="4"/>
                                            </p:txEl>
                                          </p:spTgt>
                                        </p:tgtEl>
                                        <p:attrNameLst>
                                          <p:attrName>style.visibility</p:attrName>
                                        </p:attrNameLst>
                                      </p:cBhvr>
                                      <p:to>
                                        <p:strVal val="visible"/>
                                      </p:to>
                                    </p:set>
                                    <p:animEffect transition="in" filter="blinds(horizontal)">
                                      <p:cBhvr>
                                        <p:cTn id="17" dur="500"/>
                                        <p:tgtEl>
                                          <p:spTgt spid="6553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5539">
                                            <p:txEl>
                                              <p:pRg st="5" end="5"/>
                                            </p:txEl>
                                          </p:spTgt>
                                        </p:tgtEl>
                                        <p:attrNameLst>
                                          <p:attrName>style.visibility</p:attrName>
                                        </p:attrNameLst>
                                      </p:cBhvr>
                                      <p:to>
                                        <p:strVal val="visible"/>
                                      </p:to>
                                    </p:set>
                                    <p:animEffect transition="in" filter="blinds(horizontal)">
                                      <p:cBhvr>
                                        <p:cTn id="22" dur="500"/>
                                        <p:tgtEl>
                                          <p:spTgt spid="6553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5539">
                                            <p:txEl>
                                              <p:pRg st="7" end="7"/>
                                            </p:txEl>
                                          </p:spTgt>
                                        </p:tgtEl>
                                        <p:attrNameLst>
                                          <p:attrName>style.visibility</p:attrName>
                                        </p:attrNameLst>
                                      </p:cBhvr>
                                      <p:to>
                                        <p:strVal val="visible"/>
                                      </p:to>
                                    </p:set>
                                    <p:animEffect transition="in" filter="blinds(horizontal)">
                                      <p:cBhvr>
                                        <p:cTn id="27" dur="500"/>
                                        <p:tgtEl>
                                          <p:spTgt spid="65539">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5539">
                                            <p:txEl>
                                              <p:pRg st="9" end="9"/>
                                            </p:txEl>
                                          </p:spTgt>
                                        </p:tgtEl>
                                        <p:attrNameLst>
                                          <p:attrName>style.visibility</p:attrName>
                                        </p:attrNameLst>
                                      </p:cBhvr>
                                      <p:to>
                                        <p:strVal val="visible"/>
                                      </p:to>
                                    </p:set>
                                    <p:animEffect transition="in" filter="blinds(horizontal)">
                                      <p:cBhvr>
                                        <p:cTn id="32" dur="500"/>
                                        <p:tgtEl>
                                          <p:spTgt spid="65539">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E05D10A-4AFF-4BFA-B9F3-E7B5A1A2892F}"/>
              </a:ext>
            </a:extLst>
          </p:cNvPr>
          <p:cNvSpPr>
            <a:spLocks noGrp="1"/>
          </p:cNvSpPr>
          <p:nvPr>
            <p:ph type="title"/>
          </p:nvPr>
        </p:nvSpPr>
        <p:spPr/>
        <p:txBody>
          <a:bodyPr/>
          <a:lstStyle/>
          <a:p>
            <a:r>
              <a:rPr lang="en-US" altLang="zh-CN" dirty="0"/>
              <a:t>X10 likes Java</a:t>
            </a:r>
            <a:endParaRPr lang="zh-CN" altLang="en-US" dirty="0"/>
          </a:p>
        </p:txBody>
      </p:sp>
      <p:pic>
        <p:nvPicPr>
          <p:cNvPr id="4" name="内容占位符 3">
            <a:extLst>
              <a:ext uri="{FF2B5EF4-FFF2-40B4-BE49-F238E27FC236}">
                <a16:creationId xmlns:a16="http://schemas.microsoft.com/office/drawing/2014/main" xmlns="" id="{2E314D04-2210-47DA-B76F-AD8A2BD777F5}"/>
              </a:ext>
            </a:extLst>
          </p:cNvPr>
          <p:cNvPicPr>
            <a:picLocks noGrp="1" noChangeAspect="1"/>
          </p:cNvPicPr>
          <p:nvPr>
            <p:ph idx="1"/>
          </p:nvPr>
        </p:nvPicPr>
        <p:blipFill>
          <a:blip r:embed="rId2"/>
          <a:stretch>
            <a:fillRect/>
          </a:stretch>
        </p:blipFill>
        <p:spPr>
          <a:xfrm>
            <a:off x="757908" y="1412875"/>
            <a:ext cx="7483721" cy="4752975"/>
          </a:xfrm>
          <a:prstGeom prst="rect">
            <a:avLst/>
          </a:prstGeom>
        </p:spPr>
      </p:pic>
    </p:spTree>
    <p:extLst>
      <p:ext uri="{BB962C8B-B14F-4D97-AF65-F5344CB8AC3E}">
        <p14:creationId xmlns:p14="http://schemas.microsoft.com/office/powerpoint/2010/main" val="42647150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8C88B37-90E5-4CC8-A4AD-348115036C38}"/>
              </a:ext>
            </a:extLst>
          </p:cNvPr>
          <p:cNvSpPr>
            <a:spLocks noGrp="1"/>
          </p:cNvSpPr>
          <p:nvPr>
            <p:ph type="title"/>
          </p:nvPr>
        </p:nvSpPr>
        <p:spPr/>
        <p:txBody>
          <a:bodyPr/>
          <a:lstStyle/>
          <a:p>
            <a:r>
              <a:rPr lang="en-US" altLang="zh-CN" dirty="0"/>
              <a:t>X10:Beyond Java</a:t>
            </a:r>
            <a:endParaRPr lang="zh-CN" altLang="en-US" dirty="0"/>
          </a:p>
        </p:txBody>
      </p:sp>
      <p:pic>
        <p:nvPicPr>
          <p:cNvPr id="4" name="内容占位符 3">
            <a:extLst>
              <a:ext uri="{FF2B5EF4-FFF2-40B4-BE49-F238E27FC236}">
                <a16:creationId xmlns:a16="http://schemas.microsoft.com/office/drawing/2014/main" xmlns="" id="{0E5B440F-E81B-4163-BC5C-15C585248B77}"/>
              </a:ext>
            </a:extLst>
          </p:cNvPr>
          <p:cNvPicPr>
            <a:picLocks noGrp="1" noChangeAspect="1"/>
          </p:cNvPicPr>
          <p:nvPr>
            <p:ph idx="1"/>
          </p:nvPr>
        </p:nvPicPr>
        <p:blipFill>
          <a:blip r:embed="rId2"/>
          <a:stretch>
            <a:fillRect/>
          </a:stretch>
        </p:blipFill>
        <p:spPr>
          <a:xfrm>
            <a:off x="584523" y="1412875"/>
            <a:ext cx="7830491" cy="4752975"/>
          </a:xfrm>
          <a:prstGeom prst="rect">
            <a:avLst/>
          </a:prstGeom>
        </p:spPr>
      </p:pic>
    </p:spTree>
    <p:extLst>
      <p:ext uri="{BB962C8B-B14F-4D97-AF65-F5344CB8AC3E}">
        <p14:creationId xmlns:p14="http://schemas.microsoft.com/office/powerpoint/2010/main" val="24844781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a:xfrm>
            <a:off x="395288" y="1135609"/>
            <a:ext cx="8137525" cy="720725"/>
          </a:xfrm>
        </p:spPr>
        <p:txBody>
          <a:bodyPr/>
          <a:lstStyle/>
          <a:p>
            <a:pPr algn="r"/>
            <a:r>
              <a:rPr lang="en-US" altLang="zh-CN"/>
              <a:t>Hello World</a:t>
            </a:r>
          </a:p>
        </p:txBody>
      </p:sp>
      <p:sp>
        <p:nvSpPr>
          <p:cNvPr id="3" name="Content Placeholder 2"/>
          <p:cNvSpPr>
            <a:spLocks noGrp="1"/>
          </p:cNvSpPr>
          <p:nvPr>
            <p:ph idx="1"/>
          </p:nvPr>
        </p:nvSpPr>
        <p:spPr>
          <a:xfrm>
            <a:off x="395288" y="2204417"/>
            <a:ext cx="8208962" cy="4752975"/>
          </a:xfrm>
        </p:spPr>
        <p:txBody>
          <a:bodyPr>
            <a:normAutofit/>
          </a:bodyPr>
          <a:lstStyle/>
          <a:p>
            <a:pPr>
              <a:defRPr/>
            </a:pPr>
            <a:r>
              <a:rPr lang="en-US" sz="2000" dirty="0"/>
              <a:t>Program execution starts with </a:t>
            </a:r>
            <a:r>
              <a:rPr lang="en-US" sz="1800" dirty="0">
                <a:latin typeface="Monaco"/>
                <a:cs typeface="Monaco"/>
              </a:rPr>
              <a:t>main()</a:t>
            </a:r>
            <a:r>
              <a:rPr lang="en-US" sz="2000" dirty="0"/>
              <a:t> method </a:t>
            </a:r>
          </a:p>
          <a:p>
            <a:pPr lvl="1">
              <a:defRPr/>
            </a:pPr>
            <a:r>
              <a:rPr lang="en-US" sz="1800" dirty="0"/>
              <a:t>Only one class can have a main method</a:t>
            </a:r>
          </a:p>
          <a:p>
            <a:pPr>
              <a:defRPr/>
            </a:pPr>
            <a:endParaRPr lang="en-US" sz="2000" dirty="0"/>
          </a:p>
          <a:p>
            <a:pPr>
              <a:defRPr/>
            </a:pPr>
            <a:r>
              <a:rPr lang="en-US" sz="2000" dirty="0"/>
              <a:t>Method declaration</a:t>
            </a:r>
          </a:p>
          <a:p>
            <a:pPr lvl="1">
              <a:defRPr/>
            </a:pPr>
            <a:r>
              <a:rPr lang="en-US" sz="1800" dirty="0"/>
              <a:t>Methods declared with </a:t>
            </a:r>
            <a:r>
              <a:rPr lang="en-US" sz="1800" dirty="0">
                <a:latin typeface="Monaco"/>
                <a:cs typeface="Monaco"/>
              </a:rPr>
              <a:t>def</a:t>
            </a:r>
          </a:p>
          <a:p>
            <a:pPr lvl="1">
              <a:defRPr/>
            </a:pPr>
            <a:r>
              <a:rPr lang="en-US" sz="1800" dirty="0"/>
              <a:t>Objects fields either methods (function) or members (data):</a:t>
            </a:r>
          </a:p>
          <a:p>
            <a:pPr lvl="2">
              <a:defRPr/>
            </a:pPr>
            <a:r>
              <a:rPr lang="en-US" sz="1600" dirty="0"/>
              <a:t>Access modifiers:  </a:t>
            </a:r>
            <a:r>
              <a:rPr lang="en-US" sz="1600" dirty="0">
                <a:latin typeface="Monaco"/>
                <a:cs typeface="Monaco"/>
              </a:rPr>
              <a:t>public, private </a:t>
            </a:r>
            <a:r>
              <a:rPr lang="en-US" sz="1600" dirty="0"/>
              <a:t>(like Java)</a:t>
            </a:r>
          </a:p>
          <a:p>
            <a:pPr lvl="2">
              <a:defRPr/>
            </a:pPr>
            <a:r>
              <a:rPr lang="en-US" sz="1600" dirty="0"/>
              <a:t> </a:t>
            </a:r>
            <a:r>
              <a:rPr lang="en-US" sz="1600" dirty="0">
                <a:latin typeface="Monaco"/>
                <a:cs typeface="Monaco"/>
              </a:rPr>
              <a:t>static</a:t>
            </a:r>
            <a:r>
              <a:rPr lang="en-US" sz="1600" dirty="0"/>
              <a:t> declaration:  field is contained in class and is </a:t>
            </a:r>
            <a:r>
              <a:rPr lang="en-US" sz="1600" dirty="0">
                <a:solidFill>
                  <a:srgbClr val="FF0000"/>
                </a:solidFill>
              </a:rPr>
              <a:t>immutable</a:t>
            </a:r>
          </a:p>
          <a:p>
            <a:pPr lvl="1">
              <a:defRPr/>
            </a:pPr>
            <a:r>
              <a:rPr lang="en-US" sz="1800" dirty="0"/>
              <a:t>Function return type here is </a:t>
            </a:r>
            <a:r>
              <a:rPr lang="en-US" sz="1600" dirty="0">
                <a:latin typeface="Monaco"/>
                <a:cs typeface="Monaco"/>
              </a:rPr>
              <a:t>Void</a:t>
            </a:r>
            <a:r>
              <a:rPr lang="en-US" sz="1800" dirty="0"/>
              <a:t> </a:t>
            </a:r>
          </a:p>
          <a:p>
            <a:pPr>
              <a:defRPr/>
            </a:pPr>
            <a:endParaRPr lang="en-US" sz="2000" dirty="0"/>
          </a:p>
          <a:p>
            <a:pPr>
              <a:defRPr/>
            </a:pPr>
            <a:r>
              <a:rPr lang="en-US" sz="2000" dirty="0"/>
              <a:t>I/O provided by library x10.io.Console</a:t>
            </a:r>
          </a:p>
        </p:txBody>
      </p:sp>
      <p:sp>
        <p:nvSpPr>
          <p:cNvPr id="67589" name="Rectangle 5"/>
          <p:cNvSpPr>
            <a:spLocks noChangeArrowheads="1"/>
          </p:cNvSpPr>
          <p:nvPr/>
        </p:nvSpPr>
        <p:spPr bwMode="auto">
          <a:xfrm>
            <a:off x="203200" y="692696"/>
            <a:ext cx="6527800" cy="1169988"/>
          </a:xfrm>
          <a:prstGeom prst="rect">
            <a:avLst/>
          </a:prstGeom>
          <a:noFill/>
          <a:ln w="9525">
            <a:noFill/>
            <a:miter lim="800000"/>
            <a:headEnd/>
            <a:tailEnd/>
          </a:ln>
        </p:spPr>
        <p:txBody>
          <a:bodyPr>
            <a:spAutoFit/>
          </a:bodyPr>
          <a:lstStyle/>
          <a:p>
            <a:pPr eaLnBrk="0" hangingPunct="0"/>
            <a:r>
              <a:rPr lang="en-US" altLang="zh-CN" sz="1400" u="sng" dirty="0">
                <a:solidFill>
                  <a:srgbClr val="910F93"/>
                </a:solidFill>
                <a:latin typeface="Monaco" charset="0"/>
              </a:rPr>
              <a:t>p</a:t>
            </a:r>
            <a:r>
              <a:rPr lang="en-US" altLang="zh-CN" sz="1400" dirty="0">
                <a:solidFill>
                  <a:srgbClr val="910F93"/>
                </a:solidFill>
                <a:latin typeface="Monaco" charset="0"/>
              </a:rPr>
              <a:t>ublic</a:t>
            </a:r>
            <a:r>
              <a:rPr lang="en-US" altLang="zh-CN" sz="1400" dirty="0">
                <a:solidFill>
                  <a:srgbClr val="000000"/>
                </a:solidFill>
                <a:latin typeface="Monaco" charset="0"/>
              </a:rPr>
              <a:t> </a:t>
            </a:r>
            <a:r>
              <a:rPr lang="en-US" altLang="zh-CN" sz="1400" dirty="0">
                <a:solidFill>
                  <a:srgbClr val="910F93"/>
                </a:solidFill>
                <a:latin typeface="Monaco" charset="0"/>
              </a:rPr>
              <a:t>class</a:t>
            </a:r>
            <a:r>
              <a:rPr lang="en-US" altLang="zh-CN" sz="1400" dirty="0">
                <a:solidFill>
                  <a:srgbClr val="000000"/>
                </a:solidFill>
                <a:latin typeface="Monaco" charset="0"/>
              </a:rPr>
              <a:t> Hello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static</a:t>
            </a:r>
            <a:r>
              <a:rPr lang="en-US" altLang="zh-CN" sz="1400" dirty="0">
                <a:solidFill>
                  <a:srgbClr val="000000"/>
                </a:solidFill>
                <a:latin typeface="Monaco" charset="0"/>
              </a:rPr>
              <a:t> </a:t>
            </a:r>
            <a:r>
              <a:rPr lang="en-US" altLang="zh-CN" sz="1400" dirty="0" err="1">
                <a:solidFill>
                  <a:srgbClr val="910F93"/>
                </a:solidFill>
                <a:latin typeface="Monaco" charset="0"/>
              </a:rPr>
              <a:t>def</a:t>
            </a:r>
            <a:r>
              <a:rPr lang="en-US" altLang="zh-CN" sz="1400" dirty="0">
                <a:solidFill>
                  <a:srgbClr val="000000"/>
                </a:solidFill>
                <a:latin typeface="Monaco" charset="0"/>
              </a:rPr>
              <a:t> main(</a:t>
            </a:r>
            <a:r>
              <a:rPr lang="en-US" altLang="zh-CN" sz="1400" dirty="0" err="1">
                <a:solidFill>
                  <a:srgbClr val="910F93"/>
                </a:solidFill>
                <a:latin typeface="Monaco" charset="0"/>
              </a:rPr>
              <a:t>var</a:t>
            </a:r>
            <a:r>
              <a:rPr lang="en-US" altLang="zh-CN" sz="1400" dirty="0">
                <a:solidFill>
                  <a:srgbClr val="000000"/>
                </a:solidFill>
                <a:latin typeface="Monaco" charset="0"/>
              </a:rPr>
              <a:t> </a:t>
            </a:r>
            <a:r>
              <a:rPr lang="en-US" altLang="zh-CN" sz="1400" dirty="0" err="1">
                <a:solidFill>
                  <a:srgbClr val="000000"/>
                </a:solidFill>
                <a:latin typeface="Monaco" charset="0"/>
              </a:rPr>
              <a:t>args</a:t>
            </a:r>
            <a:r>
              <a:rPr lang="en-US" altLang="zh-CN" sz="1400" dirty="0">
                <a:solidFill>
                  <a:srgbClr val="000000"/>
                </a:solidFill>
                <a:latin typeface="Monaco" charset="0"/>
              </a:rPr>
              <a:t>: Array[String](1)):Void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"Hello X10 world"</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blinds(horizontal)">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blinds(horizontal)">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blinds(horizontal)">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blinds(horizontal)">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blinds(horizontal)">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blinds(horizontal)">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blinds(horizontal)">
                                      <p:cBhvr>
                                        <p:cTn id="4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zh-CN" dirty="0"/>
              <a:t>Prerequisites</a:t>
            </a:r>
          </a:p>
        </p:txBody>
      </p:sp>
      <p:sp>
        <p:nvSpPr>
          <p:cNvPr id="33795" name="Content Placeholder 2"/>
          <p:cNvSpPr>
            <a:spLocks noGrp="1"/>
          </p:cNvSpPr>
          <p:nvPr>
            <p:ph idx="1"/>
          </p:nvPr>
        </p:nvSpPr>
        <p:spPr/>
        <p:txBody>
          <a:bodyPr/>
          <a:lstStyle/>
          <a:p>
            <a:pPr>
              <a:lnSpc>
                <a:spcPct val="150000"/>
              </a:lnSpc>
            </a:pPr>
            <a:r>
              <a:rPr lang="en-US" altLang="zh-CN" sz="2000" dirty="0"/>
              <a:t>Experience with parallel programming, either MPI or </a:t>
            </a:r>
            <a:r>
              <a:rPr lang="en-US" altLang="zh-CN" sz="2000" dirty="0" err="1"/>
              <a:t>OpenMP</a:t>
            </a:r>
            <a:r>
              <a:rPr lang="en-US" altLang="zh-CN" sz="2000" dirty="0"/>
              <a:t>.  </a:t>
            </a:r>
          </a:p>
          <a:p>
            <a:pPr>
              <a:lnSpc>
                <a:spcPct val="150000"/>
              </a:lnSpc>
            </a:pPr>
            <a:r>
              <a:rPr lang="en-US" altLang="zh-CN" sz="2000" dirty="0"/>
              <a:t>Basic knowledge of Java (e.g., objects, messages, classes, inheritance).  </a:t>
            </a:r>
          </a:p>
          <a:p>
            <a:pPr lvl="1">
              <a:lnSpc>
                <a:spcPct val="150000"/>
              </a:lnSpc>
            </a:pPr>
            <a:r>
              <a:rPr lang="en-US" altLang="zh-CN" sz="1800" dirty="0"/>
              <a:t>Online tutorials are available at </a:t>
            </a:r>
            <a:r>
              <a:rPr lang="en-US" altLang="zh-CN" sz="1800" dirty="0">
                <a:hlinkClick r:id="rId3"/>
              </a:rPr>
              <a:t>http://java.sun.com/docs/books/tutorial/</a:t>
            </a:r>
            <a:r>
              <a:rPr lang="en-US" altLang="zh-CN" sz="1800" dirty="0"/>
              <a:t> </a:t>
            </a:r>
          </a:p>
          <a:p>
            <a:pPr lvl="1">
              <a:lnSpc>
                <a:spcPct val="150000"/>
              </a:lnSpc>
            </a:pPr>
            <a:r>
              <a:rPr lang="en-US" altLang="zh-CN" sz="1800" dirty="0"/>
              <a:t>The “Getting Started” and “Learning the Java Language” tutorials are recommended.  </a:t>
            </a:r>
          </a:p>
          <a:p>
            <a:pPr>
              <a:lnSpc>
                <a:spcPct val="150000"/>
              </a:lnSpc>
            </a:pPr>
            <a:r>
              <a:rPr lang="en-US" altLang="zh-CN" sz="2000" dirty="0"/>
              <a:t>Familiarity with basic linear algebra and matrix operations. </a:t>
            </a:r>
          </a:p>
          <a:p>
            <a:pPr>
              <a:lnSpc>
                <a:spcPct val="150000"/>
              </a:lnSpc>
            </a:pPr>
            <a:endParaRPr lang="en-US" altLang="zh-CN"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795">
                                            <p:txEl>
                                              <p:pRg st="0" end="0"/>
                                            </p:txEl>
                                          </p:spTgt>
                                        </p:tgtEl>
                                        <p:attrNameLst>
                                          <p:attrName>style.visibility</p:attrName>
                                        </p:attrNameLst>
                                      </p:cBhvr>
                                      <p:to>
                                        <p:strVal val="visible"/>
                                      </p:to>
                                    </p:set>
                                    <p:animEffect transition="in" filter="fade">
                                      <p:cBhvr>
                                        <p:cTn id="7" dur="500"/>
                                        <p:tgtEl>
                                          <p:spTgt spid="337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3795">
                                            <p:txEl>
                                              <p:pRg st="1" end="1"/>
                                            </p:txEl>
                                          </p:spTgt>
                                        </p:tgtEl>
                                        <p:attrNameLst>
                                          <p:attrName>style.visibility</p:attrName>
                                        </p:attrNameLst>
                                      </p:cBhvr>
                                      <p:to>
                                        <p:strVal val="visible"/>
                                      </p:to>
                                    </p:set>
                                    <p:animEffect transition="in" filter="fade">
                                      <p:cBhvr>
                                        <p:cTn id="12" dur="500"/>
                                        <p:tgtEl>
                                          <p:spTgt spid="33795">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3795">
                                            <p:txEl>
                                              <p:pRg st="2" end="2"/>
                                            </p:txEl>
                                          </p:spTgt>
                                        </p:tgtEl>
                                        <p:attrNameLst>
                                          <p:attrName>style.visibility</p:attrName>
                                        </p:attrNameLst>
                                      </p:cBhvr>
                                      <p:to>
                                        <p:strVal val="visible"/>
                                      </p:to>
                                    </p:set>
                                    <p:animEffect transition="in" filter="fade">
                                      <p:cBhvr>
                                        <p:cTn id="15" dur="500"/>
                                        <p:tgtEl>
                                          <p:spTgt spid="33795">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3795">
                                            <p:txEl>
                                              <p:pRg st="3" end="3"/>
                                            </p:txEl>
                                          </p:spTgt>
                                        </p:tgtEl>
                                        <p:attrNameLst>
                                          <p:attrName>style.visibility</p:attrName>
                                        </p:attrNameLst>
                                      </p:cBhvr>
                                      <p:to>
                                        <p:strVal val="visible"/>
                                      </p:to>
                                    </p:set>
                                    <p:animEffect transition="in" filter="fade">
                                      <p:cBhvr>
                                        <p:cTn id="18" dur="500"/>
                                        <p:tgtEl>
                                          <p:spTgt spid="33795">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3795">
                                            <p:txEl>
                                              <p:pRg st="4" end="4"/>
                                            </p:txEl>
                                          </p:spTgt>
                                        </p:tgtEl>
                                        <p:attrNameLst>
                                          <p:attrName>style.visibility</p:attrName>
                                        </p:attrNameLst>
                                      </p:cBhvr>
                                      <p:to>
                                        <p:strVal val="visible"/>
                                      </p:to>
                                    </p:set>
                                    <p:animEffect transition="in" filter="fade">
                                      <p:cBhvr>
                                        <p:cTn id="23" dur="500"/>
                                        <p:tgtEl>
                                          <p:spTgt spid="3379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9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a:xfrm>
            <a:off x="395288" y="1207071"/>
            <a:ext cx="8137525" cy="720725"/>
          </a:xfrm>
        </p:spPr>
        <p:txBody>
          <a:bodyPr/>
          <a:lstStyle/>
          <a:p>
            <a:pPr algn="r"/>
            <a:r>
              <a:rPr lang="en-US" altLang="zh-CN"/>
              <a:t>Hello World</a:t>
            </a:r>
          </a:p>
        </p:txBody>
      </p:sp>
      <p:sp>
        <p:nvSpPr>
          <p:cNvPr id="68611" name="Content Placeholder 2"/>
          <p:cNvSpPr>
            <a:spLocks noGrp="1"/>
          </p:cNvSpPr>
          <p:nvPr>
            <p:ph idx="1"/>
          </p:nvPr>
        </p:nvSpPr>
        <p:spPr>
          <a:xfrm>
            <a:off x="395288" y="2708473"/>
            <a:ext cx="8208962" cy="4752975"/>
          </a:xfrm>
        </p:spPr>
        <p:txBody>
          <a:bodyPr/>
          <a:lstStyle/>
          <a:p>
            <a:pPr algn="l"/>
            <a:r>
              <a:rPr lang="en-US" altLang="zh-CN" sz="2000" dirty="0"/>
              <a:t>Variable Declarations:  </a:t>
            </a:r>
            <a:r>
              <a:rPr lang="en-US" altLang="zh-CN" sz="2000" dirty="0" err="1">
                <a:latin typeface="Monaco" charset="0"/>
              </a:rPr>
              <a:t>var</a:t>
            </a:r>
            <a:r>
              <a:rPr lang="en-US" altLang="zh-CN" sz="2000" dirty="0">
                <a:latin typeface="Monaco" charset="0"/>
              </a:rPr>
              <a:t> &lt;name&gt; : &lt;type&gt;</a:t>
            </a:r>
            <a:r>
              <a:rPr lang="en-US" altLang="zh-CN" sz="2000" dirty="0"/>
              <a:t>, like </a:t>
            </a:r>
            <a:r>
              <a:rPr lang="en-US" altLang="zh-CN" sz="2000" dirty="0" err="1">
                <a:latin typeface="Monaco" charset="0"/>
              </a:rPr>
              <a:t>var</a:t>
            </a:r>
            <a:r>
              <a:rPr lang="en-US" altLang="zh-CN" sz="2000" dirty="0">
                <a:latin typeface="Monaco" charset="0"/>
              </a:rPr>
              <a:t> x:Int</a:t>
            </a:r>
          </a:p>
          <a:p>
            <a:pPr algn="l"/>
            <a:endParaRPr lang="en-US" altLang="zh-CN" dirty="0">
              <a:latin typeface="Monaco" charset="0"/>
            </a:endParaRPr>
          </a:p>
          <a:p>
            <a:pPr algn="l"/>
            <a:r>
              <a:rPr lang="en-US" altLang="zh-CN" sz="2000" dirty="0">
                <a:solidFill>
                  <a:srgbClr val="FF0000"/>
                </a:solidFill>
              </a:rPr>
              <a:t>Example of generic types </a:t>
            </a:r>
            <a:r>
              <a:rPr lang="en-US" altLang="zh-CN" sz="2000" dirty="0"/>
              <a:t>(similar to templates)</a:t>
            </a:r>
          </a:p>
          <a:p>
            <a:pPr lvl="1" algn="l"/>
            <a:r>
              <a:rPr lang="en-US" altLang="zh-CN" sz="1800" dirty="0"/>
              <a:t>Array (and other data structures) take a base type parameter</a:t>
            </a:r>
          </a:p>
          <a:p>
            <a:pPr lvl="1" algn="l"/>
            <a:r>
              <a:rPr lang="en-US" altLang="zh-CN" sz="1800" dirty="0"/>
              <a:t>For example </a:t>
            </a:r>
          </a:p>
          <a:p>
            <a:pPr lvl="2"/>
            <a:r>
              <a:rPr lang="en-US" altLang="zh-CN" sz="2000" dirty="0">
                <a:latin typeface="Monaco" charset="0"/>
              </a:rPr>
              <a:t>Array[String], Array[</a:t>
            </a:r>
            <a:r>
              <a:rPr lang="en-US" altLang="zh-CN" sz="2000" dirty="0" err="1">
                <a:latin typeface="Monaco" charset="0"/>
              </a:rPr>
              <a:t>Int</a:t>
            </a:r>
            <a:r>
              <a:rPr lang="en-US" altLang="zh-CN" sz="2000" dirty="0">
                <a:latin typeface="Monaco" charset="0"/>
              </a:rPr>
              <a:t>], Array[Double]</a:t>
            </a:r>
            <a:r>
              <a:rPr lang="en-US" altLang="zh-CN" sz="2000" dirty="0"/>
              <a:t>, … </a:t>
            </a:r>
          </a:p>
          <a:p>
            <a:pPr algn="l"/>
            <a:endParaRPr lang="en-US" altLang="zh-CN" sz="2000" dirty="0"/>
          </a:p>
          <a:p>
            <a:pPr algn="l"/>
            <a:r>
              <a:rPr lang="en-US" altLang="zh-CN" sz="2000" dirty="0"/>
              <a:t>Also, we provide dimension of Array, so Array[String](1) is a single-dimensional array of strings</a:t>
            </a:r>
          </a:p>
        </p:txBody>
      </p:sp>
      <p:sp>
        <p:nvSpPr>
          <p:cNvPr id="68613" name="Rectangle 8"/>
          <p:cNvSpPr>
            <a:spLocks noChangeArrowheads="1"/>
          </p:cNvSpPr>
          <p:nvPr/>
        </p:nvSpPr>
        <p:spPr bwMode="auto">
          <a:xfrm>
            <a:off x="203200" y="764158"/>
            <a:ext cx="6654800" cy="1169988"/>
          </a:xfrm>
          <a:prstGeom prst="rect">
            <a:avLst/>
          </a:prstGeom>
          <a:noFill/>
          <a:ln w="9525">
            <a:noFill/>
            <a:miter lim="800000"/>
            <a:headEnd/>
            <a:tailEnd/>
          </a:ln>
        </p:spPr>
        <p:txBody>
          <a:bodyPr>
            <a:spAutoFit/>
          </a:bodyPr>
          <a:lstStyle/>
          <a:p>
            <a:pPr eaLnBrk="0" hangingPunct="0"/>
            <a:r>
              <a:rPr lang="en-US" altLang="zh-CN" sz="1400" u="sng">
                <a:solidFill>
                  <a:srgbClr val="910F93"/>
                </a:solidFill>
                <a:latin typeface="Monaco" charset="0"/>
              </a:rPr>
              <a:t>p</a:t>
            </a:r>
            <a:r>
              <a:rPr lang="en-US" altLang="zh-CN" sz="1400">
                <a:solidFill>
                  <a:srgbClr val="910F93"/>
                </a:solidFill>
                <a:latin typeface="Monaco" charset="0"/>
              </a:rPr>
              <a:t>ublic</a:t>
            </a:r>
            <a:r>
              <a:rPr lang="en-US" altLang="zh-CN" sz="1400">
                <a:solidFill>
                  <a:srgbClr val="000000"/>
                </a:solidFill>
                <a:latin typeface="Monaco" charset="0"/>
              </a:rPr>
              <a:t> </a:t>
            </a:r>
            <a:r>
              <a:rPr lang="en-US" altLang="zh-CN" sz="1400">
                <a:solidFill>
                  <a:srgbClr val="910F93"/>
                </a:solidFill>
                <a:latin typeface="Monaco" charset="0"/>
              </a:rPr>
              <a:t>class</a:t>
            </a:r>
            <a:r>
              <a:rPr lang="en-US" altLang="zh-CN" sz="1400">
                <a:solidFill>
                  <a:srgbClr val="000000"/>
                </a:solidFill>
                <a:latin typeface="Monaco" charset="0"/>
              </a:rPr>
              <a:t> Hello {</a:t>
            </a:r>
          </a:p>
          <a:p>
            <a:pPr eaLnBrk="0" hangingPunct="0"/>
            <a:r>
              <a:rPr lang="en-US" altLang="zh-CN" sz="1400">
                <a:solidFill>
                  <a:srgbClr val="000000"/>
                </a:solidFill>
                <a:latin typeface="Monaco" charset="0"/>
              </a:rPr>
              <a:t>  </a:t>
            </a:r>
            <a:r>
              <a:rPr lang="en-US" altLang="zh-CN" sz="1400">
                <a:solidFill>
                  <a:srgbClr val="910F93"/>
                </a:solidFill>
                <a:latin typeface="Monaco" charset="0"/>
              </a:rPr>
              <a:t>public</a:t>
            </a:r>
            <a:r>
              <a:rPr lang="en-US" altLang="zh-CN" sz="1400">
                <a:solidFill>
                  <a:srgbClr val="000000"/>
                </a:solidFill>
                <a:latin typeface="Monaco" charset="0"/>
              </a:rPr>
              <a:t> </a:t>
            </a:r>
            <a:r>
              <a:rPr lang="en-US" altLang="zh-CN" sz="1400">
                <a:solidFill>
                  <a:srgbClr val="910F93"/>
                </a:solidFill>
                <a:latin typeface="Monaco" charset="0"/>
              </a:rPr>
              <a:t>static</a:t>
            </a:r>
            <a:r>
              <a:rPr lang="en-US" altLang="zh-CN" sz="1400">
                <a:solidFill>
                  <a:srgbClr val="000000"/>
                </a:solidFill>
                <a:latin typeface="Monaco" charset="0"/>
              </a:rPr>
              <a:t> </a:t>
            </a:r>
            <a:r>
              <a:rPr lang="en-US" altLang="zh-CN" sz="1400">
                <a:solidFill>
                  <a:srgbClr val="910F93"/>
                </a:solidFill>
                <a:latin typeface="Monaco" charset="0"/>
              </a:rPr>
              <a:t>def</a:t>
            </a:r>
            <a:r>
              <a:rPr lang="en-US" altLang="zh-CN" sz="1400">
                <a:solidFill>
                  <a:srgbClr val="000000"/>
                </a:solidFill>
                <a:latin typeface="Monaco" charset="0"/>
              </a:rPr>
              <a:t> main(</a:t>
            </a:r>
            <a:r>
              <a:rPr lang="en-US" altLang="zh-CN" sz="1400">
                <a:solidFill>
                  <a:srgbClr val="910F93"/>
                </a:solidFill>
                <a:latin typeface="Monaco" charset="0"/>
              </a:rPr>
              <a:t>var</a:t>
            </a:r>
            <a:r>
              <a:rPr lang="en-US" altLang="zh-CN" sz="1400">
                <a:solidFill>
                  <a:srgbClr val="000000"/>
                </a:solidFill>
                <a:latin typeface="Monaco" charset="0"/>
              </a:rPr>
              <a:t> args: Array[String](1)):Void {</a:t>
            </a:r>
          </a:p>
          <a:p>
            <a:pPr eaLnBrk="0" hangingPunct="0"/>
            <a:r>
              <a:rPr lang="en-US" altLang="zh-CN" sz="1400">
                <a:solidFill>
                  <a:srgbClr val="000000"/>
                </a:solidFill>
                <a:latin typeface="Monaco" charset="0"/>
              </a:rPr>
              <a:t>    Console.OUT.println(</a:t>
            </a:r>
            <a:r>
              <a:rPr lang="en-US" altLang="zh-CN" sz="1400">
                <a:solidFill>
                  <a:srgbClr val="190492"/>
                </a:solidFill>
                <a:latin typeface="Monaco" charset="0"/>
              </a:rPr>
              <a:t>"Hello X10 world"</a:t>
            </a:r>
            <a:r>
              <a:rPr lang="en-US" altLang="zh-CN" sz="1400">
                <a:solidFill>
                  <a:srgbClr val="000000"/>
                </a:solidFill>
                <a:latin typeface="Monaco" charset="0"/>
              </a:rPr>
              <a:t>);</a:t>
            </a:r>
          </a:p>
          <a:p>
            <a:pPr eaLnBrk="0" hangingPunct="0"/>
            <a:r>
              <a:rPr lang="en-US" altLang="zh-CN" sz="1400">
                <a:solidFill>
                  <a:srgbClr val="000000"/>
                </a:solidFill>
                <a:latin typeface="Monaco" charset="0"/>
              </a:rPr>
              <a:t>  }</a:t>
            </a:r>
          </a:p>
          <a:p>
            <a:pPr eaLnBrk="0" hangingPunct="0"/>
            <a:r>
              <a:rPr lang="en-US" altLang="zh-CN" sz="1400">
                <a:solidFill>
                  <a:srgbClr val="000000"/>
                </a:solidFill>
                <a:latin typeface="Monaco" charset="0"/>
              </a:rPr>
              <a:t>}</a:t>
            </a:r>
            <a:endParaRPr lang="en-US" altLang="zh-CN"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8611">
                                            <p:txEl>
                                              <p:pRg st="0" end="0"/>
                                            </p:txEl>
                                          </p:spTgt>
                                        </p:tgtEl>
                                        <p:attrNameLst>
                                          <p:attrName>style.visibility</p:attrName>
                                        </p:attrNameLst>
                                      </p:cBhvr>
                                      <p:to>
                                        <p:strVal val="visible"/>
                                      </p:to>
                                    </p:set>
                                    <p:animEffect transition="in" filter="blinds(horizontal)">
                                      <p:cBhvr>
                                        <p:cTn id="7" dur="500"/>
                                        <p:tgtEl>
                                          <p:spTgt spid="686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8611">
                                            <p:txEl>
                                              <p:pRg st="2" end="2"/>
                                            </p:txEl>
                                          </p:spTgt>
                                        </p:tgtEl>
                                        <p:attrNameLst>
                                          <p:attrName>style.visibility</p:attrName>
                                        </p:attrNameLst>
                                      </p:cBhvr>
                                      <p:to>
                                        <p:strVal val="visible"/>
                                      </p:to>
                                    </p:set>
                                    <p:animEffect transition="in" filter="blinds(horizontal)">
                                      <p:cBhvr>
                                        <p:cTn id="12" dur="500"/>
                                        <p:tgtEl>
                                          <p:spTgt spid="686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8611">
                                            <p:txEl>
                                              <p:pRg st="3" end="3"/>
                                            </p:txEl>
                                          </p:spTgt>
                                        </p:tgtEl>
                                        <p:attrNameLst>
                                          <p:attrName>style.visibility</p:attrName>
                                        </p:attrNameLst>
                                      </p:cBhvr>
                                      <p:to>
                                        <p:strVal val="visible"/>
                                      </p:to>
                                    </p:set>
                                    <p:animEffect transition="in" filter="blinds(horizontal)">
                                      <p:cBhvr>
                                        <p:cTn id="17" dur="500"/>
                                        <p:tgtEl>
                                          <p:spTgt spid="686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8611">
                                            <p:txEl>
                                              <p:pRg st="4" end="4"/>
                                            </p:txEl>
                                          </p:spTgt>
                                        </p:tgtEl>
                                        <p:attrNameLst>
                                          <p:attrName>style.visibility</p:attrName>
                                        </p:attrNameLst>
                                      </p:cBhvr>
                                      <p:to>
                                        <p:strVal val="visible"/>
                                      </p:to>
                                    </p:set>
                                    <p:animEffect transition="in" filter="blinds(horizontal)">
                                      <p:cBhvr>
                                        <p:cTn id="22" dur="500"/>
                                        <p:tgtEl>
                                          <p:spTgt spid="686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8611">
                                            <p:txEl>
                                              <p:pRg st="5" end="5"/>
                                            </p:txEl>
                                          </p:spTgt>
                                        </p:tgtEl>
                                        <p:attrNameLst>
                                          <p:attrName>style.visibility</p:attrName>
                                        </p:attrNameLst>
                                      </p:cBhvr>
                                      <p:to>
                                        <p:strVal val="visible"/>
                                      </p:to>
                                    </p:set>
                                    <p:animEffect transition="in" filter="blinds(horizontal)">
                                      <p:cBhvr>
                                        <p:cTn id="27" dur="500"/>
                                        <p:tgtEl>
                                          <p:spTgt spid="686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8611">
                                            <p:txEl>
                                              <p:pRg st="7" end="7"/>
                                            </p:txEl>
                                          </p:spTgt>
                                        </p:tgtEl>
                                        <p:attrNameLst>
                                          <p:attrName>style.visibility</p:attrName>
                                        </p:attrNameLst>
                                      </p:cBhvr>
                                      <p:to>
                                        <p:strVal val="visible"/>
                                      </p:to>
                                    </p:set>
                                    <p:animEffect transition="in" filter="blinds(horizontal)">
                                      <p:cBhvr>
                                        <p:cTn id="32" dur="500"/>
                                        <p:tgtEl>
                                          <p:spTgt spid="686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26D64BC-270C-4FDE-A1D3-514BD7D2E50E}"/>
              </a:ext>
            </a:extLst>
          </p:cNvPr>
          <p:cNvSpPr>
            <a:spLocks noGrp="1"/>
          </p:cNvSpPr>
          <p:nvPr>
            <p:ph type="title"/>
          </p:nvPr>
        </p:nvSpPr>
        <p:spPr/>
        <p:txBody>
          <a:bodyPr/>
          <a:lstStyle/>
          <a:p>
            <a:r>
              <a:rPr lang="en-US" altLang="zh-CN" dirty="0" err="1"/>
              <a:t>Helloworld</a:t>
            </a:r>
            <a:r>
              <a:rPr lang="en-US" altLang="zh-CN" dirty="0"/>
              <a:t> in X10 and Java APGAS</a:t>
            </a:r>
            <a:endParaRPr lang="zh-CN" altLang="en-US" dirty="0"/>
          </a:p>
        </p:txBody>
      </p:sp>
      <p:pic>
        <p:nvPicPr>
          <p:cNvPr id="4" name="内容占位符 3">
            <a:extLst>
              <a:ext uri="{FF2B5EF4-FFF2-40B4-BE49-F238E27FC236}">
                <a16:creationId xmlns:a16="http://schemas.microsoft.com/office/drawing/2014/main" xmlns="" id="{B8B4392A-735C-45F9-AB5A-D062CF4D85F0}"/>
              </a:ext>
            </a:extLst>
          </p:cNvPr>
          <p:cNvPicPr>
            <a:picLocks noGrp="1" noChangeAspect="1"/>
          </p:cNvPicPr>
          <p:nvPr>
            <p:ph idx="1"/>
          </p:nvPr>
        </p:nvPicPr>
        <p:blipFill>
          <a:blip r:embed="rId2"/>
          <a:stretch>
            <a:fillRect/>
          </a:stretch>
        </p:blipFill>
        <p:spPr>
          <a:xfrm>
            <a:off x="514090" y="1412875"/>
            <a:ext cx="7971357" cy="4752975"/>
          </a:xfrm>
          <a:prstGeom prst="rect">
            <a:avLst/>
          </a:prstGeom>
        </p:spPr>
      </p:pic>
    </p:spTree>
    <p:extLst>
      <p:ext uri="{BB962C8B-B14F-4D97-AF65-F5344CB8AC3E}">
        <p14:creationId xmlns:p14="http://schemas.microsoft.com/office/powerpoint/2010/main" val="6809225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11"/>
          <p:cNvSpPr>
            <a:spLocks noGrp="1"/>
          </p:cNvSpPr>
          <p:nvPr>
            <p:ph idx="1"/>
          </p:nvPr>
        </p:nvSpPr>
        <p:spPr>
          <a:xfrm>
            <a:off x="506288" y="3441849"/>
            <a:ext cx="8458200" cy="3011487"/>
          </a:xfrm>
        </p:spPr>
        <p:txBody>
          <a:bodyPr>
            <a:normAutofit fontScale="85000" lnSpcReduction="20000"/>
          </a:bodyPr>
          <a:lstStyle/>
          <a:p>
            <a:pPr>
              <a:lnSpc>
                <a:spcPct val="150000"/>
              </a:lnSpc>
            </a:pPr>
            <a:r>
              <a:rPr lang="en-US" altLang="zh-CN" sz="2000" dirty="0"/>
              <a:t>X10 type casting (coercion) using </a:t>
            </a:r>
            <a:r>
              <a:rPr lang="en-US" altLang="zh-CN" sz="1800" dirty="0">
                <a:latin typeface="Monaco" charset="0"/>
              </a:rPr>
              <a:t>as</a:t>
            </a:r>
          </a:p>
          <a:p>
            <a:pPr>
              <a:lnSpc>
                <a:spcPct val="150000"/>
              </a:lnSpc>
            </a:pPr>
            <a:r>
              <a:rPr lang="en-US" altLang="zh-CN" sz="2000" dirty="0"/>
              <a:t>Calculate log</a:t>
            </a:r>
            <a:r>
              <a:rPr lang="en-US" altLang="zh-CN" sz="2000" baseline="-25000" dirty="0"/>
              <a:t>2</a:t>
            </a:r>
            <a:r>
              <a:rPr lang="en-US" altLang="zh-CN" sz="2000" dirty="0"/>
              <a:t> of a number using log</a:t>
            </a:r>
            <a:r>
              <a:rPr lang="en-US" altLang="zh-CN" sz="2000" baseline="-25000" dirty="0"/>
              <a:t>10</a:t>
            </a:r>
          </a:p>
          <a:p>
            <a:pPr>
              <a:lnSpc>
                <a:spcPct val="150000"/>
              </a:lnSpc>
            </a:pPr>
            <a:r>
              <a:rPr lang="en-US" altLang="zh-CN" sz="2000" dirty="0"/>
              <a:t>X10 math functions provided by Math library</a:t>
            </a:r>
          </a:p>
          <a:p>
            <a:pPr>
              <a:lnSpc>
                <a:spcPct val="150000"/>
              </a:lnSpc>
            </a:pPr>
            <a:r>
              <a:rPr lang="en-US" altLang="zh-CN" sz="2000" dirty="0" err="1"/>
              <a:t>val</a:t>
            </a:r>
            <a:r>
              <a:rPr lang="en-US" altLang="zh-CN" sz="2000" dirty="0"/>
              <a:t> – declares a value (</a:t>
            </a:r>
            <a:r>
              <a:rPr lang="en-US" altLang="zh-CN" sz="2000" dirty="0">
                <a:solidFill>
                  <a:srgbClr val="FF0000"/>
                </a:solidFill>
              </a:rPr>
              <a:t>immutable</a:t>
            </a:r>
            <a:r>
              <a:rPr lang="en-US" altLang="zh-CN" sz="2000" dirty="0"/>
              <a:t>)</a:t>
            </a:r>
          </a:p>
          <a:p>
            <a:pPr lvl="1">
              <a:lnSpc>
                <a:spcPct val="150000"/>
              </a:lnSpc>
            </a:pPr>
            <a:r>
              <a:rPr lang="en-US" altLang="zh-CN" sz="1800" dirty="0">
                <a:solidFill>
                  <a:srgbClr val="FF0000"/>
                </a:solidFill>
              </a:rPr>
              <a:t>Type inference </a:t>
            </a:r>
            <a:r>
              <a:rPr lang="en-US" altLang="zh-CN" sz="1800" dirty="0"/>
              <a:t>used to deduce type, no declaration needed</a:t>
            </a:r>
          </a:p>
          <a:p>
            <a:pPr lvl="1">
              <a:lnSpc>
                <a:spcPct val="150000"/>
              </a:lnSpc>
            </a:pPr>
            <a:r>
              <a:rPr lang="en-US" altLang="zh-CN" sz="1800" dirty="0"/>
              <a:t>X10 community says </a:t>
            </a:r>
            <a:r>
              <a:rPr lang="en-US" altLang="zh-CN" sz="1800" dirty="0" err="1"/>
              <a:t>var</a:t>
            </a:r>
            <a:r>
              <a:rPr lang="en-US" altLang="zh-CN" sz="1800" dirty="0"/>
              <a:t>/</a:t>
            </a:r>
            <a:r>
              <a:rPr lang="en-US" altLang="zh-CN" sz="1800" dirty="0" err="1"/>
              <a:t>val</a:t>
            </a:r>
            <a:r>
              <a:rPr lang="en-US" altLang="zh-CN" sz="1800" dirty="0"/>
              <a:t> = Java’s non‐final/final</a:t>
            </a:r>
          </a:p>
          <a:p>
            <a:pPr>
              <a:lnSpc>
                <a:spcPct val="150000"/>
              </a:lnSpc>
            </a:pPr>
            <a:r>
              <a:rPr lang="en-US" altLang="zh-CN" sz="2000" dirty="0">
                <a:solidFill>
                  <a:srgbClr val="FF0000"/>
                </a:solidFill>
              </a:rPr>
              <a:t>Declare everything </a:t>
            </a:r>
            <a:r>
              <a:rPr lang="en-US" altLang="zh-CN" sz="2000" dirty="0" err="1">
                <a:solidFill>
                  <a:srgbClr val="FF0000"/>
                </a:solidFill>
              </a:rPr>
              <a:t>val</a:t>
            </a:r>
            <a:r>
              <a:rPr lang="en-US" altLang="zh-CN" sz="2000" dirty="0">
                <a:solidFill>
                  <a:srgbClr val="FF0000"/>
                </a:solidFill>
              </a:rPr>
              <a:t> </a:t>
            </a:r>
            <a:r>
              <a:rPr lang="en-US" altLang="zh-CN" sz="2000" dirty="0"/>
              <a:t>unless you explicitly need </a:t>
            </a:r>
            <a:r>
              <a:rPr lang="en-US" altLang="zh-CN" sz="2000" dirty="0" err="1"/>
              <a:t>var</a:t>
            </a:r>
            <a:endParaRPr lang="en-US" altLang="zh-CN" sz="2000" dirty="0"/>
          </a:p>
          <a:p>
            <a:pPr lvl="1">
              <a:lnSpc>
                <a:spcPct val="150000"/>
              </a:lnSpc>
            </a:pPr>
            <a:r>
              <a:rPr lang="en-US" altLang="zh-CN" sz="1800" dirty="0"/>
              <a:t>Let the type system infer types whenever possible</a:t>
            </a:r>
          </a:p>
        </p:txBody>
      </p:sp>
      <p:sp>
        <p:nvSpPr>
          <p:cNvPr id="69636" name="Rectangle 12"/>
          <p:cNvSpPr>
            <a:spLocks noChangeArrowheads="1"/>
          </p:cNvSpPr>
          <p:nvPr/>
        </p:nvSpPr>
        <p:spPr bwMode="auto">
          <a:xfrm>
            <a:off x="190500" y="666899"/>
            <a:ext cx="8801100" cy="2678112"/>
          </a:xfrm>
          <a:prstGeom prst="rect">
            <a:avLst/>
          </a:prstGeom>
          <a:noFill/>
          <a:ln w="9525">
            <a:noFill/>
            <a:miter lim="800000"/>
            <a:headEnd/>
            <a:tailEnd/>
          </a:ln>
        </p:spPr>
        <p:txBody>
          <a:bodyPr>
            <a:spAutoFit/>
          </a:bodyPr>
          <a:lstStyle/>
          <a:p>
            <a:pPr eaLnBrk="0" hangingPunct="0"/>
            <a:r>
              <a:rPr lang="en-US" altLang="zh-CN" sz="1400" u="sng">
                <a:solidFill>
                  <a:srgbClr val="910F93"/>
                </a:solidFill>
                <a:latin typeface="Monaco" charset="0"/>
              </a:rPr>
              <a:t>p</a:t>
            </a:r>
            <a:r>
              <a:rPr lang="en-US" altLang="zh-CN" sz="1400">
                <a:solidFill>
                  <a:srgbClr val="910F93"/>
                </a:solidFill>
                <a:latin typeface="Monaco" charset="0"/>
              </a:rPr>
              <a:t>ublic</a:t>
            </a:r>
            <a:r>
              <a:rPr lang="en-US" altLang="zh-CN" sz="1400">
                <a:solidFill>
                  <a:srgbClr val="000000"/>
                </a:solidFill>
                <a:latin typeface="Monaco" charset="0"/>
              </a:rPr>
              <a:t> </a:t>
            </a:r>
            <a:r>
              <a:rPr lang="en-US" altLang="zh-CN" sz="1400">
                <a:solidFill>
                  <a:srgbClr val="910F93"/>
                </a:solidFill>
                <a:latin typeface="Monaco" charset="0"/>
              </a:rPr>
              <a:t>class</a:t>
            </a:r>
            <a:r>
              <a:rPr lang="en-US" altLang="zh-CN" sz="1400">
                <a:solidFill>
                  <a:srgbClr val="000000"/>
                </a:solidFill>
                <a:latin typeface="Monaco" charset="0"/>
              </a:rPr>
              <a:t> MathTest {</a:t>
            </a:r>
          </a:p>
          <a:p>
            <a:pPr eaLnBrk="0" hangingPunct="0"/>
            <a:r>
              <a:rPr lang="en-US" altLang="zh-CN" sz="1400">
                <a:solidFill>
                  <a:srgbClr val="000000"/>
                </a:solidFill>
                <a:latin typeface="Monaco" charset="0"/>
              </a:rPr>
              <a:t>  </a:t>
            </a:r>
            <a:r>
              <a:rPr lang="en-US" altLang="zh-CN" sz="1400">
                <a:solidFill>
                  <a:srgbClr val="910F93"/>
                </a:solidFill>
                <a:latin typeface="Monaco" charset="0"/>
              </a:rPr>
              <a:t>public</a:t>
            </a:r>
            <a:r>
              <a:rPr lang="en-US" altLang="zh-CN" sz="1400">
                <a:solidFill>
                  <a:srgbClr val="000000"/>
                </a:solidFill>
                <a:latin typeface="Monaco" charset="0"/>
              </a:rPr>
              <a:t> </a:t>
            </a:r>
            <a:r>
              <a:rPr lang="en-US" altLang="zh-CN" sz="1400">
                <a:solidFill>
                  <a:srgbClr val="910F93"/>
                </a:solidFill>
                <a:latin typeface="Monaco" charset="0"/>
              </a:rPr>
              <a:t>static</a:t>
            </a:r>
            <a:r>
              <a:rPr lang="en-US" altLang="zh-CN" sz="1400">
                <a:solidFill>
                  <a:srgbClr val="000000"/>
                </a:solidFill>
                <a:latin typeface="Monaco" charset="0"/>
              </a:rPr>
              <a:t> </a:t>
            </a:r>
            <a:r>
              <a:rPr lang="en-US" altLang="zh-CN" sz="1400">
                <a:solidFill>
                  <a:srgbClr val="910F93"/>
                </a:solidFill>
                <a:latin typeface="Monaco" charset="0"/>
              </a:rPr>
              <a:t>def</a:t>
            </a:r>
            <a:r>
              <a:rPr lang="en-US" altLang="zh-CN" sz="1400">
                <a:solidFill>
                  <a:srgbClr val="000000"/>
                </a:solidFill>
                <a:latin typeface="Monaco" charset="0"/>
              </a:rPr>
              <a:t> main(args: Array[String](1)):Void {</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w = </a:t>
            </a:r>
            <a:r>
              <a:rPr lang="en-US" altLang="zh-CN" sz="1400">
                <a:solidFill>
                  <a:srgbClr val="909200"/>
                </a:solidFill>
                <a:latin typeface="Monaco" charset="0"/>
              </a:rPr>
              <a:t>5</a:t>
            </a:r>
            <a:r>
              <a:rPr lang="en-US" altLang="zh-CN" sz="1400">
                <a:solidFill>
                  <a:srgbClr val="000000"/>
                </a:solidFill>
                <a:latin typeface="Monaco" charset="0"/>
              </a:rPr>
              <a:t>;</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x = w </a:t>
            </a:r>
            <a:r>
              <a:rPr lang="en-US" altLang="zh-CN" sz="1400">
                <a:solidFill>
                  <a:srgbClr val="910F93"/>
                </a:solidFill>
                <a:latin typeface="Monaco" charset="0"/>
              </a:rPr>
              <a:t>as</a:t>
            </a:r>
            <a:r>
              <a:rPr lang="en-US" altLang="zh-CN" sz="1400">
                <a:solidFill>
                  <a:srgbClr val="000000"/>
                </a:solidFill>
                <a:latin typeface="Monaco" charset="0"/>
              </a:rPr>
              <a:t> Double;</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y = </a:t>
            </a:r>
            <a:r>
              <a:rPr lang="en-US" altLang="zh-CN" sz="1400">
                <a:solidFill>
                  <a:srgbClr val="909200"/>
                </a:solidFill>
                <a:latin typeface="Monaco" charset="0"/>
              </a:rPr>
              <a:t>3.0</a:t>
            </a:r>
            <a:r>
              <a:rPr lang="en-US" altLang="zh-CN" sz="1400">
                <a:solidFill>
                  <a:srgbClr val="000000"/>
                </a:solidFill>
                <a:latin typeface="Monaco" charset="0"/>
              </a:rPr>
              <a:t>;</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z = y </a:t>
            </a:r>
            <a:r>
              <a:rPr lang="en-US" altLang="zh-CN" sz="1400">
                <a:solidFill>
                  <a:srgbClr val="910F93"/>
                </a:solidFill>
                <a:latin typeface="Monaco" charset="0"/>
              </a:rPr>
              <a:t>as</a:t>
            </a:r>
            <a:r>
              <a:rPr lang="en-US" altLang="zh-CN" sz="1400">
                <a:solidFill>
                  <a:srgbClr val="000000"/>
                </a:solidFill>
                <a:latin typeface="Monaco" charset="0"/>
              </a:rPr>
              <a:t> Int;</a:t>
            </a:r>
          </a:p>
          <a:p>
            <a:pPr eaLnBrk="0" hangingPunct="0"/>
            <a:r>
              <a:rPr lang="en-US" altLang="zh-CN" sz="1400">
                <a:solidFill>
                  <a:srgbClr val="000000"/>
                </a:solidFill>
                <a:latin typeface="Monaco" charset="0"/>
              </a:rPr>
              <a:t>    Console.OUT.println(</a:t>
            </a:r>
            <a:r>
              <a:rPr lang="en-US" altLang="zh-CN" sz="1400">
                <a:solidFill>
                  <a:srgbClr val="190492"/>
                </a:solidFill>
                <a:latin typeface="Monaco" charset="0"/>
              </a:rPr>
              <a:t>"w = "</a:t>
            </a:r>
            <a:r>
              <a:rPr lang="en-US" altLang="zh-CN" sz="1400">
                <a:solidFill>
                  <a:srgbClr val="000000"/>
                </a:solidFill>
                <a:latin typeface="Monaco" charset="0"/>
              </a:rPr>
              <a:t> +w+ </a:t>
            </a:r>
            <a:r>
              <a:rPr lang="en-US" altLang="zh-CN" sz="1400">
                <a:solidFill>
                  <a:srgbClr val="190492"/>
                </a:solidFill>
                <a:latin typeface="Monaco" charset="0"/>
              </a:rPr>
              <a:t>", x = "</a:t>
            </a:r>
            <a:r>
              <a:rPr lang="en-US" altLang="zh-CN" sz="1400">
                <a:solidFill>
                  <a:srgbClr val="000000"/>
                </a:solidFill>
                <a:latin typeface="Monaco" charset="0"/>
              </a:rPr>
              <a:t> +x+ </a:t>
            </a:r>
            <a:r>
              <a:rPr lang="en-US" altLang="zh-CN" sz="1400">
                <a:solidFill>
                  <a:srgbClr val="190492"/>
                </a:solidFill>
                <a:latin typeface="Monaco" charset="0"/>
              </a:rPr>
              <a:t>", y = "</a:t>
            </a:r>
            <a:r>
              <a:rPr lang="en-US" altLang="zh-CN" sz="1400">
                <a:solidFill>
                  <a:srgbClr val="000000"/>
                </a:solidFill>
                <a:latin typeface="Monaco" charset="0"/>
              </a:rPr>
              <a:t> +y+ </a:t>
            </a:r>
            <a:r>
              <a:rPr lang="en-US" altLang="zh-CN" sz="1400">
                <a:solidFill>
                  <a:srgbClr val="190492"/>
                </a:solidFill>
                <a:latin typeface="Monaco" charset="0"/>
              </a:rPr>
              <a:t>", z = "</a:t>
            </a:r>
            <a:r>
              <a:rPr lang="en-US" altLang="zh-CN" sz="1400">
                <a:solidFill>
                  <a:srgbClr val="000000"/>
                </a:solidFill>
                <a:latin typeface="Monaco" charset="0"/>
              </a:rPr>
              <a:t> +z);</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d1 = (Math.log(</a:t>
            </a:r>
            <a:r>
              <a:rPr lang="en-US" altLang="zh-CN" sz="1400">
                <a:solidFill>
                  <a:srgbClr val="909200"/>
                </a:solidFill>
                <a:latin typeface="Monaco" charset="0"/>
              </a:rPr>
              <a:t>8.0</a:t>
            </a:r>
            <a:r>
              <a:rPr lang="en-US" altLang="zh-CN" sz="1400">
                <a:solidFill>
                  <a:srgbClr val="000000"/>
                </a:solidFill>
                <a:latin typeface="Monaco" charset="0"/>
              </a:rPr>
              <a:t>)/Math.log(</a:t>
            </a:r>
            <a:r>
              <a:rPr lang="en-US" altLang="zh-CN" sz="1400">
                <a:solidFill>
                  <a:srgbClr val="909200"/>
                </a:solidFill>
                <a:latin typeface="Monaco" charset="0"/>
              </a:rPr>
              <a:t>2.0</a:t>
            </a:r>
            <a:r>
              <a:rPr lang="en-US" altLang="zh-CN" sz="1400">
                <a:solidFill>
                  <a:srgbClr val="000000"/>
                </a:solidFill>
                <a:latin typeface="Monaco" charset="0"/>
              </a:rPr>
              <a:t>)) </a:t>
            </a:r>
            <a:r>
              <a:rPr lang="en-US" altLang="zh-CN" sz="1400">
                <a:solidFill>
                  <a:srgbClr val="910F93"/>
                </a:solidFill>
                <a:latin typeface="Monaco" charset="0"/>
              </a:rPr>
              <a:t>as</a:t>
            </a:r>
            <a:r>
              <a:rPr lang="en-US" altLang="zh-CN" sz="1400">
                <a:solidFill>
                  <a:srgbClr val="000000"/>
                </a:solidFill>
                <a:latin typeface="Monaco" charset="0"/>
              </a:rPr>
              <a:t> Int;</a:t>
            </a:r>
          </a:p>
          <a:p>
            <a:pPr eaLnBrk="0" hangingPunct="0"/>
            <a:r>
              <a:rPr lang="en-US" altLang="zh-CN" sz="1400">
                <a:solidFill>
                  <a:srgbClr val="000000"/>
                </a:solidFill>
                <a:latin typeface="Monaco" charset="0"/>
              </a:rPr>
              <a:t>    </a:t>
            </a:r>
            <a:r>
              <a:rPr lang="en-US" altLang="zh-CN" sz="1400">
                <a:solidFill>
                  <a:srgbClr val="910F93"/>
                </a:solidFill>
                <a:latin typeface="Monaco" charset="0"/>
              </a:rPr>
              <a:t>val</a:t>
            </a:r>
            <a:r>
              <a:rPr lang="en-US" altLang="zh-CN" sz="1400">
                <a:solidFill>
                  <a:srgbClr val="000000"/>
                </a:solidFill>
                <a:latin typeface="Monaco" charset="0"/>
              </a:rPr>
              <a:t> d2 = Math.pow(</a:t>
            </a:r>
            <a:r>
              <a:rPr lang="en-US" altLang="zh-CN" sz="1400">
                <a:solidFill>
                  <a:srgbClr val="909200"/>
                </a:solidFill>
                <a:latin typeface="Monaco" charset="0"/>
              </a:rPr>
              <a:t>2</a:t>
            </a:r>
            <a:r>
              <a:rPr lang="en-US" altLang="zh-CN" sz="1400">
                <a:solidFill>
                  <a:srgbClr val="000000"/>
                </a:solidFill>
                <a:latin typeface="Monaco" charset="0"/>
              </a:rPr>
              <a:t>, d1) </a:t>
            </a:r>
            <a:r>
              <a:rPr lang="en-US" altLang="zh-CN" sz="1400">
                <a:solidFill>
                  <a:srgbClr val="910F93"/>
                </a:solidFill>
                <a:latin typeface="Monaco" charset="0"/>
              </a:rPr>
              <a:t>as</a:t>
            </a:r>
            <a:r>
              <a:rPr lang="en-US" altLang="zh-CN" sz="1400">
                <a:solidFill>
                  <a:srgbClr val="000000"/>
                </a:solidFill>
                <a:latin typeface="Monaco" charset="0"/>
              </a:rPr>
              <a:t> Int;</a:t>
            </a:r>
          </a:p>
          <a:p>
            <a:pPr eaLnBrk="0" hangingPunct="0"/>
            <a:r>
              <a:rPr lang="en-US" altLang="zh-CN" sz="1400">
                <a:solidFill>
                  <a:srgbClr val="000000"/>
                </a:solidFill>
                <a:latin typeface="Monaco" charset="0"/>
              </a:rPr>
              <a:t>    Console.OUT.println(</a:t>
            </a:r>
            <a:r>
              <a:rPr lang="en-US" altLang="zh-CN" sz="1400">
                <a:solidFill>
                  <a:srgbClr val="190492"/>
                </a:solidFill>
                <a:latin typeface="Monaco" charset="0"/>
              </a:rPr>
              <a:t>"d1 = "</a:t>
            </a:r>
            <a:r>
              <a:rPr lang="en-US" altLang="zh-CN" sz="1400">
                <a:solidFill>
                  <a:srgbClr val="000000"/>
                </a:solidFill>
                <a:latin typeface="Monaco" charset="0"/>
              </a:rPr>
              <a:t> + d1 + </a:t>
            </a:r>
            <a:r>
              <a:rPr lang="en-US" altLang="zh-CN" sz="1400">
                <a:solidFill>
                  <a:srgbClr val="190492"/>
                </a:solidFill>
                <a:latin typeface="Monaco" charset="0"/>
              </a:rPr>
              <a:t>", d2 = "</a:t>
            </a:r>
            <a:r>
              <a:rPr lang="en-US" altLang="zh-CN" sz="1400">
                <a:solidFill>
                  <a:srgbClr val="000000"/>
                </a:solidFill>
                <a:latin typeface="Monaco" charset="0"/>
              </a:rPr>
              <a:t> + d2);         </a:t>
            </a:r>
          </a:p>
          <a:p>
            <a:pPr eaLnBrk="0" hangingPunct="0"/>
            <a:r>
              <a:rPr lang="en-US" altLang="zh-CN" sz="1400">
                <a:solidFill>
                  <a:srgbClr val="000000"/>
                </a:solidFill>
                <a:latin typeface="Monaco" charset="0"/>
              </a:rPr>
              <a:t>  }</a:t>
            </a:r>
          </a:p>
          <a:p>
            <a:pPr eaLnBrk="0" hangingPunct="0"/>
            <a:r>
              <a:rPr lang="en-US" altLang="zh-CN" sz="1400">
                <a:solidFill>
                  <a:srgbClr val="000000"/>
                </a:solidFill>
                <a:latin typeface="Monaco" charset="0"/>
              </a:rPr>
              <a:t>}</a:t>
            </a:r>
            <a:endParaRPr lang="en-US" altLang="zh-CN" sz="1400"/>
          </a:p>
        </p:txBody>
      </p:sp>
      <p:sp>
        <p:nvSpPr>
          <p:cNvPr id="69637" name="Title 1"/>
          <p:cNvSpPr>
            <a:spLocks noGrp="1"/>
          </p:cNvSpPr>
          <p:nvPr>
            <p:ph type="title"/>
          </p:nvPr>
        </p:nvSpPr>
        <p:spPr>
          <a:xfrm>
            <a:off x="395288" y="1117749"/>
            <a:ext cx="8137525" cy="720725"/>
          </a:xfrm>
        </p:spPr>
        <p:txBody>
          <a:bodyPr/>
          <a:lstStyle/>
          <a:p>
            <a:pPr algn="r"/>
            <a:r>
              <a:rPr lang="en-US" altLang="zh-CN"/>
              <a:t>Types in X10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blinds(horizontal)">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blinds(horizontal)">
                                      <p:cBhvr>
                                        <p:cTn id="12" dur="500"/>
                                        <p:tgtEl>
                                          <p:spTgt spid="1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2">
                                            <p:txEl>
                                              <p:pRg st="2" end="2"/>
                                            </p:txEl>
                                          </p:spTgt>
                                        </p:tgtEl>
                                        <p:attrNameLst>
                                          <p:attrName>style.visibility</p:attrName>
                                        </p:attrNameLst>
                                      </p:cBhvr>
                                      <p:to>
                                        <p:strVal val="visible"/>
                                      </p:to>
                                    </p:set>
                                    <p:animEffect transition="in" filter="blinds(horizontal)">
                                      <p:cBhvr>
                                        <p:cTn id="17" dur="500"/>
                                        <p:tgtEl>
                                          <p:spTgt spid="1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2">
                                            <p:txEl>
                                              <p:pRg st="3" end="3"/>
                                            </p:txEl>
                                          </p:spTgt>
                                        </p:tgtEl>
                                        <p:attrNameLst>
                                          <p:attrName>style.visibility</p:attrName>
                                        </p:attrNameLst>
                                      </p:cBhvr>
                                      <p:to>
                                        <p:strVal val="visible"/>
                                      </p:to>
                                    </p:set>
                                    <p:animEffect transition="in" filter="blinds(horizontal)">
                                      <p:cBhvr>
                                        <p:cTn id="22" dur="500"/>
                                        <p:tgtEl>
                                          <p:spTgt spid="1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2">
                                            <p:txEl>
                                              <p:pRg st="4" end="4"/>
                                            </p:txEl>
                                          </p:spTgt>
                                        </p:tgtEl>
                                        <p:attrNameLst>
                                          <p:attrName>style.visibility</p:attrName>
                                        </p:attrNameLst>
                                      </p:cBhvr>
                                      <p:to>
                                        <p:strVal val="visible"/>
                                      </p:to>
                                    </p:set>
                                    <p:animEffect transition="in" filter="blinds(horizontal)">
                                      <p:cBhvr>
                                        <p:cTn id="27" dur="500"/>
                                        <p:tgtEl>
                                          <p:spTgt spid="1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2">
                                            <p:txEl>
                                              <p:pRg st="5" end="5"/>
                                            </p:txEl>
                                          </p:spTgt>
                                        </p:tgtEl>
                                        <p:attrNameLst>
                                          <p:attrName>style.visibility</p:attrName>
                                        </p:attrNameLst>
                                      </p:cBhvr>
                                      <p:to>
                                        <p:strVal val="visible"/>
                                      </p:to>
                                    </p:set>
                                    <p:animEffect transition="in" filter="blinds(horizontal)">
                                      <p:cBhvr>
                                        <p:cTn id="32" dur="500"/>
                                        <p:tgtEl>
                                          <p:spTgt spid="1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xEl>
                                              <p:pRg st="6" end="6"/>
                                            </p:txEl>
                                          </p:spTgt>
                                        </p:tgtEl>
                                        <p:attrNameLst>
                                          <p:attrName>style.visibility</p:attrName>
                                        </p:attrNameLst>
                                      </p:cBhvr>
                                      <p:to>
                                        <p:strVal val="visible"/>
                                      </p:to>
                                    </p:set>
                                    <p:animEffect transition="in" filter="blinds(horizontal)">
                                      <p:cBhvr>
                                        <p:cTn id="37" dur="500"/>
                                        <p:tgtEl>
                                          <p:spTgt spid="1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12">
                                            <p:txEl>
                                              <p:pRg st="7" end="7"/>
                                            </p:txEl>
                                          </p:spTgt>
                                        </p:tgtEl>
                                        <p:attrNameLst>
                                          <p:attrName>style.visibility</p:attrName>
                                        </p:attrNameLst>
                                      </p:cBhvr>
                                      <p:to>
                                        <p:strVal val="visible"/>
                                      </p:to>
                                    </p:set>
                                    <p:animEffect transition="in" filter="blinds(horizontal)">
                                      <p:cBhvr>
                                        <p:cTn id="42" dur="500"/>
                                        <p:tgtEl>
                                          <p:spTgt spid="1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9"/>
          <p:cNvSpPr>
            <a:spLocks noGrp="1"/>
          </p:cNvSpPr>
          <p:nvPr>
            <p:ph type="title"/>
          </p:nvPr>
        </p:nvSpPr>
        <p:spPr/>
        <p:txBody>
          <a:bodyPr/>
          <a:lstStyle/>
          <a:p>
            <a:pPr algn="r"/>
            <a:r>
              <a:rPr lang="en-US" altLang="zh-CN"/>
              <a:t>Classes</a:t>
            </a:r>
          </a:p>
        </p:txBody>
      </p:sp>
      <p:sp>
        <p:nvSpPr>
          <p:cNvPr id="3" name="Content Placeholder 2"/>
          <p:cNvSpPr>
            <a:spLocks noGrp="1"/>
          </p:cNvSpPr>
          <p:nvPr>
            <p:ph idx="1"/>
          </p:nvPr>
        </p:nvSpPr>
        <p:spPr>
          <a:xfrm>
            <a:off x="3563888" y="1371600"/>
            <a:ext cx="5375325" cy="4937720"/>
          </a:xfrm>
        </p:spPr>
        <p:txBody>
          <a:bodyPr>
            <a:normAutofit fontScale="92500"/>
          </a:bodyPr>
          <a:lstStyle/>
          <a:p>
            <a:pPr>
              <a:lnSpc>
                <a:spcPct val="150000"/>
              </a:lnSpc>
            </a:pPr>
            <a:r>
              <a:rPr lang="en-US" altLang="zh-CN" sz="2000" dirty="0">
                <a:solidFill>
                  <a:srgbClr val="FF0000"/>
                </a:solidFill>
              </a:rPr>
              <a:t>Instance declarations </a:t>
            </a:r>
            <a:r>
              <a:rPr lang="en-US" altLang="zh-CN" sz="2000" dirty="0"/>
              <a:t>allocated with each object (e.g., </a:t>
            </a:r>
            <a:r>
              <a:rPr lang="en-US" altLang="zh-CN" sz="2000" dirty="0" err="1"/>
              <a:t>counterValue</a:t>
            </a:r>
            <a:r>
              <a:rPr lang="en-US" altLang="zh-CN" sz="2000" dirty="0"/>
              <a:t>)</a:t>
            </a:r>
            <a:endParaRPr lang="en-US" altLang="zh-CN" sz="2000" dirty="0">
              <a:solidFill>
                <a:srgbClr val="FF0000"/>
              </a:solidFill>
            </a:endParaRPr>
          </a:p>
          <a:p>
            <a:pPr>
              <a:lnSpc>
                <a:spcPct val="150000"/>
              </a:lnSpc>
            </a:pPr>
            <a:r>
              <a:rPr lang="en-US" altLang="zh-CN" sz="2000" dirty="0">
                <a:solidFill>
                  <a:srgbClr val="FF0000"/>
                </a:solidFill>
              </a:rPr>
              <a:t>Class declarations </a:t>
            </a:r>
            <a:r>
              <a:rPr lang="en-US" altLang="zh-CN" sz="2000" dirty="0"/>
              <a:t>allocated once per class</a:t>
            </a:r>
          </a:p>
          <a:p>
            <a:pPr lvl="1">
              <a:lnSpc>
                <a:spcPct val="150000"/>
              </a:lnSpc>
            </a:pPr>
            <a:r>
              <a:rPr lang="en-US" altLang="zh-CN" sz="1600" dirty="0">
                <a:latin typeface="Monaco" charset="0"/>
              </a:rPr>
              <a:t>static</a:t>
            </a:r>
            <a:endParaRPr lang="en-US" altLang="zh-CN" sz="2000" dirty="0"/>
          </a:p>
          <a:p>
            <a:pPr>
              <a:lnSpc>
                <a:spcPct val="150000"/>
              </a:lnSpc>
            </a:pPr>
            <a:r>
              <a:rPr lang="en-US" altLang="zh-CN" sz="2000" dirty="0"/>
              <a:t> </a:t>
            </a:r>
            <a:r>
              <a:rPr lang="en-US" altLang="zh-CN" sz="1800" dirty="0">
                <a:solidFill>
                  <a:srgbClr val="FF0000"/>
                </a:solidFill>
                <a:latin typeface="Monaco" charset="0"/>
              </a:rPr>
              <a:t>this</a:t>
            </a:r>
            <a:endParaRPr lang="en-US" altLang="zh-CN" sz="2000" dirty="0">
              <a:solidFill>
                <a:srgbClr val="FF0000"/>
              </a:solidFill>
            </a:endParaRPr>
          </a:p>
          <a:p>
            <a:pPr lvl="1">
              <a:lnSpc>
                <a:spcPct val="150000"/>
              </a:lnSpc>
            </a:pPr>
            <a:r>
              <a:rPr lang="en-US" altLang="zh-CN" sz="1800" dirty="0" err="1"/>
              <a:t>val</a:t>
            </a:r>
            <a:r>
              <a:rPr lang="en-US" altLang="zh-CN" sz="1800" dirty="0"/>
              <a:t> containing reference to lexically enclosing class</a:t>
            </a:r>
          </a:p>
          <a:p>
            <a:pPr lvl="2">
              <a:lnSpc>
                <a:spcPct val="150000"/>
              </a:lnSpc>
            </a:pPr>
            <a:r>
              <a:rPr lang="en-US" altLang="zh-CN" sz="1600" dirty="0"/>
              <a:t>Here, it is Counter</a:t>
            </a:r>
          </a:p>
          <a:p>
            <a:pPr lvl="1">
              <a:lnSpc>
                <a:spcPct val="150000"/>
              </a:lnSpc>
            </a:pPr>
            <a:r>
              <a:rPr lang="en-US" altLang="zh-CN" sz="1800" dirty="0"/>
              <a:t>Constructors automatically called on object instantiation</a:t>
            </a:r>
          </a:p>
          <a:p>
            <a:pPr lvl="2">
              <a:lnSpc>
                <a:spcPct val="150000"/>
              </a:lnSpc>
            </a:pPr>
            <a:r>
              <a:rPr lang="en-US" altLang="zh-CN" sz="1600" dirty="0"/>
              <a:t>In Java, use Counter(), in X10, use this()</a:t>
            </a:r>
          </a:p>
        </p:txBody>
      </p:sp>
      <p:sp>
        <p:nvSpPr>
          <p:cNvPr id="71685" name="Rectangle 10"/>
          <p:cNvSpPr>
            <a:spLocks noChangeArrowheads="1"/>
          </p:cNvSpPr>
          <p:nvPr/>
        </p:nvSpPr>
        <p:spPr bwMode="auto">
          <a:xfrm>
            <a:off x="165100" y="207963"/>
            <a:ext cx="4292600" cy="4402137"/>
          </a:xfrm>
          <a:prstGeom prst="rect">
            <a:avLst/>
          </a:prstGeom>
          <a:noFill/>
          <a:ln w="9525">
            <a:noFill/>
            <a:miter lim="800000"/>
            <a:headEnd/>
            <a:tailEnd/>
          </a:ln>
        </p:spPr>
        <p:txBody>
          <a:bodyPr>
            <a:spAutoFit/>
          </a:bodyPr>
          <a:lstStyle/>
          <a:p>
            <a:pPr eaLnBrk="0" hangingPunct="0"/>
            <a:endParaRPr lang="en-US" altLang="zh-CN" sz="1400" dirty="0">
              <a:solidFill>
                <a:srgbClr val="000000"/>
              </a:solidFill>
              <a:latin typeface="Monaco" charset="0"/>
            </a:endParaRPr>
          </a:p>
          <a:p>
            <a:pPr eaLnBrk="0" hangingPunct="0"/>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class</a:t>
            </a:r>
            <a:r>
              <a:rPr lang="en-US" altLang="zh-CN" sz="1400" dirty="0">
                <a:solidFill>
                  <a:srgbClr val="000000"/>
                </a:solidFill>
                <a:latin typeface="Monaco" charset="0"/>
              </a:rPr>
              <a:t> Counter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var</a:t>
            </a:r>
            <a:r>
              <a:rPr lang="en-US" altLang="zh-CN" sz="1400" dirty="0">
                <a:solidFill>
                  <a:srgbClr val="000000"/>
                </a:solidFill>
                <a:latin typeface="Monaco" charset="0"/>
              </a:rPr>
              <a:t> </a:t>
            </a:r>
            <a:r>
              <a:rPr lang="en-US" altLang="zh-CN" sz="1400" dirty="0" err="1">
                <a:solidFill>
                  <a:srgbClr val="000000"/>
                </a:solidFill>
                <a:latin typeface="Monaco" charset="0"/>
              </a:rPr>
              <a:t>counterValue:Int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a:t>
            </a:r>
            <a:r>
              <a:rPr lang="en-US" altLang="zh-CN" sz="1400" dirty="0">
                <a:solidFill>
                  <a:srgbClr val="910F93"/>
                </a:solidFill>
                <a:latin typeface="Monaco" charset="0"/>
              </a:rPr>
              <a:t>this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counterValue</a:t>
            </a:r>
            <a:r>
              <a:rPr lang="en-US" altLang="zh-CN" sz="1400" dirty="0">
                <a:solidFill>
                  <a:srgbClr val="000000"/>
                </a:solidFill>
                <a:latin typeface="Monaco" charset="0"/>
              </a:rPr>
              <a:t> = </a:t>
            </a:r>
            <a:r>
              <a:rPr lang="en-US" altLang="zh-CN" sz="1400" dirty="0">
                <a:solidFill>
                  <a:srgbClr val="9092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a:t>
            </a:r>
            <a:r>
              <a:rPr lang="en-US" altLang="zh-CN" sz="1400" dirty="0">
                <a:solidFill>
                  <a:srgbClr val="910F93"/>
                </a:solidFill>
                <a:latin typeface="Monaco" charset="0"/>
              </a:rPr>
              <a:t>this</a:t>
            </a:r>
            <a:r>
              <a:rPr lang="en-US" altLang="zh-CN" sz="1400" dirty="0">
                <a:solidFill>
                  <a:srgbClr val="000000"/>
                </a:solidFill>
                <a:latin typeface="Monaco" charset="0"/>
              </a:rPr>
              <a:t>(</a:t>
            </a:r>
            <a:r>
              <a:rPr lang="en-US" altLang="zh-CN" sz="1400" dirty="0" err="1">
                <a:solidFill>
                  <a:srgbClr val="000000"/>
                </a:solidFill>
                <a:latin typeface="Monaco" charset="0"/>
              </a:rPr>
              <a:t>initValue:Int</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counterValue</a:t>
            </a:r>
            <a:r>
              <a:rPr lang="en-US" altLang="zh-CN" sz="1400" dirty="0">
                <a:solidFill>
                  <a:srgbClr val="000000"/>
                </a:solidFill>
                <a:latin typeface="Monaco" charset="0"/>
              </a:rPr>
              <a:t> = </a:t>
            </a:r>
            <a:r>
              <a:rPr lang="en-US" altLang="zh-CN" sz="1400" dirty="0" err="1">
                <a:solidFill>
                  <a:srgbClr val="000000"/>
                </a:solidFill>
                <a:latin typeface="Monaco" charset="0"/>
              </a:rPr>
              <a:t>initValue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count()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counterValue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a:t>
            </a:r>
            <a:r>
              <a:rPr lang="en-US" altLang="zh-CN" sz="1400" dirty="0" err="1">
                <a:solidFill>
                  <a:srgbClr val="000000"/>
                </a:solidFill>
                <a:latin typeface="Monaco" charset="0"/>
              </a:rPr>
              <a:t>getCount</a:t>
            </a:r>
            <a:r>
              <a:rPr lang="en-US" altLang="zh-CN" sz="1400" dirty="0">
                <a:solidFill>
                  <a:srgbClr val="000000"/>
                </a:solidFill>
                <a:latin typeface="Monaco" charset="0"/>
              </a:rPr>
              <a:t>():</a:t>
            </a:r>
            <a:r>
              <a:rPr lang="en-US" altLang="zh-CN" sz="1400" dirty="0" err="1">
                <a:solidFill>
                  <a:srgbClr val="000000"/>
                </a:solidFill>
                <a:latin typeface="Monaco" charset="0"/>
              </a:rPr>
              <a:t>Int</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return</a:t>
            </a:r>
            <a:r>
              <a:rPr lang="en-US" altLang="zh-CN" sz="1400" dirty="0">
                <a:solidFill>
                  <a:srgbClr val="000000"/>
                </a:solidFill>
                <a:latin typeface="Monaco" charset="0"/>
              </a:rPr>
              <a:t> </a:t>
            </a:r>
            <a:r>
              <a:rPr lang="en-US" altLang="zh-CN" sz="1400" dirty="0" err="1">
                <a:solidFill>
                  <a:srgbClr val="000000"/>
                </a:solidFill>
                <a:latin typeface="Monaco" charset="0"/>
              </a:rPr>
              <a:t>counterValue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6" descr="object.eps"/>
          <p:cNvPicPr>
            <a:picLocks noChangeAspect="1"/>
          </p:cNvPicPr>
          <p:nvPr/>
        </p:nvPicPr>
        <p:blipFill>
          <a:blip r:embed="rId3" cstate="print"/>
          <a:srcRect/>
          <a:stretch>
            <a:fillRect/>
          </a:stretch>
        </p:blipFill>
        <p:spPr bwMode="auto">
          <a:xfrm>
            <a:off x="5054600" y="2087563"/>
            <a:ext cx="4089400" cy="3871912"/>
          </a:xfrm>
          <a:prstGeom prst="rect">
            <a:avLst/>
          </a:prstGeom>
          <a:noFill/>
          <a:ln w="9525">
            <a:noFill/>
            <a:miter lim="800000"/>
            <a:headEnd/>
            <a:tailEnd/>
          </a:ln>
        </p:spPr>
      </p:pic>
      <p:sp>
        <p:nvSpPr>
          <p:cNvPr id="73731" name="Title 8"/>
          <p:cNvSpPr>
            <a:spLocks noGrp="1"/>
          </p:cNvSpPr>
          <p:nvPr>
            <p:ph type="title"/>
          </p:nvPr>
        </p:nvSpPr>
        <p:spPr/>
        <p:txBody>
          <a:bodyPr/>
          <a:lstStyle/>
          <a:p>
            <a:pPr algn="r"/>
            <a:r>
              <a:rPr lang="en-US" altLang="zh-CN"/>
              <a:t>Objects</a:t>
            </a:r>
          </a:p>
        </p:txBody>
      </p:sp>
      <p:sp>
        <p:nvSpPr>
          <p:cNvPr id="3" name="Content Placeholder 2"/>
          <p:cNvSpPr>
            <a:spLocks noGrp="1"/>
          </p:cNvSpPr>
          <p:nvPr>
            <p:ph idx="1"/>
          </p:nvPr>
        </p:nvSpPr>
        <p:spPr>
          <a:xfrm>
            <a:off x="381000" y="3717032"/>
            <a:ext cx="4813300" cy="3505200"/>
          </a:xfrm>
        </p:spPr>
        <p:txBody>
          <a:bodyPr>
            <a:normAutofit/>
          </a:bodyPr>
          <a:lstStyle/>
          <a:p>
            <a:r>
              <a:rPr lang="en-US" altLang="zh-CN" sz="1800" dirty="0"/>
              <a:t>Object instantiation with </a:t>
            </a:r>
            <a:r>
              <a:rPr lang="en-US" altLang="zh-CN" sz="1800" dirty="0">
                <a:latin typeface="Monaco" charset="0"/>
              </a:rPr>
              <a:t>new</a:t>
            </a:r>
          </a:p>
          <a:p>
            <a:pPr lvl="1"/>
            <a:r>
              <a:rPr lang="en-US" altLang="zh-CN" sz="1600" dirty="0" err="1"/>
              <a:t>firstCounter</a:t>
            </a:r>
            <a:r>
              <a:rPr lang="en-US" altLang="zh-CN" sz="1600" dirty="0"/>
              <a:t> uses default constructor, </a:t>
            </a:r>
            <a:r>
              <a:rPr lang="en-US" altLang="zh-CN" sz="1600" dirty="0" err="1"/>
              <a:t>secondCounter</a:t>
            </a:r>
            <a:r>
              <a:rPr lang="en-US" altLang="zh-CN" sz="1600" dirty="0"/>
              <a:t> uses initialization constructor</a:t>
            </a:r>
          </a:p>
          <a:p>
            <a:pPr lvl="1"/>
            <a:r>
              <a:rPr lang="en-US" altLang="zh-CN" sz="1600" dirty="0"/>
              <a:t>X10 has </a:t>
            </a:r>
            <a:r>
              <a:rPr lang="en-US" altLang="zh-CN" sz="1600" dirty="0">
                <a:solidFill>
                  <a:srgbClr val="FF0000"/>
                </a:solidFill>
              </a:rPr>
              <a:t>garbage collection</a:t>
            </a:r>
            <a:r>
              <a:rPr lang="en-US" altLang="zh-CN" sz="1600" dirty="0"/>
              <a:t>, so no </a:t>
            </a:r>
            <a:r>
              <a:rPr lang="en-US" altLang="zh-CN" sz="1600" dirty="0" err="1"/>
              <a:t>malloc</a:t>
            </a:r>
            <a:r>
              <a:rPr lang="en-US" altLang="zh-CN" sz="1600" dirty="0"/>
              <a:t>/free.  Object </a:t>
            </a:r>
            <a:r>
              <a:rPr lang="en-US" altLang="zh-CN" sz="1600" dirty="0" err="1"/>
              <a:t>GC’ed</a:t>
            </a:r>
            <a:r>
              <a:rPr lang="en-US" altLang="zh-CN" sz="1600" dirty="0"/>
              <a:t> when it leaves scope</a:t>
            </a:r>
          </a:p>
          <a:p>
            <a:r>
              <a:rPr lang="en-US" altLang="zh-CN" sz="1800" dirty="0"/>
              <a:t>Example of C-style for loop </a:t>
            </a:r>
          </a:p>
          <a:p>
            <a:pPr lvl="1"/>
            <a:r>
              <a:rPr lang="en-US" altLang="zh-CN" sz="1600" dirty="0"/>
              <a:t>Modifying </a:t>
            </a:r>
            <a:r>
              <a:rPr lang="en-US" altLang="zh-CN" sz="1600" dirty="0" err="1"/>
              <a:t>i</a:t>
            </a:r>
            <a:r>
              <a:rPr lang="en-US" altLang="zh-CN" sz="1600" dirty="0"/>
              <a:t>, so use </a:t>
            </a:r>
            <a:r>
              <a:rPr lang="en-US" altLang="zh-CN" sz="1600" dirty="0" err="1"/>
              <a:t>var</a:t>
            </a:r>
            <a:endParaRPr lang="en-US" altLang="zh-CN" sz="1600" dirty="0"/>
          </a:p>
        </p:txBody>
      </p:sp>
      <p:sp>
        <p:nvSpPr>
          <p:cNvPr id="73734" name="Rectangle 9"/>
          <p:cNvSpPr>
            <a:spLocks noChangeArrowheads="1"/>
          </p:cNvSpPr>
          <p:nvPr/>
        </p:nvSpPr>
        <p:spPr bwMode="auto">
          <a:xfrm>
            <a:off x="0" y="476672"/>
            <a:ext cx="8280400" cy="3401829"/>
          </a:xfrm>
          <a:prstGeom prst="rect">
            <a:avLst/>
          </a:prstGeom>
          <a:noFill/>
          <a:ln w="9525">
            <a:noFill/>
            <a:miter lim="800000"/>
            <a:headEnd/>
            <a:tailEnd/>
          </a:ln>
        </p:spPr>
        <p:txBody>
          <a:bodyPr>
            <a:spAutoFit/>
          </a:bodyPr>
          <a:lstStyle/>
          <a:p>
            <a:pPr eaLnBrk="0" hangingPunct="0"/>
            <a:r>
              <a:rPr lang="en-US" altLang="zh-CN" sz="1200" dirty="0">
                <a:solidFill>
                  <a:srgbClr val="910F93"/>
                </a:solidFill>
                <a:latin typeface="Monaco" charset="0"/>
              </a:rPr>
              <a:t>class</a:t>
            </a:r>
            <a:r>
              <a:rPr lang="en-US" altLang="zh-CN" sz="1200" dirty="0">
                <a:solidFill>
                  <a:srgbClr val="000000"/>
                </a:solidFill>
                <a:latin typeface="Monaco" charset="0"/>
              </a:rPr>
              <a:t> Driver {</a:t>
            </a:r>
          </a:p>
          <a:p>
            <a:pPr eaLnBrk="0" hangingPunct="0"/>
            <a:r>
              <a:rPr lang="en-US" altLang="zh-CN" sz="1200" dirty="0">
                <a:solidFill>
                  <a:srgbClr val="000000"/>
                </a:solidFill>
                <a:latin typeface="Monaco" charset="0"/>
              </a:rPr>
              <a:t>  </a:t>
            </a:r>
            <a:r>
              <a:rPr lang="en-US" altLang="zh-CN" sz="1200" dirty="0">
                <a:solidFill>
                  <a:srgbClr val="910F93"/>
                </a:solidFill>
                <a:latin typeface="Monaco" charset="0"/>
              </a:rPr>
              <a:t>public</a:t>
            </a:r>
            <a:r>
              <a:rPr lang="en-US" altLang="zh-CN" sz="1200" dirty="0">
                <a:solidFill>
                  <a:srgbClr val="000000"/>
                </a:solidFill>
                <a:latin typeface="Monaco" charset="0"/>
              </a:rPr>
              <a:t> </a:t>
            </a:r>
            <a:r>
              <a:rPr lang="en-US" altLang="zh-CN" sz="1200" dirty="0">
                <a:solidFill>
                  <a:srgbClr val="910F93"/>
                </a:solidFill>
                <a:latin typeface="Monaco" charset="0"/>
              </a:rPr>
              <a:t>static</a:t>
            </a:r>
            <a:r>
              <a:rPr lang="en-US" altLang="zh-CN" sz="1200" dirty="0">
                <a:solidFill>
                  <a:srgbClr val="000000"/>
                </a:solidFill>
                <a:latin typeface="Monaco" charset="0"/>
              </a:rPr>
              <a:t> </a:t>
            </a:r>
            <a:r>
              <a:rPr lang="en-US" altLang="zh-CN" sz="1200" dirty="0">
                <a:solidFill>
                  <a:srgbClr val="910F93"/>
                </a:solidFill>
                <a:latin typeface="Monaco" charset="0"/>
              </a:rPr>
              <a:t>def</a:t>
            </a:r>
            <a:r>
              <a:rPr lang="en-US" altLang="zh-CN" sz="1200" dirty="0">
                <a:solidFill>
                  <a:srgbClr val="000000"/>
                </a:solidFill>
                <a:latin typeface="Monaco" charset="0"/>
              </a:rPr>
              <a:t> main(</a:t>
            </a:r>
            <a:r>
              <a:rPr lang="en-US" altLang="zh-CN" sz="1200" dirty="0" err="1">
                <a:solidFill>
                  <a:srgbClr val="000000"/>
                </a:solidFill>
                <a:latin typeface="Monaco" charset="0"/>
              </a:rPr>
              <a:t>args:Array</a:t>
            </a:r>
            <a:r>
              <a:rPr lang="en-US" altLang="zh-CN" sz="1200" dirty="0">
                <a:solidFill>
                  <a:srgbClr val="000000"/>
                </a:solidFill>
                <a:latin typeface="Monaco" charset="0"/>
              </a:rPr>
              <a:t>[String](1)):Void {</a:t>
            </a:r>
          </a:p>
          <a:p>
            <a:pPr eaLnBrk="0" hangingPunct="0"/>
            <a:r>
              <a:rPr lang="en-US" altLang="zh-CN" sz="1200" dirty="0">
                <a:solidFill>
                  <a:srgbClr val="000000"/>
                </a:solidFill>
                <a:latin typeface="Monaco" charset="0"/>
              </a:rPr>
              <a:t>    </a:t>
            </a:r>
            <a:r>
              <a:rPr lang="en-US" altLang="zh-CN" sz="1200" dirty="0" err="1">
                <a:solidFill>
                  <a:srgbClr val="910F93"/>
                </a:solidFill>
                <a:latin typeface="Monaco" charset="0"/>
              </a:rPr>
              <a:t>val</a:t>
            </a:r>
            <a:r>
              <a:rPr lang="en-US" altLang="zh-CN" sz="1200" dirty="0">
                <a:solidFill>
                  <a:srgbClr val="000000"/>
                </a:solidFill>
                <a:latin typeface="Monaco" charset="0"/>
              </a:rPr>
              <a:t> </a:t>
            </a:r>
            <a:r>
              <a:rPr lang="en-US" altLang="zh-CN" sz="1200" dirty="0" err="1">
                <a:solidFill>
                  <a:srgbClr val="000000"/>
                </a:solidFill>
                <a:latin typeface="Monaco" charset="0"/>
              </a:rPr>
              <a:t>firstCounter</a:t>
            </a:r>
            <a:r>
              <a:rPr lang="en-US" altLang="zh-CN" sz="1200" dirty="0">
                <a:solidFill>
                  <a:srgbClr val="000000"/>
                </a:solidFill>
                <a:latin typeface="Monaco" charset="0"/>
              </a:rPr>
              <a:t> = </a:t>
            </a:r>
            <a:r>
              <a:rPr lang="en-US" altLang="zh-CN" sz="1200" dirty="0">
                <a:solidFill>
                  <a:srgbClr val="910F93"/>
                </a:solidFill>
                <a:latin typeface="Monaco" charset="0"/>
              </a:rPr>
              <a:t>new</a:t>
            </a:r>
            <a:r>
              <a:rPr lang="en-US" altLang="zh-CN" sz="1200" dirty="0">
                <a:solidFill>
                  <a:srgbClr val="000000"/>
                </a:solidFill>
                <a:latin typeface="Monaco" charset="0"/>
              </a:rPr>
              <a:t> Counter();</a:t>
            </a:r>
          </a:p>
          <a:p>
            <a:pPr eaLnBrk="0" hangingPunct="0"/>
            <a:r>
              <a:rPr lang="en-US" altLang="zh-CN" sz="1200" dirty="0">
                <a:solidFill>
                  <a:srgbClr val="000000"/>
                </a:solidFill>
                <a:latin typeface="Monaco" charset="0"/>
              </a:rPr>
              <a:t>    </a:t>
            </a:r>
            <a:r>
              <a:rPr lang="en-US" altLang="zh-CN" sz="1200" dirty="0" err="1">
                <a:solidFill>
                  <a:srgbClr val="910F93"/>
                </a:solidFill>
                <a:latin typeface="Monaco" charset="0"/>
              </a:rPr>
              <a:t>val</a:t>
            </a:r>
            <a:r>
              <a:rPr lang="en-US" altLang="zh-CN" sz="1200" dirty="0">
                <a:solidFill>
                  <a:srgbClr val="000000"/>
                </a:solidFill>
                <a:latin typeface="Monaco" charset="0"/>
              </a:rPr>
              <a:t> </a:t>
            </a:r>
            <a:r>
              <a:rPr lang="en-US" altLang="zh-CN" sz="1200" dirty="0" err="1">
                <a:solidFill>
                  <a:srgbClr val="000000"/>
                </a:solidFill>
                <a:latin typeface="Monaco" charset="0"/>
              </a:rPr>
              <a:t>secondCounter</a:t>
            </a:r>
            <a:r>
              <a:rPr lang="en-US" altLang="zh-CN" sz="1200" dirty="0">
                <a:solidFill>
                  <a:srgbClr val="000000"/>
                </a:solidFill>
                <a:latin typeface="Monaco" charset="0"/>
              </a:rPr>
              <a:t> = </a:t>
            </a:r>
            <a:r>
              <a:rPr lang="en-US" altLang="zh-CN" sz="1200" dirty="0">
                <a:solidFill>
                  <a:srgbClr val="910F93"/>
                </a:solidFill>
                <a:latin typeface="Monaco" charset="0"/>
              </a:rPr>
              <a:t>new</a:t>
            </a:r>
            <a:r>
              <a:rPr lang="en-US" altLang="zh-CN" sz="1200" dirty="0">
                <a:solidFill>
                  <a:srgbClr val="000000"/>
                </a:solidFill>
                <a:latin typeface="Monaco" charset="0"/>
              </a:rPr>
              <a:t> Counter(</a:t>
            </a:r>
            <a:r>
              <a:rPr lang="en-US" altLang="zh-CN" sz="1200" dirty="0">
                <a:solidFill>
                  <a:srgbClr val="909200"/>
                </a:solidFill>
                <a:latin typeface="Monaco" charset="0"/>
              </a:rPr>
              <a:t>5</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r>
              <a:rPr lang="en-US" altLang="zh-CN" sz="1200" dirty="0">
                <a:solidFill>
                  <a:srgbClr val="910F93"/>
                </a:solidFill>
                <a:latin typeface="Monaco" charset="0"/>
              </a:rPr>
              <a:t>for</a:t>
            </a:r>
            <a:r>
              <a:rPr lang="en-US" altLang="zh-CN" sz="1200" dirty="0">
                <a:solidFill>
                  <a:srgbClr val="000000"/>
                </a:solidFill>
                <a:latin typeface="Monaco" charset="0"/>
              </a:rPr>
              <a:t> (</a:t>
            </a:r>
            <a:r>
              <a:rPr lang="en-US" altLang="zh-CN" sz="1200" dirty="0" err="1">
                <a:solidFill>
                  <a:srgbClr val="910F93"/>
                </a:solidFill>
                <a:latin typeface="Monaco" charset="0"/>
              </a:rPr>
              <a:t>var</a:t>
            </a:r>
            <a:r>
              <a:rPr lang="en-US" altLang="zh-CN" sz="1200" dirty="0">
                <a:solidFill>
                  <a:srgbClr val="000000"/>
                </a:solidFill>
                <a:latin typeface="Monaco" charset="0"/>
              </a:rPr>
              <a:t> i:Int=</a:t>
            </a:r>
            <a:r>
              <a:rPr lang="en-US" altLang="zh-CN" sz="1200" dirty="0">
                <a:solidFill>
                  <a:srgbClr val="909200"/>
                </a:solidFill>
                <a:latin typeface="Monaco" charset="0"/>
              </a:rPr>
              <a:t>0</a:t>
            </a:r>
            <a:r>
              <a:rPr lang="en-US" altLang="zh-CN" sz="1200" dirty="0">
                <a:solidFill>
                  <a:srgbClr val="000000"/>
                </a:solidFill>
                <a:latin typeface="Monaco" charset="0"/>
              </a:rPr>
              <a:t>; </a:t>
            </a:r>
            <a:r>
              <a:rPr lang="en-US" altLang="zh-CN" sz="1200" dirty="0" err="1">
                <a:solidFill>
                  <a:srgbClr val="000000"/>
                </a:solidFill>
                <a:latin typeface="Monaco" charset="0"/>
              </a:rPr>
              <a:t>i</a:t>
            </a:r>
            <a:r>
              <a:rPr lang="en-US" altLang="zh-CN" sz="1200" dirty="0">
                <a:solidFill>
                  <a:srgbClr val="000000"/>
                </a:solidFill>
                <a:latin typeface="Monaco" charset="0"/>
              </a:rPr>
              <a:t>&lt;</a:t>
            </a:r>
            <a:r>
              <a:rPr lang="en-US" altLang="zh-CN" sz="1200" dirty="0">
                <a:solidFill>
                  <a:srgbClr val="909200"/>
                </a:solidFill>
                <a:latin typeface="Monaco" charset="0"/>
              </a:rPr>
              <a:t>10</a:t>
            </a:r>
            <a:r>
              <a:rPr lang="en-US" altLang="zh-CN" sz="1200" dirty="0">
                <a:solidFill>
                  <a:srgbClr val="000000"/>
                </a:solidFill>
                <a:latin typeface="Monaco" charset="0"/>
              </a:rPr>
              <a:t>; </a:t>
            </a:r>
            <a:r>
              <a:rPr lang="en-US" altLang="zh-CN" sz="1200" dirty="0" err="1">
                <a:solidFill>
                  <a:srgbClr val="000000"/>
                </a:solidFill>
                <a:latin typeface="Monaco" charset="0"/>
              </a:rPr>
              <a:t>i</a:t>
            </a:r>
            <a:r>
              <a:rPr lang="en-US" altLang="zh-CN" sz="1200" dirty="0">
                <a:solidFill>
                  <a:srgbClr val="000000"/>
                </a:solidFill>
                <a:latin typeface="Monaco" charset="0"/>
              </a:rPr>
              <a:t>++) {</a:t>
            </a:r>
          </a:p>
          <a:p>
            <a:pPr eaLnBrk="0" hangingPunct="0"/>
            <a:r>
              <a:rPr lang="en-US" altLang="zh-CN" sz="1200" dirty="0">
                <a:solidFill>
                  <a:srgbClr val="000000"/>
                </a:solidFill>
                <a:latin typeface="Monaco" charset="0"/>
              </a:rPr>
              <a:t>      </a:t>
            </a:r>
            <a:r>
              <a:rPr lang="en-US" altLang="zh-CN" sz="1200" dirty="0" err="1">
                <a:solidFill>
                  <a:srgbClr val="000000"/>
                </a:solidFill>
                <a:latin typeface="Monaco" charset="0"/>
              </a:rPr>
              <a:t>firstCounter.count</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r>
              <a:rPr lang="en-US" altLang="zh-CN" sz="1200" dirty="0" err="1">
                <a:solidFill>
                  <a:srgbClr val="000000"/>
                </a:solidFill>
                <a:latin typeface="Monaco" charset="0"/>
              </a:rPr>
              <a:t>secondCounter.count</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p>
          <a:p>
            <a:pPr eaLnBrk="0" hangingPunct="0"/>
            <a:r>
              <a:rPr lang="en-US" altLang="zh-CN" sz="1200" dirty="0">
                <a:solidFill>
                  <a:srgbClr val="000000"/>
                </a:solidFill>
                <a:latin typeface="Monaco" charset="0"/>
              </a:rPr>
              <a:t>    </a:t>
            </a:r>
            <a:r>
              <a:rPr lang="en-US" altLang="zh-CN" sz="1200" dirty="0" err="1">
                <a:solidFill>
                  <a:srgbClr val="910F93"/>
                </a:solidFill>
                <a:latin typeface="Monaco" charset="0"/>
              </a:rPr>
              <a:t>val</a:t>
            </a:r>
            <a:r>
              <a:rPr lang="en-US" altLang="zh-CN" sz="1200" dirty="0">
                <a:solidFill>
                  <a:srgbClr val="000000"/>
                </a:solidFill>
                <a:latin typeface="Monaco" charset="0"/>
              </a:rPr>
              <a:t> </a:t>
            </a:r>
            <a:r>
              <a:rPr lang="en-US" altLang="zh-CN" sz="1200" dirty="0" err="1">
                <a:solidFill>
                  <a:srgbClr val="000000"/>
                </a:solidFill>
                <a:latin typeface="Monaco" charset="0"/>
              </a:rPr>
              <a:t>firstValue</a:t>
            </a:r>
            <a:r>
              <a:rPr lang="en-US" altLang="zh-CN" sz="1200" dirty="0">
                <a:solidFill>
                  <a:srgbClr val="000000"/>
                </a:solidFill>
                <a:latin typeface="Monaco" charset="0"/>
              </a:rPr>
              <a:t> = </a:t>
            </a:r>
            <a:r>
              <a:rPr lang="en-US" altLang="zh-CN" sz="1200" dirty="0" err="1">
                <a:solidFill>
                  <a:srgbClr val="000000"/>
                </a:solidFill>
                <a:latin typeface="Monaco" charset="0"/>
              </a:rPr>
              <a:t>firstCounter.getCount</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r>
              <a:rPr lang="en-US" altLang="zh-CN" sz="1200" dirty="0" err="1">
                <a:solidFill>
                  <a:srgbClr val="910F93"/>
                </a:solidFill>
                <a:latin typeface="Monaco" charset="0"/>
              </a:rPr>
              <a:t>val</a:t>
            </a:r>
            <a:r>
              <a:rPr lang="en-US" altLang="zh-CN" sz="1200" dirty="0">
                <a:solidFill>
                  <a:srgbClr val="000000"/>
                </a:solidFill>
                <a:latin typeface="Monaco" charset="0"/>
              </a:rPr>
              <a:t> </a:t>
            </a:r>
            <a:r>
              <a:rPr lang="en-US" altLang="zh-CN" sz="1200" dirty="0" err="1">
                <a:solidFill>
                  <a:srgbClr val="000000"/>
                </a:solidFill>
                <a:latin typeface="Monaco" charset="0"/>
              </a:rPr>
              <a:t>secondValue</a:t>
            </a:r>
            <a:r>
              <a:rPr lang="en-US" altLang="zh-CN" sz="1200" dirty="0">
                <a:solidFill>
                  <a:srgbClr val="000000"/>
                </a:solidFill>
                <a:latin typeface="Monaco" charset="0"/>
              </a:rPr>
              <a:t> = </a:t>
            </a:r>
            <a:r>
              <a:rPr lang="en-US" altLang="zh-CN" sz="1200" dirty="0" err="1">
                <a:solidFill>
                  <a:srgbClr val="000000"/>
                </a:solidFill>
                <a:latin typeface="Monaco" charset="0"/>
              </a:rPr>
              <a:t>secondCounter.getCount</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r>
              <a:rPr lang="en-US" altLang="zh-CN" sz="1200" dirty="0" err="1">
                <a:solidFill>
                  <a:srgbClr val="000000"/>
                </a:solidFill>
                <a:latin typeface="Monaco" charset="0"/>
              </a:rPr>
              <a:t>Console.OUT.println</a:t>
            </a:r>
            <a:r>
              <a:rPr lang="en-US" altLang="zh-CN" sz="1200" dirty="0">
                <a:solidFill>
                  <a:srgbClr val="000000"/>
                </a:solidFill>
                <a:latin typeface="Monaco" charset="0"/>
              </a:rPr>
              <a:t>(</a:t>
            </a:r>
            <a:r>
              <a:rPr lang="en-US" altLang="zh-CN" sz="1200" dirty="0">
                <a:solidFill>
                  <a:srgbClr val="190492"/>
                </a:solidFill>
                <a:latin typeface="Monaco" charset="0"/>
              </a:rPr>
              <a:t>"First value = "</a:t>
            </a:r>
            <a:r>
              <a:rPr lang="en-US" altLang="zh-CN" sz="1200" dirty="0">
                <a:solidFill>
                  <a:srgbClr val="000000"/>
                </a:solidFill>
                <a:latin typeface="Monaco" charset="0"/>
              </a:rPr>
              <a:t>+</a:t>
            </a:r>
            <a:r>
              <a:rPr lang="en-US" altLang="zh-CN" sz="1200" dirty="0" err="1">
                <a:solidFill>
                  <a:srgbClr val="000000"/>
                </a:solidFill>
                <a:latin typeface="Monaco" charset="0"/>
              </a:rPr>
              <a:t>firstValue</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r>
              <a:rPr lang="en-US" altLang="zh-CN" sz="1200" dirty="0" err="1">
                <a:solidFill>
                  <a:srgbClr val="000000"/>
                </a:solidFill>
                <a:latin typeface="Monaco" charset="0"/>
              </a:rPr>
              <a:t>Console.OUT.println</a:t>
            </a:r>
            <a:r>
              <a:rPr lang="en-US" altLang="zh-CN" sz="1200" dirty="0">
                <a:solidFill>
                  <a:srgbClr val="000000"/>
                </a:solidFill>
                <a:latin typeface="Monaco" charset="0"/>
              </a:rPr>
              <a:t>(</a:t>
            </a:r>
            <a:r>
              <a:rPr lang="en-US" altLang="zh-CN" sz="1200" dirty="0">
                <a:solidFill>
                  <a:srgbClr val="190492"/>
                </a:solidFill>
                <a:latin typeface="Monaco" charset="0"/>
              </a:rPr>
              <a:t>"Second value = "</a:t>
            </a:r>
            <a:r>
              <a:rPr lang="en-US" altLang="zh-CN" sz="1200" dirty="0">
                <a:solidFill>
                  <a:srgbClr val="000000"/>
                </a:solidFill>
                <a:latin typeface="Monaco" charset="0"/>
              </a:rPr>
              <a:t>+</a:t>
            </a:r>
            <a:r>
              <a:rPr lang="en-US" altLang="zh-CN" sz="1200" dirty="0" err="1">
                <a:solidFill>
                  <a:srgbClr val="000000"/>
                </a:solidFill>
                <a:latin typeface="Monaco" charset="0"/>
              </a:rPr>
              <a:t>secondValue</a:t>
            </a:r>
            <a:r>
              <a:rPr lang="en-US" altLang="zh-CN" sz="1200" dirty="0">
                <a:solidFill>
                  <a:srgbClr val="000000"/>
                </a:solidFill>
                <a:latin typeface="Monaco" charset="0"/>
              </a:rPr>
              <a:t>);</a:t>
            </a:r>
          </a:p>
          <a:p>
            <a:pPr eaLnBrk="0" hangingPunct="0"/>
            <a:r>
              <a:rPr lang="en-US" altLang="zh-CN" sz="1200" dirty="0">
                <a:solidFill>
                  <a:srgbClr val="000000"/>
                </a:solidFill>
                <a:latin typeface="Monaco" charset="0"/>
              </a:rPr>
              <a:t>  }</a:t>
            </a:r>
          </a:p>
          <a:p>
            <a:pPr eaLnBrk="0" hangingPunct="0"/>
            <a:r>
              <a:rPr lang="en-US" altLang="zh-CN" sz="1200" dirty="0">
                <a:solidFill>
                  <a:srgbClr val="000000"/>
                </a:solidFill>
                <a:latin typeface="Monaco" charset="0"/>
              </a:rPr>
              <a:t>}</a:t>
            </a:r>
            <a:endParaRPr lang="en-US" altLang="zh-CN" sz="1200" dirty="0"/>
          </a:p>
        </p:txBody>
      </p:sp>
      <p:sp>
        <p:nvSpPr>
          <p:cNvPr id="2" name="矩形 1"/>
          <p:cNvSpPr/>
          <p:nvPr/>
        </p:nvSpPr>
        <p:spPr>
          <a:xfrm>
            <a:off x="4140200" y="1318122"/>
            <a:ext cx="4572000" cy="769441"/>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altLang="zh-CN" dirty="0">
                <a:latin typeface="Arial" pitchFamily="34" charset="0"/>
                <a:ea typeface="ＭＳ Ｐゴシック" pitchFamily="34" charset="-128"/>
              </a:rPr>
              <a:t>How about the relationship between objects and their methods?</a:t>
            </a:r>
            <a:endParaRPr lang="zh-CN" altLang="en-US" dirty="0"/>
          </a:p>
        </p:txBody>
      </p:sp>
      <p:sp>
        <p:nvSpPr>
          <p:cNvPr id="4" name="矩形 3"/>
          <p:cNvSpPr/>
          <p:nvPr/>
        </p:nvSpPr>
        <p:spPr>
          <a:xfrm>
            <a:off x="4139952" y="5951797"/>
            <a:ext cx="4572000" cy="769441"/>
          </a:xfrm>
          <a:prstGeom prst="rect">
            <a:avLst/>
          </a:prstGeom>
        </p:spPr>
        <p:style>
          <a:lnRef idx="1">
            <a:schemeClr val="accent2"/>
          </a:lnRef>
          <a:fillRef idx="2">
            <a:schemeClr val="accent2"/>
          </a:fillRef>
          <a:effectRef idx="1">
            <a:schemeClr val="accent2"/>
          </a:effectRef>
          <a:fontRef idx="minor">
            <a:schemeClr val="dk1"/>
          </a:fontRef>
        </p:style>
        <p:txBody>
          <a:bodyPr>
            <a:spAutoFit/>
          </a:bodyPr>
          <a:lstStyle/>
          <a:p>
            <a:r>
              <a:rPr lang="en-US" altLang="zh-CN" dirty="0">
                <a:latin typeface="Arial" pitchFamily="34" charset="0"/>
                <a:ea typeface="ＭＳ Ｐゴシック" pitchFamily="34" charset="-128"/>
              </a:rPr>
              <a:t>objects contain pointers to their methods</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3730"/>
                                        </p:tgtEl>
                                        <p:attrNameLst>
                                          <p:attrName>style.visibility</p:attrName>
                                        </p:attrNameLst>
                                      </p:cBhvr>
                                      <p:to>
                                        <p:strVal val="visible"/>
                                      </p:to>
                                    </p:set>
                                    <p:animEffect transition="in" filter="blinds(horizontal)">
                                      <p:cBhvr>
                                        <p:cTn id="7" dur="500"/>
                                        <p:tgtEl>
                                          <p:spTgt spid="737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animEffect transition="in" filter="blinds(horizontal)">
                                      <p:cBhvr>
                                        <p:cTn id="23" dur="500"/>
                                        <p:tgtEl>
                                          <p:spTgt spid="3">
                                            <p:txEl>
                                              <p:pRg st="3" end="3"/>
                                            </p:txEl>
                                          </p:spTgt>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3">
                                            <p:txEl>
                                              <p:pRg st="4" end="4"/>
                                            </p:txEl>
                                          </p:spTgt>
                                        </p:tgtEl>
                                        <p:attrNameLst>
                                          <p:attrName>style.visibility</p:attrName>
                                        </p:attrNameLst>
                                      </p:cBhvr>
                                      <p:to>
                                        <p:strVal val="visible"/>
                                      </p:to>
                                    </p:set>
                                    <p:animEffect transition="in" filter="blinds(horizontal)">
                                      <p:cBhvr>
                                        <p:cTn id="26" dur="500"/>
                                        <p:tgtEl>
                                          <p:spTgt spid="3">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ppt_x"/>
                                          </p:val>
                                        </p:tav>
                                        <p:tav tm="100000">
                                          <p:val>
                                            <p:strVal val="#ppt_x"/>
                                          </p:val>
                                        </p:tav>
                                      </p:tavLst>
                                    </p:anim>
                                    <p:anim calcmode="lin" valueType="num">
                                      <p:cBhvr additive="base">
                                        <p:cTn id="3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animBg="1"/>
      <p:bldP spid="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pPr algn="r"/>
            <a:r>
              <a:rPr lang="en-US" altLang="zh-CN"/>
              <a:t>Arrays</a:t>
            </a:r>
          </a:p>
        </p:txBody>
      </p:sp>
      <p:sp>
        <p:nvSpPr>
          <p:cNvPr id="3" name="Content Placeholder 2"/>
          <p:cNvSpPr>
            <a:spLocks noGrp="1"/>
          </p:cNvSpPr>
          <p:nvPr>
            <p:ph idx="1"/>
          </p:nvPr>
        </p:nvSpPr>
        <p:spPr>
          <a:xfrm>
            <a:off x="381000" y="3861048"/>
            <a:ext cx="8458200" cy="2376264"/>
          </a:xfrm>
        </p:spPr>
        <p:txBody>
          <a:bodyPr>
            <a:noAutofit/>
          </a:bodyPr>
          <a:lstStyle/>
          <a:p>
            <a:pPr>
              <a:lnSpc>
                <a:spcPct val="100000"/>
              </a:lnSpc>
            </a:pPr>
            <a:r>
              <a:rPr lang="en-US" altLang="zh-CN" sz="1600" dirty="0"/>
              <a:t>Points – used to access arrays, e.g., [5], [1,2]</a:t>
            </a:r>
          </a:p>
          <a:p>
            <a:pPr lvl="1">
              <a:lnSpc>
                <a:spcPct val="100000"/>
              </a:lnSpc>
            </a:pPr>
            <a:r>
              <a:rPr lang="en-US" altLang="zh-CN" sz="1400" dirty="0" err="1"/>
              <a:t>i</a:t>
            </a:r>
            <a:r>
              <a:rPr lang="en-US" altLang="zh-CN" sz="1400" dirty="0"/>
              <a:t> and j assigned using </a:t>
            </a:r>
            <a:r>
              <a:rPr lang="en-US" altLang="zh-CN" sz="1400" dirty="0">
                <a:solidFill>
                  <a:srgbClr val="FF0000"/>
                </a:solidFill>
              </a:rPr>
              <a:t>pattern matching </a:t>
            </a:r>
            <a:r>
              <a:rPr lang="en-US" altLang="zh-CN" sz="1400" dirty="0">
                <a:solidFill>
                  <a:schemeClr val="tx1"/>
                </a:solidFill>
              </a:rPr>
              <a:t>(</a:t>
            </a:r>
            <a:r>
              <a:rPr lang="en-US" altLang="zh-CN" sz="1400" dirty="0" err="1">
                <a:solidFill>
                  <a:schemeClr val="tx1"/>
                </a:solidFill>
              </a:rPr>
              <a:t>i</a:t>
            </a:r>
            <a:r>
              <a:rPr lang="en-US" altLang="zh-CN" sz="1400" dirty="0">
                <a:solidFill>
                  <a:schemeClr val="tx1"/>
                </a:solidFill>
              </a:rPr>
              <a:t> = 22, j = 55)</a:t>
            </a:r>
          </a:p>
          <a:p>
            <a:pPr>
              <a:lnSpc>
                <a:spcPct val="100000"/>
              </a:lnSpc>
            </a:pPr>
            <a:r>
              <a:rPr lang="en-US" altLang="zh-CN" sz="1600" dirty="0"/>
              <a:t>Regions – collection of points </a:t>
            </a:r>
          </a:p>
          <a:p>
            <a:pPr lvl="1">
              <a:lnSpc>
                <a:spcPct val="100000"/>
              </a:lnSpc>
            </a:pPr>
            <a:r>
              <a:rPr lang="en-US" altLang="zh-CN" sz="1400" dirty="0"/>
              <a:t>One-dimensional 1..arraySize, Two-dimensional [1..100, 1..100]</a:t>
            </a:r>
          </a:p>
          <a:p>
            <a:pPr>
              <a:lnSpc>
                <a:spcPct val="100000"/>
              </a:lnSpc>
            </a:pPr>
            <a:r>
              <a:rPr lang="en-US" altLang="zh-CN" sz="1400" dirty="0">
                <a:latin typeface="Monaco" charset="0"/>
              </a:rPr>
              <a:t>Array </a:t>
            </a:r>
            <a:r>
              <a:rPr lang="en-US" altLang="zh-CN" sz="1600" dirty="0"/>
              <a:t>constructor requires:</a:t>
            </a:r>
          </a:p>
          <a:p>
            <a:pPr lvl="1">
              <a:lnSpc>
                <a:spcPct val="100000"/>
              </a:lnSpc>
            </a:pPr>
            <a:r>
              <a:rPr lang="en-US" altLang="zh-CN" sz="1400" dirty="0"/>
              <a:t>Region (1..arraySize)</a:t>
            </a:r>
          </a:p>
          <a:p>
            <a:pPr lvl="1">
              <a:lnSpc>
                <a:spcPct val="100000"/>
              </a:lnSpc>
            </a:pPr>
            <a:r>
              <a:rPr lang="en-US" altLang="zh-CN" sz="1400" dirty="0"/>
              <a:t>Initialization function to be called for each point in array (Point)=&gt;0</a:t>
            </a:r>
          </a:p>
          <a:p>
            <a:pPr>
              <a:lnSpc>
                <a:spcPct val="100000"/>
              </a:lnSpc>
            </a:pPr>
            <a:r>
              <a:rPr lang="en-US" altLang="zh-CN" sz="1600" dirty="0"/>
              <a:t>For loop runs over region of array </a:t>
            </a:r>
          </a:p>
          <a:p>
            <a:pPr lvl="1">
              <a:lnSpc>
                <a:spcPct val="100000"/>
              </a:lnSpc>
            </a:pPr>
            <a:r>
              <a:rPr lang="en-US" altLang="zh-CN" sz="1400" dirty="0"/>
              <a:t>[</a:t>
            </a:r>
            <a:r>
              <a:rPr lang="en-US" altLang="zh-CN" sz="1400" dirty="0" err="1"/>
              <a:t>i</a:t>
            </a:r>
            <a:r>
              <a:rPr lang="en-US" altLang="zh-CN" sz="1400" dirty="0"/>
              <a:t>] is a pattern match so that </a:t>
            </a:r>
            <a:r>
              <a:rPr lang="en-US" altLang="zh-CN" sz="1400" dirty="0" err="1"/>
              <a:t>i</a:t>
            </a:r>
            <a:r>
              <a:rPr lang="en-US" altLang="zh-CN" sz="1400" dirty="0"/>
              <a:t> has type </a:t>
            </a:r>
            <a:r>
              <a:rPr lang="en-US" altLang="zh-CN" sz="1400" dirty="0" err="1"/>
              <a:t>Int</a:t>
            </a:r>
            <a:endParaRPr lang="en-US" altLang="zh-CN" sz="1400" dirty="0"/>
          </a:p>
        </p:txBody>
      </p:sp>
      <p:sp>
        <p:nvSpPr>
          <p:cNvPr id="75781" name="Rectangle 4"/>
          <p:cNvSpPr>
            <a:spLocks noChangeArrowheads="1"/>
          </p:cNvSpPr>
          <p:nvPr/>
        </p:nvSpPr>
        <p:spPr bwMode="auto">
          <a:xfrm>
            <a:off x="0" y="548680"/>
            <a:ext cx="8712200" cy="2678113"/>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class</a:t>
            </a:r>
            <a:r>
              <a:rPr lang="en-US" altLang="zh-CN" sz="1400" dirty="0">
                <a:solidFill>
                  <a:srgbClr val="000000"/>
                </a:solidFill>
                <a:latin typeface="Monaco" charset="0"/>
              </a:rPr>
              <a:t> Driver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static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t>
            </a:r>
            <a:r>
              <a:rPr lang="en-US" altLang="zh-CN" sz="1400" dirty="0">
                <a:solidFill>
                  <a:srgbClr val="000000"/>
                </a:solidFill>
                <a:latin typeface="Monaco" charset="0"/>
              </a:rPr>
              <a:t>: Array[String](1)): Void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arraySize</a:t>
            </a:r>
            <a:r>
              <a:rPr lang="en-US" altLang="zh-CN" sz="1400" dirty="0">
                <a:solidFill>
                  <a:srgbClr val="000000"/>
                </a:solidFill>
                <a:latin typeface="Monaco" charset="0"/>
              </a:rPr>
              <a:t> = </a:t>
            </a:r>
            <a:r>
              <a:rPr lang="en-US" altLang="zh-CN" sz="1400" dirty="0">
                <a:solidFill>
                  <a:srgbClr val="929200"/>
                </a:solidFill>
                <a:latin typeface="Monaco" charset="0"/>
              </a:rPr>
              <a:t>12</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regionTest</a:t>
            </a:r>
            <a:r>
              <a:rPr lang="en-US" altLang="zh-CN" sz="1400" dirty="0">
                <a:solidFill>
                  <a:srgbClr val="000000"/>
                </a:solidFill>
                <a:latin typeface="Monaco" charset="0"/>
              </a:rPr>
              <a:t> = </a:t>
            </a:r>
            <a:r>
              <a:rPr lang="en-US" altLang="zh-CN" sz="1400" dirty="0">
                <a:solidFill>
                  <a:srgbClr val="929200"/>
                </a:solidFill>
                <a:latin typeface="Monaco" charset="0"/>
              </a:rPr>
              <a:t>1</a:t>
            </a:r>
            <a:r>
              <a:rPr lang="en-US" altLang="zh-CN" sz="1400" dirty="0">
                <a:solidFill>
                  <a:srgbClr val="000000"/>
                </a:solidFill>
                <a:latin typeface="Monaco" charset="0"/>
              </a:rPr>
              <a:t>..arraySize;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 = </a:t>
            </a:r>
            <a:r>
              <a:rPr lang="en-US" altLang="zh-CN" sz="1400" dirty="0">
                <a:solidFill>
                  <a:srgbClr val="8F1493"/>
                </a:solidFill>
                <a:latin typeface="Monaco" charset="0"/>
              </a:rPr>
              <a:t>new</a:t>
            </a:r>
            <a:r>
              <a:rPr lang="en-US" altLang="zh-CN" sz="1400" dirty="0">
                <a:solidFill>
                  <a:srgbClr val="000000"/>
                </a:solidFill>
                <a:latin typeface="Monaco" charset="0"/>
              </a:rPr>
              <a:t> Array[</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err="1">
                <a:solidFill>
                  <a:srgbClr val="000000"/>
                </a:solidFill>
                <a:latin typeface="Monaco" charset="0"/>
              </a:rPr>
              <a:t>regionTest</a:t>
            </a:r>
            <a:r>
              <a:rPr lang="en-US" altLang="zh-CN" sz="1400" dirty="0">
                <a:solidFill>
                  <a:srgbClr val="000000"/>
                </a:solidFill>
                <a:latin typeface="Monaco" charset="0"/>
              </a:rPr>
              <a:t>, (Point)=&gt;</a:t>
            </a:r>
            <a:r>
              <a:rPr lang="en-US" altLang="zh-CN" sz="1400" dirty="0">
                <a:solidFill>
                  <a:srgbClr val="929200"/>
                </a:solidFill>
                <a:latin typeface="Monaco" charset="0"/>
              </a:rPr>
              <a:t>0</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a:t>
            </a:r>
            <a:r>
              <a:rPr lang="en-US" altLang="zh-CN" sz="1400" dirty="0" err="1">
                <a:solidFill>
                  <a:srgbClr val="0B0493"/>
                </a:solidFill>
                <a:latin typeface="Monaco" charset="0"/>
              </a:rPr>
              <a:t>testArray</a:t>
            </a:r>
            <a:r>
              <a:rPr lang="en-US" altLang="zh-CN" sz="1400" dirty="0">
                <a:solidFill>
                  <a:srgbClr val="0B0493"/>
                </a:solidFill>
                <a:latin typeface="Monaco" charset="0"/>
              </a:rPr>
              <a:t>("</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a:t>
            </a:r>
            <a:r>
              <a:rPr lang="en-US" altLang="zh-CN" sz="1400" dirty="0">
                <a:solidFill>
                  <a:srgbClr val="0B0493"/>
                </a:solidFill>
                <a:latin typeface="Monaco" charset="0"/>
              </a:rPr>
              <a:t>") = "</a:t>
            </a:r>
            <a:r>
              <a:rPr lang="en-US" altLang="zh-CN" sz="1400" dirty="0">
                <a:solidFill>
                  <a:srgbClr val="000000"/>
                </a:solidFill>
                <a:latin typeface="Monaco" charset="0"/>
              </a:rPr>
              <a:t> + </a:t>
            </a:r>
            <a:r>
              <a:rPr lang="en-US" altLang="zh-CN" sz="1400" dirty="0" err="1">
                <a:solidFill>
                  <a:srgbClr val="000000"/>
                </a:solidFill>
                <a:latin typeface="Monaco" charset="0"/>
              </a:rPr>
              <a:t>testArray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p = [</a:t>
            </a:r>
            <a:r>
              <a:rPr lang="en-US" altLang="zh-CN" sz="1400" dirty="0">
                <a:solidFill>
                  <a:srgbClr val="929200"/>
                </a:solidFill>
                <a:latin typeface="Monaco" charset="0"/>
              </a:rPr>
              <a:t>22</a:t>
            </a:r>
            <a:r>
              <a:rPr lang="en-US" altLang="zh-CN" sz="1400" dirty="0">
                <a:solidFill>
                  <a:srgbClr val="000000"/>
                </a:solidFill>
                <a:latin typeface="Monaco" charset="0"/>
              </a:rPr>
              <a:t>, </a:t>
            </a:r>
            <a:r>
              <a:rPr lang="en-US" altLang="zh-CN" sz="1400" dirty="0">
                <a:solidFill>
                  <a:srgbClr val="929200"/>
                </a:solidFill>
                <a:latin typeface="Monaco" charset="0"/>
              </a:rPr>
              <a:t>55</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j] = p;</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blinds(horizontal)">
                                      <p:cBhvr>
                                        <p:cTn id="47"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pPr algn="r"/>
            <a:r>
              <a:rPr lang="en-US" altLang="zh-CN"/>
              <a:t>Functions</a:t>
            </a:r>
          </a:p>
        </p:txBody>
      </p:sp>
      <p:sp>
        <p:nvSpPr>
          <p:cNvPr id="3" name="Content Placeholder 2"/>
          <p:cNvSpPr>
            <a:spLocks noGrp="1"/>
          </p:cNvSpPr>
          <p:nvPr>
            <p:ph idx="1"/>
          </p:nvPr>
        </p:nvSpPr>
        <p:spPr>
          <a:xfrm>
            <a:off x="251520" y="3284984"/>
            <a:ext cx="8458200" cy="3276600"/>
          </a:xfrm>
        </p:spPr>
        <p:txBody>
          <a:bodyPr>
            <a:normAutofit fontScale="85000" lnSpcReduction="20000"/>
          </a:bodyPr>
          <a:lstStyle/>
          <a:p>
            <a:pPr>
              <a:lnSpc>
                <a:spcPct val="150000"/>
              </a:lnSpc>
            </a:pPr>
            <a:r>
              <a:rPr lang="en-US" altLang="zh-CN" sz="2000" dirty="0">
                <a:solidFill>
                  <a:srgbClr val="FF0000"/>
                </a:solidFill>
              </a:rPr>
              <a:t>Anonymous function</a:t>
            </a:r>
            <a:r>
              <a:rPr lang="en-US" altLang="zh-CN" sz="2000" dirty="0"/>
              <a:t>: </a:t>
            </a:r>
            <a:r>
              <a:rPr lang="en-US" altLang="zh-CN" sz="1800" dirty="0">
                <a:latin typeface="Monaco" charset="0"/>
              </a:rPr>
              <a:t>(Point)=&gt;0</a:t>
            </a:r>
            <a:r>
              <a:rPr lang="en-US" altLang="zh-CN" sz="2000" dirty="0"/>
              <a:t> </a:t>
            </a:r>
          </a:p>
          <a:p>
            <a:pPr lvl="1">
              <a:lnSpc>
                <a:spcPct val="150000"/>
              </a:lnSpc>
            </a:pPr>
            <a:r>
              <a:rPr lang="en-US" altLang="zh-CN" sz="1800" dirty="0"/>
              <a:t>Function with no name, just input type and return expression</a:t>
            </a:r>
          </a:p>
          <a:p>
            <a:pPr lvl="1">
              <a:lnSpc>
                <a:spcPct val="150000"/>
              </a:lnSpc>
            </a:pPr>
            <a:r>
              <a:rPr lang="en-US" altLang="zh-CN" sz="1800" dirty="0"/>
              <a:t>Also called a function literal</a:t>
            </a:r>
          </a:p>
          <a:p>
            <a:pPr>
              <a:lnSpc>
                <a:spcPct val="150000"/>
              </a:lnSpc>
            </a:pPr>
            <a:r>
              <a:rPr lang="en-US" altLang="zh-CN" sz="2000" dirty="0"/>
              <a:t>Functions are first-class data – they can be stored in lists, passed between activities, etc.</a:t>
            </a:r>
          </a:p>
          <a:p>
            <a:pPr lvl="1">
              <a:lnSpc>
                <a:spcPct val="150000"/>
              </a:lnSpc>
            </a:pPr>
            <a:r>
              <a:rPr lang="en-US" altLang="zh-CN" sz="1600" dirty="0" err="1">
                <a:latin typeface="Courier" charset="0"/>
              </a:rPr>
              <a:t>val</a:t>
            </a:r>
            <a:r>
              <a:rPr lang="en-US" altLang="zh-CN" sz="1600" dirty="0">
                <a:latin typeface="Courier" charset="0"/>
              </a:rPr>
              <a:t> square = (i:Int) =&gt; </a:t>
            </a:r>
            <a:r>
              <a:rPr lang="en-US" altLang="zh-CN" sz="1600" dirty="0" err="1">
                <a:latin typeface="Courier" charset="0"/>
              </a:rPr>
              <a:t>i</a:t>
            </a:r>
            <a:r>
              <a:rPr lang="en-US" altLang="zh-CN" sz="1600" dirty="0">
                <a:latin typeface="Courier" charset="0"/>
              </a:rPr>
              <a:t>*</a:t>
            </a:r>
            <a:r>
              <a:rPr lang="en-US" altLang="zh-CN" sz="1600" dirty="0" err="1">
                <a:latin typeface="Courier" charset="0"/>
              </a:rPr>
              <a:t>i</a:t>
            </a:r>
            <a:r>
              <a:rPr lang="en-US" altLang="zh-CN" sz="1600" dirty="0">
                <a:latin typeface="Courier" charset="0"/>
              </a:rPr>
              <a:t>;</a:t>
            </a:r>
            <a:endParaRPr lang="en-US" altLang="zh-CN" sz="1800" dirty="0"/>
          </a:p>
          <a:p>
            <a:pPr>
              <a:lnSpc>
                <a:spcPct val="150000"/>
              </a:lnSpc>
            </a:pPr>
            <a:r>
              <a:rPr lang="en-US" altLang="zh-CN" sz="2000" dirty="0"/>
              <a:t>Anonymous functions implemented by creation and evaluation of a </a:t>
            </a:r>
            <a:r>
              <a:rPr lang="en-US" altLang="zh-CN" sz="2000" dirty="0">
                <a:solidFill>
                  <a:srgbClr val="FF0000"/>
                </a:solidFill>
              </a:rPr>
              <a:t>closure </a:t>
            </a:r>
            <a:endParaRPr lang="en-US" altLang="zh-CN" sz="2000" dirty="0"/>
          </a:p>
          <a:p>
            <a:pPr lvl="1">
              <a:lnSpc>
                <a:spcPct val="150000"/>
              </a:lnSpc>
            </a:pPr>
            <a:r>
              <a:rPr lang="en-US" altLang="zh-CN" sz="1800" dirty="0"/>
              <a:t>An expression to be evaluated along with all necessary values </a:t>
            </a:r>
          </a:p>
          <a:p>
            <a:pPr lvl="1">
              <a:lnSpc>
                <a:spcPct val="150000"/>
              </a:lnSpc>
            </a:pPr>
            <a:r>
              <a:rPr lang="en-US" altLang="zh-CN" sz="1800" dirty="0"/>
              <a:t>Closures very important under the hood of X10!</a:t>
            </a:r>
          </a:p>
        </p:txBody>
      </p:sp>
      <p:sp>
        <p:nvSpPr>
          <p:cNvPr id="76805" name="Rectangle 5"/>
          <p:cNvSpPr>
            <a:spLocks noChangeArrowheads="1"/>
          </p:cNvSpPr>
          <p:nvPr/>
        </p:nvSpPr>
        <p:spPr bwMode="auto">
          <a:xfrm>
            <a:off x="0" y="620688"/>
            <a:ext cx="8712200" cy="2246313"/>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class</a:t>
            </a:r>
            <a:r>
              <a:rPr lang="en-US" altLang="zh-CN" sz="1400" dirty="0">
                <a:solidFill>
                  <a:srgbClr val="000000"/>
                </a:solidFill>
                <a:latin typeface="Monaco" charset="0"/>
              </a:rPr>
              <a:t> Driver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static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t>
            </a:r>
            <a:r>
              <a:rPr lang="en-US" altLang="zh-CN" sz="1400" dirty="0">
                <a:solidFill>
                  <a:srgbClr val="000000"/>
                </a:solidFill>
                <a:latin typeface="Monaco" charset="0"/>
              </a:rPr>
              <a:t>: Array[String](1)): Void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arraySize</a:t>
            </a:r>
            <a:r>
              <a:rPr lang="en-US" altLang="zh-CN" sz="1400" dirty="0">
                <a:solidFill>
                  <a:srgbClr val="000000"/>
                </a:solidFill>
                <a:latin typeface="Monaco" charset="0"/>
              </a:rPr>
              <a:t> = </a:t>
            </a:r>
            <a:r>
              <a:rPr lang="en-US" altLang="zh-CN" sz="1400" dirty="0">
                <a:solidFill>
                  <a:srgbClr val="929200"/>
                </a:solidFill>
                <a:latin typeface="Monaco" charset="0"/>
              </a:rPr>
              <a:t>12</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regionTest</a:t>
            </a:r>
            <a:r>
              <a:rPr lang="en-US" altLang="zh-CN" sz="1400" dirty="0">
                <a:solidFill>
                  <a:srgbClr val="000000"/>
                </a:solidFill>
                <a:latin typeface="Monaco" charset="0"/>
              </a:rPr>
              <a:t> = </a:t>
            </a:r>
            <a:r>
              <a:rPr lang="en-US" altLang="zh-CN" sz="1400" dirty="0">
                <a:solidFill>
                  <a:srgbClr val="929200"/>
                </a:solidFill>
                <a:latin typeface="Monaco" charset="0"/>
              </a:rPr>
              <a:t>1</a:t>
            </a:r>
            <a:r>
              <a:rPr lang="en-US" altLang="zh-CN" sz="1400" dirty="0">
                <a:solidFill>
                  <a:srgbClr val="000000"/>
                </a:solidFill>
                <a:latin typeface="Monaco" charset="0"/>
              </a:rPr>
              <a:t>..arraySize;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 = </a:t>
            </a:r>
            <a:r>
              <a:rPr lang="en-US" altLang="zh-CN" sz="1400" dirty="0">
                <a:solidFill>
                  <a:srgbClr val="8F1493"/>
                </a:solidFill>
                <a:latin typeface="Monaco" charset="0"/>
              </a:rPr>
              <a:t>new</a:t>
            </a:r>
            <a:r>
              <a:rPr lang="en-US" altLang="zh-CN" sz="1400" dirty="0">
                <a:solidFill>
                  <a:srgbClr val="000000"/>
                </a:solidFill>
                <a:latin typeface="Monaco" charset="0"/>
              </a:rPr>
              <a:t> Array[</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err="1">
                <a:solidFill>
                  <a:srgbClr val="000000"/>
                </a:solidFill>
                <a:latin typeface="Monaco" charset="0"/>
              </a:rPr>
              <a:t>regionTest</a:t>
            </a:r>
            <a:r>
              <a:rPr lang="en-US" altLang="zh-CN" sz="1400" dirty="0">
                <a:solidFill>
                  <a:srgbClr val="000000"/>
                </a:solidFill>
                <a:latin typeface="Monaco" charset="0"/>
              </a:rPr>
              <a:t>, (Point)=&gt;</a:t>
            </a:r>
            <a:r>
              <a:rPr lang="en-US" altLang="zh-CN" sz="1400" dirty="0">
                <a:solidFill>
                  <a:srgbClr val="929200"/>
                </a:solidFill>
                <a:latin typeface="Monaco" charset="0"/>
              </a:rPr>
              <a:t>0</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a:t>
            </a:r>
            <a:r>
              <a:rPr lang="en-US" altLang="zh-CN" sz="1400" dirty="0" err="1">
                <a:solidFill>
                  <a:srgbClr val="0B0493"/>
                </a:solidFill>
                <a:latin typeface="Monaco" charset="0"/>
              </a:rPr>
              <a:t>testArray</a:t>
            </a:r>
            <a:r>
              <a:rPr lang="en-US" altLang="zh-CN" sz="1400" dirty="0">
                <a:solidFill>
                  <a:srgbClr val="0B0493"/>
                </a:solidFill>
                <a:latin typeface="Monaco" charset="0"/>
              </a:rPr>
              <a:t>("</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a:t>
            </a:r>
            <a:r>
              <a:rPr lang="en-US" altLang="zh-CN" sz="1400" dirty="0">
                <a:solidFill>
                  <a:srgbClr val="0B0493"/>
                </a:solidFill>
                <a:latin typeface="Monaco" charset="0"/>
              </a:rPr>
              <a:t>") = "</a:t>
            </a:r>
            <a:r>
              <a:rPr lang="en-US" altLang="zh-CN" sz="1400" dirty="0">
                <a:solidFill>
                  <a:srgbClr val="000000"/>
                </a:solidFill>
                <a:latin typeface="Monaco" charset="0"/>
              </a:rPr>
              <a:t> + </a:t>
            </a:r>
            <a:r>
              <a:rPr lang="en-US" altLang="zh-CN" sz="1400" dirty="0" err="1">
                <a:solidFill>
                  <a:srgbClr val="000000"/>
                </a:solidFill>
                <a:latin typeface="Monaco" charset="0"/>
              </a:rPr>
              <a:t>testArray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linds(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linds(horizont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linds(horizont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linds(horizontal)">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blinds(horizontal)">
                                      <p:cBhvr>
                                        <p:cTn id="42"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a:xfrm>
            <a:off x="898971" y="620713"/>
            <a:ext cx="8137525" cy="720725"/>
          </a:xfrm>
        </p:spPr>
        <p:txBody>
          <a:bodyPr/>
          <a:lstStyle/>
          <a:p>
            <a:pPr algn="r"/>
            <a:r>
              <a:rPr lang="en-US" altLang="zh-CN" sz="3200" dirty="0"/>
              <a:t>Prefix Sum Object</a:t>
            </a:r>
          </a:p>
        </p:txBody>
      </p:sp>
      <p:sp>
        <p:nvSpPr>
          <p:cNvPr id="3" name="Content Placeholder 2"/>
          <p:cNvSpPr>
            <a:spLocks noGrp="1"/>
          </p:cNvSpPr>
          <p:nvPr>
            <p:ph idx="1"/>
          </p:nvPr>
        </p:nvSpPr>
        <p:spPr>
          <a:xfrm>
            <a:off x="323528" y="3573016"/>
            <a:ext cx="8458200" cy="3009900"/>
          </a:xfrm>
        </p:spPr>
        <p:txBody>
          <a:bodyPr>
            <a:normAutofit fontScale="85000" lnSpcReduction="20000"/>
          </a:bodyPr>
          <a:lstStyle/>
          <a:p>
            <a:pPr>
              <a:lnSpc>
                <a:spcPct val="150000"/>
              </a:lnSpc>
            </a:pPr>
            <a:r>
              <a:rPr lang="en-US" altLang="zh-CN" sz="2000" dirty="0"/>
              <a:t>Prefix Sum definition</a:t>
            </a:r>
          </a:p>
          <a:p>
            <a:pPr lvl="1">
              <a:lnSpc>
                <a:spcPct val="150000"/>
              </a:lnSpc>
            </a:pPr>
            <a:r>
              <a:rPr lang="en-US" altLang="zh-CN" sz="1800" dirty="0"/>
              <a:t>Given a[1], a[2], a[3], … a[n]</a:t>
            </a:r>
          </a:p>
          <a:p>
            <a:pPr lvl="1">
              <a:lnSpc>
                <a:spcPct val="150000"/>
              </a:lnSpc>
            </a:pPr>
            <a:r>
              <a:rPr lang="en-US" altLang="zh-CN" sz="1800" dirty="0"/>
              <a:t>Return a[1], a[1]+a[2], a[1]+a[2]+a[3], …, a[1]+...+a[n]</a:t>
            </a:r>
          </a:p>
          <a:p>
            <a:pPr>
              <a:lnSpc>
                <a:spcPct val="150000"/>
              </a:lnSpc>
            </a:pPr>
            <a:r>
              <a:rPr lang="en-US" altLang="zh-CN" sz="2000" dirty="0"/>
              <a:t>Example:  </a:t>
            </a:r>
            <a:r>
              <a:rPr lang="en-US" altLang="zh-CN" sz="2000" dirty="0" err="1"/>
              <a:t>PrefixSum</a:t>
            </a:r>
            <a:r>
              <a:rPr lang="en-US" altLang="zh-CN" sz="2000" dirty="0"/>
              <a:t> object</a:t>
            </a:r>
          </a:p>
          <a:p>
            <a:pPr lvl="1">
              <a:lnSpc>
                <a:spcPct val="150000"/>
              </a:lnSpc>
            </a:pPr>
            <a:r>
              <a:rPr lang="en-US" altLang="zh-CN" sz="1800" dirty="0"/>
              <a:t>Object holds an array</a:t>
            </a:r>
          </a:p>
          <a:p>
            <a:pPr lvl="1">
              <a:lnSpc>
                <a:spcPct val="150000"/>
              </a:lnSpc>
            </a:pPr>
            <a:r>
              <a:rPr lang="en-US" altLang="zh-CN" sz="1800" dirty="0"/>
              <a:t>Methods include constructor, </a:t>
            </a:r>
            <a:r>
              <a:rPr lang="en-US" altLang="zh-CN" sz="1800" dirty="0" err="1"/>
              <a:t>computeSum</a:t>
            </a:r>
            <a:r>
              <a:rPr lang="en-US" altLang="zh-CN" sz="1800" dirty="0"/>
              <a:t> and </a:t>
            </a:r>
            <a:r>
              <a:rPr lang="en-US" altLang="zh-CN" sz="1800" dirty="0" err="1"/>
              <a:t>str</a:t>
            </a:r>
            <a:endParaRPr lang="en-US" altLang="zh-CN" sz="1800" dirty="0"/>
          </a:p>
          <a:p>
            <a:pPr>
              <a:lnSpc>
                <a:spcPct val="150000"/>
              </a:lnSpc>
            </a:pPr>
            <a:r>
              <a:rPr lang="en-US" altLang="zh-CN" sz="2000" dirty="0"/>
              <a:t>Used as an educational example only</a:t>
            </a:r>
          </a:p>
          <a:p>
            <a:pPr lvl="1">
              <a:lnSpc>
                <a:spcPct val="150000"/>
              </a:lnSpc>
            </a:pPr>
            <a:r>
              <a:rPr lang="en-US" altLang="zh-CN" sz="1800" dirty="0"/>
              <a:t>In real life, you’d use X10’s built-in </a:t>
            </a:r>
            <a:r>
              <a:rPr lang="en-US" altLang="zh-CN" sz="1600" dirty="0" err="1">
                <a:latin typeface="Monaco" charset="0"/>
              </a:rPr>
              <a:t>Array.scan</a:t>
            </a:r>
            <a:r>
              <a:rPr lang="en-US" altLang="zh-CN" sz="1600" dirty="0">
                <a:latin typeface="Monaco" charset="0"/>
              </a:rPr>
              <a:t>()</a:t>
            </a:r>
            <a:r>
              <a:rPr lang="en-US" altLang="zh-CN" sz="1800" dirty="0"/>
              <a:t> method</a:t>
            </a:r>
          </a:p>
        </p:txBody>
      </p:sp>
      <p:sp>
        <p:nvSpPr>
          <p:cNvPr id="77829" name="Rectangle 4"/>
          <p:cNvSpPr>
            <a:spLocks noChangeArrowheads="1"/>
          </p:cNvSpPr>
          <p:nvPr/>
        </p:nvSpPr>
        <p:spPr bwMode="auto">
          <a:xfrm>
            <a:off x="0" y="476672"/>
            <a:ext cx="8788400" cy="2678113"/>
          </a:xfrm>
          <a:prstGeom prst="rect">
            <a:avLst/>
          </a:prstGeom>
          <a:noFill/>
          <a:ln w="9525">
            <a:noFill/>
            <a:miter lim="800000"/>
            <a:headEnd/>
            <a:tailEnd/>
          </a:ln>
        </p:spPr>
        <p:txBody>
          <a:bodyPr>
            <a:spAutoFit/>
          </a:bodyPr>
          <a:lstStyle/>
          <a:p>
            <a:pPr eaLnBrk="0" hangingPunct="0"/>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class</a:t>
            </a:r>
            <a:r>
              <a:rPr lang="en-US" altLang="zh-CN" sz="1400" dirty="0">
                <a:solidFill>
                  <a:srgbClr val="000000"/>
                </a:solidFill>
                <a:latin typeface="Monaco" charset="0"/>
              </a:rPr>
              <a:t> Driver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static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t>
            </a:r>
            <a:r>
              <a:rPr lang="en-US" altLang="zh-CN" sz="1400" dirty="0">
                <a:solidFill>
                  <a:srgbClr val="000000"/>
                </a:solidFill>
                <a:latin typeface="Monaco" charset="0"/>
              </a:rPr>
              <a:t>: Array[String](1)): Void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arraySize</a:t>
            </a:r>
            <a:r>
              <a:rPr lang="en-US" altLang="zh-CN" sz="1400" dirty="0">
                <a:solidFill>
                  <a:srgbClr val="000000"/>
                </a:solidFill>
                <a:latin typeface="Monaco" charset="0"/>
              </a:rPr>
              <a:t> = </a:t>
            </a:r>
            <a:r>
              <a:rPr lang="en-US" altLang="zh-CN" sz="1400" dirty="0">
                <a:solidFill>
                  <a:srgbClr val="909200"/>
                </a:solidFill>
                <a:latin typeface="Monaco" charset="0"/>
              </a:rPr>
              <a:t>5</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a:t>
            </a:r>
            <a:r>
              <a:rPr lang="en-US" altLang="zh-CN" sz="1400" dirty="0" err="1">
                <a:solidFill>
                  <a:srgbClr val="190492"/>
                </a:solidFill>
                <a:latin typeface="Monaco" charset="0"/>
              </a:rPr>
              <a:t>PrefixSum</a:t>
            </a:r>
            <a:r>
              <a:rPr lang="en-US" altLang="zh-CN" sz="1400" dirty="0">
                <a:solidFill>
                  <a:srgbClr val="190492"/>
                </a:solidFill>
                <a:latin typeface="Monaco" charset="0"/>
              </a:rPr>
              <a:t> test:"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psObject</a:t>
            </a:r>
            <a:r>
              <a:rPr lang="en-US" altLang="zh-CN" sz="1400" dirty="0">
                <a:solidFill>
                  <a:srgbClr val="000000"/>
                </a:solidFill>
                <a:latin typeface="Monaco" charset="0"/>
              </a:rPr>
              <a:t> = </a:t>
            </a:r>
            <a:r>
              <a:rPr lang="en-US" altLang="zh-CN" sz="1400" dirty="0">
                <a:solidFill>
                  <a:srgbClr val="910F93"/>
                </a:solidFill>
                <a:latin typeface="Monaco" charset="0"/>
              </a:rPr>
              <a:t>new</a:t>
            </a:r>
            <a:r>
              <a:rPr lang="en-US" altLang="zh-CN" sz="1400" dirty="0">
                <a:solidFill>
                  <a:srgbClr val="000000"/>
                </a:solidFill>
                <a:latin typeface="Monaco" charset="0"/>
              </a:rPr>
              <a:t> </a:t>
            </a:r>
            <a:r>
              <a:rPr lang="en-US" altLang="zh-CN" sz="1400" dirty="0" err="1">
                <a:solidFill>
                  <a:srgbClr val="000000"/>
                </a:solidFill>
                <a:latin typeface="Monaco" charset="0"/>
              </a:rPr>
              <a:t>PrefixSum</a:t>
            </a:r>
            <a:r>
              <a:rPr lang="en-US" altLang="zh-CN" sz="1400" dirty="0">
                <a:solidFill>
                  <a:srgbClr val="000000"/>
                </a:solidFill>
                <a:latin typeface="Monaco" charset="0"/>
              </a:rPr>
              <a:t>(</a:t>
            </a:r>
            <a:r>
              <a:rPr lang="en-US" altLang="zh-CN" sz="1400" dirty="0" err="1">
                <a:solidFill>
                  <a:srgbClr val="000000"/>
                </a:solidFill>
                <a:latin typeface="Monaco" charset="0"/>
              </a:rPr>
              <a:t>arraySize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beforePS</a:t>
            </a:r>
            <a:r>
              <a:rPr lang="en-US" altLang="zh-CN" sz="1400" dirty="0">
                <a:solidFill>
                  <a:srgbClr val="000000"/>
                </a:solidFill>
                <a:latin typeface="Monaco" charset="0"/>
              </a:rPr>
              <a:t> = psObject.str();</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"Initial array:  "</a:t>
            </a:r>
            <a:r>
              <a:rPr lang="en-US" altLang="zh-CN" sz="1400" dirty="0">
                <a:solidFill>
                  <a:srgbClr val="000000"/>
                </a:solidFill>
                <a:latin typeface="Monaco" charset="0"/>
              </a:rPr>
              <a:t>+</a:t>
            </a:r>
            <a:r>
              <a:rPr lang="en-US" altLang="zh-CN" sz="1400" dirty="0" err="1">
                <a:solidFill>
                  <a:srgbClr val="000000"/>
                </a:solidFill>
                <a:latin typeface="Monaco" charset="0"/>
              </a:rPr>
              <a:t>beforePS</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psObject.computeSum</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afterPS</a:t>
            </a:r>
            <a:r>
              <a:rPr lang="en-US" altLang="zh-CN" sz="1400" dirty="0">
                <a:solidFill>
                  <a:srgbClr val="000000"/>
                </a:solidFill>
                <a:latin typeface="Monaco" charset="0"/>
              </a:rPr>
              <a:t> = psObject.str();</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"After prefix sum:  "</a:t>
            </a:r>
            <a:r>
              <a:rPr lang="en-US" altLang="zh-CN" sz="1400" dirty="0">
                <a:solidFill>
                  <a:srgbClr val="000000"/>
                </a:solidFill>
                <a:latin typeface="Monaco" charset="0"/>
              </a:rPr>
              <a:t>+</a:t>
            </a:r>
            <a:r>
              <a:rPr lang="en-US" altLang="zh-CN" sz="1400" dirty="0" err="1">
                <a:solidFill>
                  <a:srgbClr val="000000"/>
                </a:solidFill>
                <a:latin typeface="Monaco" charset="0"/>
              </a:rPr>
              <a:t>afterPS</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
        <p:nvSpPr>
          <p:cNvPr id="77830" name="Rectangle 6"/>
          <p:cNvSpPr>
            <a:spLocks noChangeArrowheads="1"/>
          </p:cNvSpPr>
          <p:nvPr/>
        </p:nvSpPr>
        <p:spPr bwMode="auto">
          <a:xfrm>
            <a:off x="4572000" y="2432050"/>
            <a:ext cx="4381500" cy="1003352"/>
          </a:xfrm>
          <a:prstGeom prst="rect">
            <a:avLst/>
          </a:prstGeom>
          <a:ln>
            <a:headEnd/>
            <a:tailEnd/>
          </a:ln>
        </p:spPr>
        <p:style>
          <a:lnRef idx="1">
            <a:schemeClr val="accent2"/>
          </a:lnRef>
          <a:fillRef idx="2">
            <a:schemeClr val="accent2"/>
          </a:fillRef>
          <a:effectRef idx="1">
            <a:schemeClr val="accent2"/>
          </a:effectRef>
          <a:fontRef idx="minor">
            <a:schemeClr val="dk1"/>
          </a:fontRef>
        </p:style>
        <p:txBody>
          <a:bodyPr>
            <a:spAutoFit/>
          </a:bodyPr>
          <a:lstStyle/>
          <a:p>
            <a:pPr eaLnBrk="0" hangingPunct="0"/>
            <a:r>
              <a:rPr lang="en-US" altLang="zh-CN" sz="1600" dirty="0" err="1">
                <a:solidFill>
                  <a:srgbClr val="000000"/>
                </a:solidFill>
                <a:latin typeface="Monaco" charset="0"/>
                <a:ea typeface="Menlo" charset="0"/>
              </a:rPr>
              <a:t>PrefixSum</a:t>
            </a:r>
            <a:r>
              <a:rPr lang="en-US" altLang="zh-CN" sz="1600" dirty="0">
                <a:solidFill>
                  <a:srgbClr val="000000"/>
                </a:solidFill>
                <a:latin typeface="Monaco" charset="0"/>
                <a:ea typeface="Menlo" charset="0"/>
              </a:rPr>
              <a:t> test:</a:t>
            </a:r>
          </a:p>
          <a:p>
            <a:pPr eaLnBrk="0" hangingPunct="0"/>
            <a:r>
              <a:rPr lang="en-US" altLang="zh-CN" sz="1600" dirty="0">
                <a:solidFill>
                  <a:srgbClr val="000000"/>
                </a:solidFill>
                <a:latin typeface="Monaco" charset="0"/>
                <a:ea typeface="Menlo" charset="0"/>
              </a:rPr>
              <a:t>Initial array:  1, 2, 3, 4, 5</a:t>
            </a:r>
          </a:p>
          <a:p>
            <a:pPr eaLnBrk="0" hangingPunct="0"/>
            <a:r>
              <a:rPr lang="en-US" altLang="zh-CN" sz="1600" dirty="0">
                <a:solidFill>
                  <a:srgbClr val="000000"/>
                </a:solidFill>
                <a:latin typeface="Monaco" charset="0"/>
                <a:ea typeface="Menlo" charset="0"/>
              </a:rPr>
              <a:t>After prefix sum:  1, 3, 6, 10, 15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77830"/>
                                        </p:tgtEl>
                                        <p:attrNameLst>
                                          <p:attrName>style.visibility</p:attrName>
                                        </p:attrNameLst>
                                      </p:cBhvr>
                                      <p:to>
                                        <p:strVal val="visible"/>
                                      </p:to>
                                    </p:set>
                                    <p:animEffect transition="in" filter="wipe(down)">
                                      <p:cBhvr>
                                        <p:cTn id="7" dur="580">
                                          <p:stCondLst>
                                            <p:cond delay="0"/>
                                          </p:stCondLst>
                                        </p:cTn>
                                        <p:tgtEl>
                                          <p:spTgt spid="77830"/>
                                        </p:tgtEl>
                                      </p:cBhvr>
                                    </p:animEffect>
                                    <p:anim calcmode="lin" valueType="num">
                                      <p:cBhvr>
                                        <p:cTn id="8" dur="1822" tmFilter="0,0; 0.14,0.36; 0.43,0.73; 0.71,0.91; 1.0,1.0">
                                          <p:stCondLst>
                                            <p:cond delay="0"/>
                                          </p:stCondLst>
                                        </p:cTn>
                                        <p:tgtEl>
                                          <p:spTgt spid="7783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783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783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783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7830"/>
                                        </p:tgtEl>
                                        <p:attrNameLst>
                                          <p:attrName>ppt_y</p:attrName>
                                        </p:attrNameLst>
                                      </p:cBhvr>
                                      <p:tavLst>
                                        <p:tav tm="0" fmla="#ppt_y-sin(pi*$)/81">
                                          <p:val>
                                            <p:fltVal val="0"/>
                                          </p:val>
                                        </p:tav>
                                        <p:tav tm="100000">
                                          <p:val>
                                            <p:fltVal val="1"/>
                                          </p:val>
                                        </p:tav>
                                      </p:tavLst>
                                    </p:anim>
                                    <p:animScale>
                                      <p:cBhvr>
                                        <p:cTn id="13" dur="26">
                                          <p:stCondLst>
                                            <p:cond delay="650"/>
                                          </p:stCondLst>
                                        </p:cTn>
                                        <p:tgtEl>
                                          <p:spTgt spid="77830"/>
                                        </p:tgtEl>
                                      </p:cBhvr>
                                      <p:to x="100000" y="60000"/>
                                    </p:animScale>
                                    <p:animScale>
                                      <p:cBhvr>
                                        <p:cTn id="14" dur="166" decel="50000">
                                          <p:stCondLst>
                                            <p:cond delay="676"/>
                                          </p:stCondLst>
                                        </p:cTn>
                                        <p:tgtEl>
                                          <p:spTgt spid="77830"/>
                                        </p:tgtEl>
                                      </p:cBhvr>
                                      <p:to x="100000" y="100000"/>
                                    </p:animScale>
                                    <p:animScale>
                                      <p:cBhvr>
                                        <p:cTn id="15" dur="26">
                                          <p:stCondLst>
                                            <p:cond delay="1312"/>
                                          </p:stCondLst>
                                        </p:cTn>
                                        <p:tgtEl>
                                          <p:spTgt spid="77830"/>
                                        </p:tgtEl>
                                      </p:cBhvr>
                                      <p:to x="100000" y="80000"/>
                                    </p:animScale>
                                    <p:animScale>
                                      <p:cBhvr>
                                        <p:cTn id="16" dur="166" decel="50000">
                                          <p:stCondLst>
                                            <p:cond delay="1338"/>
                                          </p:stCondLst>
                                        </p:cTn>
                                        <p:tgtEl>
                                          <p:spTgt spid="77830"/>
                                        </p:tgtEl>
                                      </p:cBhvr>
                                      <p:to x="100000" y="100000"/>
                                    </p:animScale>
                                    <p:animScale>
                                      <p:cBhvr>
                                        <p:cTn id="17" dur="26">
                                          <p:stCondLst>
                                            <p:cond delay="1642"/>
                                          </p:stCondLst>
                                        </p:cTn>
                                        <p:tgtEl>
                                          <p:spTgt spid="77830"/>
                                        </p:tgtEl>
                                      </p:cBhvr>
                                      <p:to x="100000" y="90000"/>
                                    </p:animScale>
                                    <p:animScale>
                                      <p:cBhvr>
                                        <p:cTn id="18" dur="166" decel="50000">
                                          <p:stCondLst>
                                            <p:cond delay="1668"/>
                                          </p:stCondLst>
                                        </p:cTn>
                                        <p:tgtEl>
                                          <p:spTgt spid="77830"/>
                                        </p:tgtEl>
                                      </p:cBhvr>
                                      <p:to x="100000" y="100000"/>
                                    </p:animScale>
                                    <p:animScale>
                                      <p:cBhvr>
                                        <p:cTn id="19" dur="26">
                                          <p:stCondLst>
                                            <p:cond delay="1808"/>
                                          </p:stCondLst>
                                        </p:cTn>
                                        <p:tgtEl>
                                          <p:spTgt spid="77830"/>
                                        </p:tgtEl>
                                      </p:cBhvr>
                                      <p:to x="100000" y="95000"/>
                                    </p:animScale>
                                    <p:animScale>
                                      <p:cBhvr>
                                        <p:cTn id="20" dur="166" decel="50000">
                                          <p:stCondLst>
                                            <p:cond delay="1834"/>
                                          </p:stCondLst>
                                        </p:cTn>
                                        <p:tgtEl>
                                          <p:spTgt spid="7783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Effect transition="in" filter="blinds(horizontal)">
                                      <p:cBhvr>
                                        <p:cTn id="25" dur="500"/>
                                        <p:tgtEl>
                                          <p:spTgt spid="3">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3">
                                            <p:txEl>
                                              <p:pRg st="1" end="1"/>
                                            </p:txEl>
                                          </p:spTgt>
                                        </p:tgtEl>
                                        <p:attrNameLst>
                                          <p:attrName>style.visibility</p:attrName>
                                        </p:attrNameLst>
                                      </p:cBhvr>
                                      <p:to>
                                        <p:strVal val="visible"/>
                                      </p:to>
                                    </p:set>
                                    <p:animEffect transition="in" filter="blinds(horizontal)">
                                      <p:cBhvr>
                                        <p:cTn id="30" dur="500"/>
                                        <p:tgtEl>
                                          <p:spTgt spid="3">
                                            <p:txEl>
                                              <p:pRg st="1" end="1"/>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animEffect transition="in" filter="blinds(horizontal)">
                                      <p:cBhvr>
                                        <p:cTn id="35" dur="500"/>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Effect transition="in" filter="blinds(horizontal)">
                                      <p:cBhvr>
                                        <p:cTn id="40" dur="500"/>
                                        <p:tgtEl>
                                          <p:spTgt spid="3">
                                            <p:txEl>
                                              <p:pRg st="3" end="3"/>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3">
                                            <p:txEl>
                                              <p:pRg st="4" end="4"/>
                                            </p:txEl>
                                          </p:spTgt>
                                        </p:tgtEl>
                                        <p:attrNameLst>
                                          <p:attrName>style.visibility</p:attrName>
                                        </p:attrNameLst>
                                      </p:cBhvr>
                                      <p:to>
                                        <p:strVal val="visible"/>
                                      </p:to>
                                    </p:set>
                                    <p:animEffect transition="in" filter="blinds(horizontal)">
                                      <p:cBhvr>
                                        <p:cTn id="45" dur="500"/>
                                        <p:tgtEl>
                                          <p:spTgt spid="3">
                                            <p:txEl>
                                              <p:pRg st="4" end="4"/>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3">
                                            <p:txEl>
                                              <p:pRg st="5" end="5"/>
                                            </p:txEl>
                                          </p:spTgt>
                                        </p:tgtEl>
                                        <p:attrNameLst>
                                          <p:attrName>style.visibility</p:attrName>
                                        </p:attrNameLst>
                                      </p:cBhvr>
                                      <p:to>
                                        <p:strVal val="visible"/>
                                      </p:to>
                                    </p:set>
                                    <p:animEffect transition="in" filter="blinds(horizontal)">
                                      <p:cBhvr>
                                        <p:cTn id="50" dur="500"/>
                                        <p:tgtEl>
                                          <p:spTgt spid="3">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Effect transition="in" filter="blinds(horizontal)">
                                      <p:cBhvr>
                                        <p:cTn id="55" dur="500"/>
                                        <p:tgtEl>
                                          <p:spTgt spid="3">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nodeType="clickEffect">
                                  <p:stCondLst>
                                    <p:cond delay="0"/>
                                  </p:stCondLst>
                                  <p:childTnLst>
                                    <p:set>
                                      <p:cBhvr>
                                        <p:cTn id="59" dur="1" fill="hold">
                                          <p:stCondLst>
                                            <p:cond delay="0"/>
                                          </p:stCondLst>
                                        </p:cTn>
                                        <p:tgtEl>
                                          <p:spTgt spid="3">
                                            <p:txEl>
                                              <p:pRg st="7" end="7"/>
                                            </p:txEl>
                                          </p:spTgt>
                                        </p:tgtEl>
                                        <p:attrNameLst>
                                          <p:attrName>style.visibility</p:attrName>
                                        </p:attrNameLst>
                                      </p:cBhvr>
                                      <p:to>
                                        <p:strVal val="visible"/>
                                      </p:to>
                                    </p:set>
                                    <p:animEffect transition="in" filter="blinds(horizontal)">
                                      <p:cBhvr>
                                        <p:cTn id="60"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pPr algn="r"/>
            <a:r>
              <a:rPr lang="en-US" altLang="zh-CN"/>
              <a:t>Prefix Sum Class</a:t>
            </a:r>
          </a:p>
        </p:txBody>
      </p:sp>
      <p:sp>
        <p:nvSpPr>
          <p:cNvPr id="3" name="Content Placeholder 2"/>
          <p:cNvSpPr>
            <a:spLocks noGrp="1"/>
          </p:cNvSpPr>
          <p:nvPr>
            <p:ph idx="1"/>
          </p:nvPr>
        </p:nvSpPr>
        <p:spPr>
          <a:xfrm>
            <a:off x="381000" y="5301208"/>
            <a:ext cx="8458200" cy="1152128"/>
          </a:xfrm>
        </p:spPr>
        <p:txBody>
          <a:bodyPr>
            <a:normAutofit fontScale="85000" lnSpcReduction="10000"/>
          </a:bodyPr>
          <a:lstStyle/>
          <a:p>
            <a:pPr>
              <a:lnSpc>
                <a:spcPct val="150000"/>
              </a:lnSpc>
            </a:pPr>
            <a:r>
              <a:rPr lang="en-US" altLang="zh-CN" sz="1800" dirty="0" err="1"/>
              <a:t>prefixSumArray</a:t>
            </a:r>
            <a:r>
              <a:rPr lang="en-US" altLang="zh-CN" sz="1800" dirty="0"/>
              <a:t> is an instantiation variable, and local to each </a:t>
            </a:r>
            <a:r>
              <a:rPr lang="en-US" altLang="zh-CN" sz="1800" dirty="0" err="1"/>
              <a:t>PrefixSum</a:t>
            </a:r>
            <a:r>
              <a:rPr lang="en-US" altLang="zh-CN" sz="1800" dirty="0"/>
              <a:t> object</a:t>
            </a:r>
          </a:p>
          <a:p>
            <a:pPr>
              <a:lnSpc>
                <a:spcPct val="150000"/>
              </a:lnSpc>
            </a:pPr>
            <a:r>
              <a:rPr lang="en-US" altLang="zh-CN" sz="1800" dirty="0"/>
              <a:t> </a:t>
            </a:r>
            <a:r>
              <a:rPr lang="en-US" altLang="zh-CN" sz="1600" dirty="0">
                <a:latin typeface="Monaco" charset="0"/>
              </a:rPr>
              <a:t>this </a:t>
            </a:r>
            <a:r>
              <a:rPr lang="en-US" altLang="zh-CN" sz="1800" dirty="0"/>
              <a:t>– initialization constructor creates array</a:t>
            </a:r>
          </a:p>
          <a:p>
            <a:pPr>
              <a:lnSpc>
                <a:spcPct val="150000"/>
              </a:lnSpc>
            </a:pPr>
            <a:r>
              <a:rPr lang="en-US" altLang="zh-CN" sz="1800" dirty="0" err="1"/>
              <a:t>computeSum</a:t>
            </a:r>
            <a:r>
              <a:rPr lang="en-US" altLang="zh-CN" sz="1800" dirty="0"/>
              <a:t> method – runs the algorithm </a:t>
            </a:r>
          </a:p>
        </p:txBody>
      </p:sp>
      <p:sp>
        <p:nvSpPr>
          <p:cNvPr id="79877" name="Rectangle 4"/>
          <p:cNvSpPr>
            <a:spLocks noChangeArrowheads="1"/>
          </p:cNvSpPr>
          <p:nvPr/>
        </p:nvSpPr>
        <p:spPr bwMode="auto">
          <a:xfrm>
            <a:off x="0" y="548680"/>
            <a:ext cx="8496300" cy="4400550"/>
          </a:xfrm>
          <a:prstGeom prst="rect">
            <a:avLst/>
          </a:prstGeom>
          <a:noFill/>
          <a:ln w="9525">
            <a:noFill/>
            <a:miter lim="800000"/>
            <a:headEnd/>
            <a:tailEnd/>
          </a:ln>
        </p:spPr>
        <p:txBody>
          <a:bodyPr>
            <a:spAutoFit/>
          </a:bodyPr>
          <a:lstStyle/>
          <a:p>
            <a:pPr eaLnBrk="0" hangingPunct="0"/>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class</a:t>
            </a:r>
            <a:r>
              <a:rPr lang="en-US" altLang="zh-CN" sz="1400" dirty="0">
                <a:solidFill>
                  <a:srgbClr val="000000"/>
                </a:solidFill>
                <a:latin typeface="Monaco" charset="0"/>
              </a:rPr>
              <a:t> </a:t>
            </a:r>
            <a:r>
              <a:rPr lang="en-US" altLang="zh-CN" sz="1400" dirty="0" err="1">
                <a:solidFill>
                  <a:srgbClr val="000000"/>
                </a:solidFill>
                <a:latin typeface="Monaco" charset="0"/>
              </a:rPr>
              <a:t>PrefixSum</a:t>
            </a:r>
            <a:r>
              <a:rPr lang="en-US" altLang="zh-CN" sz="1400" dirty="0">
                <a:solidFill>
                  <a:srgbClr val="000000"/>
                </a:solidFill>
                <a:latin typeface="Monaco" charset="0"/>
              </a:rPr>
              <a:t> {</a:t>
            </a:r>
          </a:p>
          <a:p>
            <a:pPr eaLnBrk="0" hangingPunct="0"/>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 Array[</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a:solidFill>
                  <a:srgbClr val="909200"/>
                </a:solidFill>
                <a:latin typeface="Monaco" charset="0"/>
              </a:rPr>
              <a:t>1</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a:t>
            </a:r>
            <a:r>
              <a:rPr lang="en-US" altLang="zh-CN" sz="1400" dirty="0">
                <a:solidFill>
                  <a:srgbClr val="910F93"/>
                </a:solidFill>
                <a:latin typeface="Monaco" charset="0"/>
              </a:rPr>
              <a:t>this</a:t>
            </a:r>
            <a:r>
              <a:rPr lang="en-US" altLang="zh-CN" sz="1400" dirty="0">
                <a:solidFill>
                  <a:srgbClr val="000000"/>
                </a:solidFill>
                <a:latin typeface="Monaco" charset="0"/>
              </a:rPr>
              <a:t>(</a:t>
            </a:r>
            <a:r>
              <a:rPr lang="en-US" altLang="zh-CN" sz="1400" dirty="0" err="1">
                <a:solidFill>
                  <a:srgbClr val="000000"/>
                </a:solidFill>
                <a:latin typeface="Monaco" charset="0"/>
              </a:rPr>
              <a:t>length:Int</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 = (</a:t>
            </a:r>
            <a:r>
              <a:rPr lang="en-US" altLang="zh-CN" sz="1400" dirty="0">
                <a:solidFill>
                  <a:srgbClr val="910F93"/>
                </a:solidFill>
                <a:latin typeface="Monaco" charset="0"/>
              </a:rPr>
              <a:t>new</a:t>
            </a:r>
            <a:r>
              <a:rPr lang="en-US" altLang="zh-CN" sz="1400" dirty="0">
                <a:solidFill>
                  <a:srgbClr val="000000"/>
                </a:solidFill>
                <a:latin typeface="Monaco" charset="0"/>
              </a:rPr>
              <a:t> Array[</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a:solidFill>
                  <a:srgbClr val="909200"/>
                </a:solidFill>
                <a:latin typeface="Monaco" charset="0"/>
              </a:rPr>
              <a:t>1</a:t>
            </a:r>
            <a:r>
              <a:rPr lang="en-US" altLang="zh-CN" sz="1400" dirty="0">
                <a:solidFill>
                  <a:srgbClr val="000000"/>
                </a:solidFill>
                <a:latin typeface="Monaco" charset="0"/>
              </a:rPr>
              <a:t>..length, (Point)=&gt;</a:t>
            </a:r>
            <a:r>
              <a:rPr lang="en-US" altLang="zh-CN" sz="1400" dirty="0">
                <a:solidFill>
                  <a:srgbClr val="9092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910F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i</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a:t>
            </a:r>
            <a:r>
              <a:rPr lang="en-US" altLang="zh-CN" sz="1400" dirty="0" err="1">
                <a:solidFill>
                  <a:srgbClr val="000000"/>
                </a:solidFill>
                <a:latin typeface="Monaco" charset="0"/>
              </a:rPr>
              <a:t>computeSum</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910F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if</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a:solidFill>
                  <a:srgbClr val="909200"/>
                </a:solidFill>
                <a:latin typeface="Monaco" charset="0"/>
              </a:rPr>
              <a:t>1</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prefixSumArray</a:t>
            </a:r>
            <a:r>
              <a:rPr lang="en-US" altLang="zh-CN" sz="1400" dirty="0">
                <a:solidFill>
                  <a:srgbClr val="000000"/>
                </a:solidFill>
                <a:latin typeface="Monaco" charset="0"/>
              </a:rPr>
              <a:t>(i-</a:t>
            </a:r>
            <a:r>
              <a:rPr lang="en-US" altLang="zh-CN" sz="1400" dirty="0">
                <a:solidFill>
                  <a:srgbClr val="909200"/>
                </a:solidFill>
                <a:latin typeface="Monaco" charset="0"/>
              </a:rPr>
              <a:t>1</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ltLang="zh-CN" sz="3200"/>
              <a:t>Conclusions</a:t>
            </a:r>
          </a:p>
        </p:txBody>
      </p:sp>
      <p:sp>
        <p:nvSpPr>
          <p:cNvPr id="80899" name="Content Placeholder 2"/>
          <p:cNvSpPr>
            <a:spLocks noGrp="1"/>
          </p:cNvSpPr>
          <p:nvPr>
            <p:ph idx="1"/>
          </p:nvPr>
        </p:nvSpPr>
        <p:spPr/>
        <p:txBody>
          <a:bodyPr/>
          <a:lstStyle/>
          <a:p>
            <a:pPr>
              <a:lnSpc>
                <a:spcPct val="150000"/>
              </a:lnSpc>
            </a:pPr>
            <a:r>
              <a:rPr lang="en-US" altLang="zh-CN" sz="2000" dirty="0"/>
              <a:t>X10 has a lot of ideas from OO languages</a:t>
            </a:r>
          </a:p>
          <a:p>
            <a:pPr lvl="1">
              <a:lnSpc>
                <a:spcPct val="150000"/>
              </a:lnSpc>
            </a:pPr>
            <a:r>
              <a:rPr lang="en-US" altLang="zh-CN" sz="1800" dirty="0"/>
              <a:t>Classes, objects, inheritance, generic types</a:t>
            </a:r>
          </a:p>
          <a:p>
            <a:pPr>
              <a:lnSpc>
                <a:spcPct val="150000"/>
              </a:lnSpc>
            </a:pPr>
            <a:r>
              <a:rPr lang="en-US" altLang="zh-CN" sz="2000" dirty="0"/>
              <a:t>X10 has a lot of ideas from functional languages</a:t>
            </a:r>
          </a:p>
          <a:p>
            <a:pPr lvl="1">
              <a:lnSpc>
                <a:spcPct val="150000"/>
              </a:lnSpc>
            </a:pPr>
            <a:r>
              <a:rPr lang="en-US" altLang="zh-CN" sz="1800" dirty="0"/>
              <a:t>Type inference, anonymous functions, closures, pattern matching</a:t>
            </a:r>
          </a:p>
          <a:p>
            <a:pPr>
              <a:lnSpc>
                <a:spcPct val="150000"/>
              </a:lnSpc>
            </a:pPr>
            <a:r>
              <a:rPr lang="en-US" altLang="zh-CN" sz="2000" dirty="0"/>
              <a:t>X10 is a lot like Java</a:t>
            </a:r>
          </a:p>
          <a:p>
            <a:pPr lvl="1">
              <a:lnSpc>
                <a:spcPct val="150000"/>
              </a:lnSpc>
            </a:pPr>
            <a:r>
              <a:rPr lang="en-US" altLang="zh-CN" sz="1800" dirty="0"/>
              <a:t>Math functions, garbage collection</a:t>
            </a:r>
          </a:p>
          <a:p>
            <a:pPr>
              <a:lnSpc>
                <a:spcPct val="150000"/>
              </a:lnSpc>
            </a:pPr>
            <a:r>
              <a:rPr lang="en-US" altLang="zh-CN" sz="2000" dirty="0"/>
              <a:t>Regions and points provide mechanisms to declare and access arrays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0899">
                                            <p:txEl>
                                              <p:pRg st="0" end="0"/>
                                            </p:txEl>
                                          </p:spTgt>
                                        </p:tgtEl>
                                        <p:attrNameLst>
                                          <p:attrName>style.visibility</p:attrName>
                                        </p:attrNameLst>
                                      </p:cBhvr>
                                      <p:to>
                                        <p:strVal val="visible"/>
                                      </p:to>
                                    </p:set>
                                    <p:animEffect transition="in" filter="blinds(horizontal)">
                                      <p:cBhvr>
                                        <p:cTn id="7" dur="500"/>
                                        <p:tgtEl>
                                          <p:spTgt spid="8089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80899">
                                            <p:txEl>
                                              <p:pRg st="1" end="1"/>
                                            </p:txEl>
                                          </p:spTgt>
                                        </p:tgtEl>
                                        <p:attrNameLst>
                                          <p:attrName>style.visibility</p:attrName>
                                        </p:attrNameLst>
                                      </p:cBhvr>
                                      <p:to>
                                        <p:strVal val="visible"/>
                                      </p:to>
                                    </p:set>
                                    <p:animEffect transition="in" filter="blinds(horizontal)">
                                      <p:cBhvr>
                                        <p:cTn id="10" dur="500"/>
                                        <p:tgtEl>
                                          <p:spTgt spid="8089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0899">
                                            <p:txEl>
                                              <p:pRg st="2" end="2"/>
                                            </p:txEl>
                                          </p:spTgt>
                                        </p:tgtEl>
                                        <p:attrNameLst>
                                          <p:attrName>style.visibility</p:attrName>
                                        </p:attrNameLst>
                                      </p:cBhvr>
                                      <p:to>
                                        <p:strVal val="visible"/>
                                      </p:to>
                                    </p:set>
                                    <p:animEffect transition="in" filter="blinds(horizontal)">
                                      <p:cBhvr>
                                        <p:cTn id="15" dur="500"/>
                                        <p:tgtEl>
                                          <p:spTgt spid="80899">
                                            <p:txEl>
                                              <p:pRg st="2" end="2"/>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80899">
                                            <p:txEl>
                                              <p:pRg st="3" end="3"/>
                                            </p:txEl>
                                          </p:spTgt>
                                        </p:tgtEl>
                                        <p:attrNameLst>
                                          <p:attrName>style.visibility</p:attrName>
                                        </p:attrNameLst>
                                      </p:cBhvr>
                                      <p:to>
                                        <p:strVal val="visible"/>
                                      </p:to>
                                    </p:set>
                                    <p:animEffect transition="in" filter="blinds(horizontal)">
                                      <p:cBhvr>
                                        <p:cTn id="18" dur="500"/>
                                        <p:tgtEl>
                                          <p:spTgt spid="808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80899">
                                            <p:txEl>
                                              <p:pRg st="4" end="4"/>
                                            </p:txEl>
                                          </p:spTgt>
                                        </p:tgtEl>
                                        <p:attrNameLst>
                                          <p:attrName>style.visibility</p:attrName>
                                        </p:attrNameLst>
                                      </p:cBhvr>
                                      <p:to>
                                        <p:strVal val="visible"/>
                                      </p:to>
                                    </p:set>
                                    <p:animEffect transition="in" filter="blinds(horizontal)">
                                      <p:cBhvr>
                                        <p:cTn id="23" dur="500"/>
                                        <p:tgtEl>
                                          <p:spTgt spid="80899">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80899">
                                            <p:txEl>
                                              <p:pRg st="5" end="5"/>
                                            </p:txEl>
                                          </p:spTgt>
                                        </p:tgtEl>
                                        <p:attrNameLst>
                                          <p:attrName>style.visibility</p:attrName>
                                        </p:attrNameLst>
                                      </p:cBhvr>
                                      <p:to>
                                        <p:strVal val="visible"/>
                                      </p:to>
                                    </p:set>
                                    <p:animEffect transition="in" filter="blinds(horizontal)">
                                      <p:cBhvr>
                                        <p:cTn id="26" dur="500"/>
                                        <p:tgtEl>
                                          <p:spTgt spid="80899">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80899">
                                            <p:txEl>
                                              <p:pRg st="6" end="6"/>
                                            </p:txEl>
                                          </p:spTgt>
                                        </p:tgtEl>
                                        <p:attrNameLst>
                                          <p:attrName>style.visibility</p:attrName>
                                        </p:attrNameLst>
                                      </p:cBhvr>
                                      <p:to>
                                        <p:strVal val="visible"/>
                                      </p:to>
                                    </p:set>
                                    <p:animEffect transition="in" filter="blinds(horizontal)">
                                      <p:cBhvr>
                                        <p:cTn id="31" dur="500"/>
                                        <p:tgtEl>
                                          <p:spTgt spid="808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8" name="Rectangle 2"/>
          <p:cNvSpPr>
            <a:spLocks noGrp="1" noChangeArrowheads="1"/>
          </p:cNvSpPr>
          <p:nvPr>
            <p:ph type="title"/>
          </p:nvPr>
        </p:nvSpPr>
        <p:spPr>
          <a:xfrm>
            <a:off x="685800" y="699020"/>
            <a:ext cx="7240588" cy="793750"/>
          </a:xfrm>
        </p:spPr>
        <p:txBody>
          <a:bodyPr/>
          <a:lstStyle/>
          <a:p>
            <a:pPr algn="ctr"/>
            <a:r>
              <a:rPr lang="en-US" altLang="zh-CN" sz="3200" b="0">
                <a:ea typeface="ＭＳ Ｐゴシック" pitchFamily="-111" charset="-128"/>
              </a:rPr>
              <a:t> Scientific Simulation: </a:t>
            </a:r>
            <a:br>
              <a:rPr lang="en-US" altLang="zh-CN" sz="3200" b="0">
                <a:ea typeface="ＭＳ Ｐゴシック" pitchFamily="-111" charset="-128"/>
              </a:rPr>
            </a:br>
            <a:r>
              <a:rPr lang="en-US" altLang="zh-CN" sz="3200" b="0">
                <a:ea typeface="ＭＳ Ｐゴシック" pitchFamily="-111" charset="-128"/>
              </a:rPr>
              <a:t>The Third Pillar of Science </a:t>
            </a:r>
          </a:p>
        </p:txBody>
      </p:sp>
      <p:sp>
        <p:nvSpPr>
          <p:cNvPr id="16389" name="Rectangle 3"/>
          <p:cNvSpPr>
            <a:spLocks noGrp="1" noChangeArrowheads="1"/>
          </p:cNvSpPr>
          <p:nvPr>
            <p:ph type="body" idx="1"/>
          </p:nvPr>
        </p:nvSpPr>
        <p:spPr>
          <a:xfrm>
            <a:off x="304800" y="1645170"/>
            <a:ext cx="8839200" cy="5456238"/>
          </a:xfrm>
        </p:spPr>
        <p:txBody>
          <a:bodyPr/>
          <a:lstStyle/>
          <a:p>
            <a:pPr marL="457200" indent="-457200"/>
            <a:r>
              <a:rPr lang="en-US" altLang="zh-CN" sz="2000" dirty="0">
                <a:ea typeface="ＭＳ Ｐゴシック" pitchFamily="-111" charset="-128"/>
              </a:rPr>
              <a:t>Traditional scientific and engineering paradigm:</a:t>
            </a:r>
          </a:p>
          <a:p>
            <a:pPr marL="814388" lvl="1" indent="-319088">
              <a:buFontTx/>
              <a:buAutoNum type="arabicParenR"/>
            </a:pPr>
            <a:r>
              <a:rPr lang="en-US" altLang="zh-CN" dirty="0">
                <a:ea typeface="ＭＳ Ｐゴシック" pitchFamily="-111" charset="-128"/>
              </a:rPr>
              <a:t>Do </a:t>
            </a:r>
            <a:r>
              <a:rPr lang="en-US" altLang="zh-CN" dirty="0">
                <a:solidFill>
                  <a:schemeClr val="accent1"/>
                </a:solidFill>
                <a:ea typeface="ＭＳ Ｐゴシック" pitchFamily="-111" charset="-128"/>
              </a:rPr>
              <a:t>theory</a:t>
            </a:r>
            <a:r>
              <a:rPr lang="en-US" altLang="zh-CN" dirty="0">
                <a:ea typeface="ＭＳ Ｐゴシック" pitchFamily="-111" charset="-128"/>
              </a:rPr>
              <a:t> or paper design.</a:t>
            </a:r>
          </a:p>
          <a:p>
            <a:pPr marL="814388" lvl="1" indent="-319088">
              <a:buFontTx/>
              <a:buAutoNum type="arabicParenR"/>
            </a:pPr>
            <a:r>
              <a:rPr lang="en-US" altLang="zh-CN" dirty="0">
                <a:ea typeface="ＭＳ Ｐゴシック" pitchFamily="-111" charset="-128"/>
              </a:rPr>
              <a:t>Perform </a:t>
            </a:r>
            <a:r>
              <a:rPr lang="en-US" altLang="zh-CN" dirty="0">
                <a:solidFill>
                  <a:schemeClr val="accent1"/>
                </a:solidFill>
                <a:ea typeface="ＭＳ Ｐゴシック" pitchFamily="-111" charset="-128"/>
              </a:rPr>
              <a:t>experiments</a:t>
            </a:r>
            <a:r>
              <a:rPr lang="en-US" altLang="zh-CN" dirty="0">
                <a:ea typeface="ＭＳ Ｐゴシック" pitchFamily="-111" charset="-128"/>
              </a:rPr>
              <a:t> or build system.</a:t>
            </a:r>
          </a:p>
          <a:p>
            <a:pPr marL="457200" indent="-457200"/>
            <a:r>
              <a:rPr lang="en-US" altLang="zh-CN" sz="2000" dirty="0">
                <a:ea typeface="ＭＳ Ｐゴシック" pitchFamily="-111" charset="-128"/>
              </a:rPr>
              <a:t>Limitations:</a:t>
            </a:r>
          </a:p>
          <a:p>
            <a:pPr marL="814388" lvl="1" indent="-319088"/>
            <a:r>
              <a:rPr lang="en-US" altLang="zh-CN" sz="1800" dirty="0">
                <a:ea typeface="ＭＳ Ｐゴシック" pitchFamily="-111" charset="-128"/>
              </a:rPr>
              <a:t>Too difficult -- build large wind tunnels.</a:t>
            </a:r>
          </a:p>
          <a:p>
            <a:pPr marL="814388" lvl="1" indent="-319088"/>
            <a:r>
              <a:rPr lang="en-US" altLang="zh-CN" sz="1800" dirty="0">
                <a:ea typeface="ＭＳ Ｐゴシック" pitchFamily="-111" charset="-128"/>
              </a:rPr>
              <a:t>Too expensive -- build a throw-away passenger jet.</a:t>
            </a:r>
          </a:p>
          <a:p>
            <a:pPr marL="814388" lvl="1" indent="-319088"/>
            <a:r>
              <a:rPr lang="en-US" altLang="zh-CN" sz="1800" dirty="0">
                <a:ea typeface="ＭＳ Ｐゴシック" pitchFamily="-111" charset="-128"/>
              </a:rPr>
              <a:t>Too slow -- wait for climate or galactic evolution.</a:t>
            </a:r>
          </a:p>
          <a:p>
            <a:pPr marL="814388" lvl="1" indent="-319088"/>
            <a:r>
              <a:rPr lang="en-US" altLang="zh-CN" sz="1800" dirty="0">
                <a:ea typeface="ＭＳ Ｐゴシック" pitchFamily="-111" charset="-128"/>
              </a:rPr>
              <a:t>Too dangerous -- weapons, drug design, climate experimentation.</a:t>
            </a:r>
          </a:p>
          <a:p>
            <a:pPr marL="457200" indent="-457200"/>
            <a:r>
              <a:rPr lang="en-US" altLang="zh-CN" sz="2000" dirty="0">
                <a:ea typeface="ＭＳ Ｐゴシック" pitchFamily="-111" charset="-128"/>
              </a:rPr>
              <a:t>Computational science paradigm:</a:t>
            </a:r>
          </a:p>
          <a:p>
            <a:pPr marL="814388" lvl="1" indent="-319088">
              <a:buFontTx/>
              <a:buAutoNum type="arabicParenR" startAt="3"/>
            </a:pPr>
            <a:r>
              <a:rPr lang="en-US" altLang="zh-CN" dirty="0">
                <a:ea typeface="ＭＳ Ｐゴシック" pitchFamily="-111" charset="-128"/>
              </a:rPr>
              <a:t>Use high performance computer systems to </a:t>
            </a:r>
            <a:r>
              <a:rPr lang="en-US" altLang="zh-CN" dirty="0">
                <a:solidFill>
                  <a:schemeClr val="accent1"/>
                </a:solidFill>
                <a:ea typeface="ＭＳ Ｐゴシック" pitchFamily="-111" charset="-128"/>
              </a:rPr>
              <a:t>simulate</a:t>
            </a:r>
            <a:r>
              <a:rPr lang="en-US" altLang="zh-CN" dirty="0">
                <a:ea typeface="ＭＳ Ｐゴシック" pitchFamily="-111" charset="-128"/>
              </a:rPr>
              <a:t> the phenomenon</a:t>
            </a:r>
          </a:p>
          <a:p>
            <a:pPr marL="1098550" lvl="2" indent="-184150"/>
            <a:r>
              <a:rPr lang="en-US" altLang="zh-CN" dirty="0">
                <a:ea typeface="ＭＳ Ｐゴシック" pitchFamily="-111" charset="-128"/>
              </a:rPr>
              <a:t>Base on known physical laws and efficient numerical methods.</a:t>
            </a:r>
          </a:p>
        </p:txBody>
      </p:sp>
    </p:spTree>
    <p:extLst>
      <p:ext uri="{BB962C8B-B14F-4D97-AF65-F5344CB8AC3E}">
        <p14:creationId xmlns:p14="http://schemas.microsoft.com/office/powerpoint/2010/main" val="1535386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389">
                                            <p:txEl>
                                              <p:pRg st="0" end="0"/>
                                            </p:txEl>
                                          </p:spTgt>
                                        </p:tgtEl>
                                        <p:attrNameLst>
                                          <p:attrName>style.visibility</p:attrName>
                                        </p:attrNameLst>
                                      </p:cBhvr>
                                      <p:to>
                                        <p:strVal val="visible"/>
                                      </p:to>
                                    </p:set>
                                    <p:anim calcmode="lin" valueType="num">
                                      <p:cBhvr additive="base">
                                        <p:cTn id="7" dur="500" fill="hold"/>
                                        <p:tgtEl>
                                          <p:spTgt spid="1638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6389">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389">
                                            <p:txEl>
                                              <p:pRg st="1" end="1"/>
                                            </p:txEl>
                                          </p:spTgt>
                                        </p:tgtEl>
                                        <p:attrNameLst>
                                          <p:attrName>style.visibility</p:attrName>
                                        </p:attrNameLst>
                                      </p:cBhvr>
                                      <p:to>
                                        <p:strVal val="visible"/>
                                      </p:to>
                                    </p:set>
                                    <p:anim calcmode="lin" valueType="num">
                                      <p:cBhvr additive="base">
                                        <p:cTn id="11" dur="500" fill="hold"/>
                                        <p:tgtEl>
                                          <p:spTgt spid="16389">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6389">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6389">
                                            <p:txEl>
                                              <p:pRg st="2" end="2"/>
                                            </p:txEl>
                                          </p:spTgt>
                                        </p:tgtEl>
                                        <p:attrNameLst>
                                          <p:attrName>style.visibility</p:attrName>
                                        </p:attrNameLst>
                                      </p:cBhvr>
                                      <p:to>
                                        <p:strVal val="visible"/>
                                      </p:to>
                                    </p:set>
                                    <p:anim calcmode="lin" valueType="num">
                                      <p:cBhvr additive="base">
                                        <p:cTn id="15" dur="500" fill="hold"/>
                                        <p:tgtEl>
                                          <p:spTgt spid="16389">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638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6389">
                                            <p:txEl>
                                              <p:pRg st="3" end="3"/>
                                            </p:txEl>
                                          </p:spTgt>
                                        </p:tgtEl>
                                        <p:attrNameLst>
                                          <p:attrName>style.visibility</p:attrName>
                                        </p:attrNameLst>
                                      </p:cBhvr>
                                      <p:to>
                                        <p:strVal val="visible"/>
                                      </p:to>
                                    </p:set>
                                    <p:anim calcmode="lin" valueType="num">
                                      <p:cBhvr additive="base">
                                        <p:cTn id="21" dur="500" fill="hold"/>
                                        <p:tgtEl>
                                          <p:spTgt spid="16389">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6389">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6389">
                                            <p:txEl>
                                              <p:pRg st="4" end="4"/>
                                            </p:txEl>
                                          </p:spTgt>
                                        </p:tgtEl>
                                        <p:attrNameLst>
                                          <p:attrName>style.visibility</p:attrName>
                                        </p:attrNameLst>
                                      </p:cBhvr>
                                      <p:to>
                                        <p:strVal val="visible"/>
                                      </p:to>
                                    </p:set>
                                    <p:anim calcmode="lin" valueType="num">
                                      <p:cBhvr additive="base">
                                        <p:cTn id="25" dur="500" fill="hold"/>
                                        <p:tgtEl>
                                          <p:spTgt spid="16389">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6389">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6389">
                                            <p:txEl>
                                              <p:pRg st="5" end="5"/>
                                            </p:txEl>
                                          </p:spTgt>
                                        </p:tgtEl>
                                        <p:attrNameLst>
                                          <p:attrName>style.visibility</p:attrName>
                                        </p:attrNameLst>
                                      </p:cBhvr>
                                      <p:to>
                                        <p:strVal val="visible"/>
                                      </p:to>
                                    </p:set>
                                    <p:anim calcmode="lin" valueType="num">
                                      <p:cBhvr additive="base">
                                        <p:cTn id="29" dur="500" fill="hold"/>
                                        <p:tgtEl>
                                          <p:spTgt spid="16389">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6389">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6389">
                                            <p:txEl>
                                              <p:pRg st="6" end="6"/>
                                            </p:txEl>
                                          </p:spTgt>
                                        </p:tgtEl>
                                        <p:attrNameLst>
                                          <p:attrName>style.visibility</p:attrName>
                                        </p:attrNameLst>
                                      </p:cBhvr>
                                      <p:to>
                                        <p:strVal val="visible"/>
                                      </p:to>
                                    </p:set>
                                    <p:anim calcmode="lin" valueType="num">
                                      <p:cBhvr additive="base">
                                        <p:cTn id="33" dur="500" fill="hold"/>
                                        <p:tgtEl>
                                          <p:spTgt spid="16389">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389">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6389">
                                            <p:txEl>
                                              <p:pRg st="7" end="7"/>
                                            </p:txEl>
                                          </p:spTgt>
                                        </p:tgtEl>
                                        <p:attrNameLst>
                                          <p:attrName>style.visibility</p:attrName>
                                        </p:attrNameLst>
                                      </p:cBhvr>
                                      <p:to>
                                        <p:strVal val="visible"/>
                                      </p:to>
                                    </p:set>
                                    <p:anim calcmode="lin" valueType="num">
                                      <p:cBhvr additive="base">
                                        <p:cTn id="37" dur="500" fill="hold"/>
                                        <p:tgtEl>
                                          <p:spTgt spid="16389">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638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6389">
                                            <p:txEl>
                                              <p:pRg st="8" end="8"/>
                                            </p:txEl>
                                          </p:spTgt>
                                        </p:tgtEl>
                                        <p:attrNameLst>
                                          <p:attrName>style.visibility</p:attrName>
                                        </p:attrNameLst>
                                      </p:cBhvr>
                                      <p:to>
                                        <p:strVal val="visible"/>
                                      </p:to>
                                    </p:set>
                                    <p:anim calcmode="lin" valueType="num">
                                      <p:cBhvr additive="base">
                                        <p:cTn id="43" dur="500" fill="hold"/>
                                        <p:tgtEl>
                                          <p:spTgt spid="16389">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6389">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389">
                                            <p:txEl>
                                              <p:pRg st="9" end="9"/>
                                            </p:txEl>
                                          </p:spTgt>
                                        </p:tgtEl>
                                        <p:attrNameLst>
                                          <p:attrName>style.visibility</p:attrName>
                                        </p:attrNameLst>
                                      </p:cBhvr>
                                      <p:to>
                                        <p:strVal val="visible"/>
                                      </p:to>
                                    </p:set>
                                    <p:anim calcmode="lin" valueType="num">
                                      <p:cBhvr additive="base">
                                        <p:cTn id="47" dur="500" fill="hold"/>
                                        <p:tgtEl>
                                          <p:spTgt spid="16389">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389">
                                            <p:txEl>
                                              <p:pRg st="9" end="9"/>
                                            </p:txEl>
                                          </p:spTgt>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6389">
                                            <p:txEl>
                                              <p:pRg st="10" end="10"/>
                                            </p:txEl>
                                          </p:spTgt>
                                        </p:tgtEl>
                                        <p:attrNameLst>
                                          <p:attrName>style.visibility</p:attrName>
                                        </p:attrNameLst>
                                      </p:cBhvr>
                                      <p:to>
                                        <p:strVal val="visible"/>
                                      </p:to>
                                    </p:set>
                                    <p:anim calcmode="lin" valueType="num">
                                      <p:cBhvr additive="base">
                                        <p:cTn id="51" dur="500" fill="hold"/>
                                        <p:tgtEl>
                                          <p:spTgt spid="16389">
                                            <p:txEl>
                                              <p:pRg st="10" end="10"/>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1638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8"/>
          <p:cNvSpPr>
            <a:spLocks noGrp="1" noChangeArrowheads="1"/>
          </p:cNvSpPr>
          <p:nvPr>
            <p:ph type="ctrTitle"/>
          </p:nvPr>
        </p:nvSpPr>
        <p:spPr/>
        <p:txBody>
          <a:bodyPr/>
          <a:lstStyle/>
          <a:p>
            <a:pPr eaLnBrk="1" hangingPunct="1"/>
            <a:r>
              <a:rPr lang="en-US" altLang="zh-CN" dirty="0"/>
              <a:t>Module 3:  X10 Intra-Place Parallelism</a:t>
            </a: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pPr algn="r"/>
            <a:r>
              <a:rPr lang="en-US" altLang="zh-CN"/>
              <a:t>Module Overview</a:t>
            </a:r>
          </a:p>
        </p:txBody>
      </p:sp>
      <p:sp>
        <p:nvSpPr>
          <p:cNvPr id="83971" name="Content Placeholder 2"/>
          <p:cNvSpPr>
            <a:spLocks noGrp="1"/>
          </p:cNvSpPr>
          <p:nvPr>
            <p:ph idx="1"/>
          </p:nvPr>
        </p:nvSpPr>
        <p:spPr/>
        <p:txBody>
          <a:bodyPr/>
          <a:lstStyle/>
          <a:p>
            <a:r>
              <a:rPr lang="en-US" altLang="zh-CN" dirty="0"/>
              <a:t>Parallelism = Activities + Places</a:t>
            </a:r>
          </a:p>
          <a:p>
            <a:endParaRPr lang="en-US" altLang="zh-CN" dirty="0"/>
          </a:p>
          <a:p>
            <a:r>
              <a:rPr lang="en-US" altLang="zh-CN" dirty="0"/>
              <a:t>Basic parallel constructs (</a:t>
            </a:r>
            <a:r>
              <a:rPr lang="en-US" altLang="zh-CN" dirty="0" err="1"/>
              <a:t>async</a:t>
            </a:r>
            <a:r>
              <a:rPr lang="en-US" altLang="zh-CN" dirty="0"/>
              <a:t>, at, finish, atomic)</a:t>
            </a:r>
          </a:p>
          <a:p>
            <a:endParaRPr lang="en-US" altLang="zh-CN" dirty="0"/>
          </a:p>
          <a:p>
            <a:r>
              <a:rPr lang="en-US" altLang="zh-CN" dirty="0"/>
              <a:t>Trivial parallel example:  Pi approximation</a:t>
            </a:r>
          </a:p>
          <a:p>
            <a:endParaRPr lang="en-US" altLang="zh-CN" dirty="0"/>
          </a:p>
          <a:p>
            <a:r>
              <a:rPr lang="en-US" altLang="zh-CN" dirty="0"/>
              <a:t>Shared memory (single place) Prefix Sum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71">
                                            <p:txEl>
                                              <p:pRg st="0" end="0"/>
                                            </p:txEl>
                                          </p:spTgt>
                                        </p:tgtEl>
                                        <p:attrNameLst>
                                          <p:attrName>style.visibility</p:attrName>
                                        </p:attrNameLst>
                                      </p:cBhvr>
                                      <p:to>
                                        <p:strVal val="visible"/>
                                      </p:to>
                                    </p:set>
                                    <p:animEffect transition="in" filter="blinds(horizontal)">
                                      <p:cBhvr>
                                        <p:cTn id="7" dur="500"/>
                                        <p:tgtEl>
                                          <p:spTgt spid="839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3971">
                                            <p:txEl>
                                              <p:pRg st="2" end="2"/>
                                            </p:txEl>
                                          </p:spTgt>
                                        </p:tgtEl>
                                        <p:attrNameLst>
                                          <p:attrName>style.visibility</p:attrName>
                                        </p:attrNameLst>
                                      </p:cBhvr>
                                      <p:to>
                                        <p:strVal val="visible"/>
                                      </p:to>
                                    </p:set>
                                    <p:animEffect transition="in" filter="blinds(horizontal)">
                                      <p:cBhvr>
                                        <p:cTn id="12" dur="500"/>
                                        <p:tgtEl>
                                          <p:spTgt spid="8397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3971">
                                            <p:txEl>
                                              <p:pRg st="4" end="4"/>
                                            </p:txEl>
                                          </p:spTgt>
                                        </p:tgtEl>
                                        <p:attrNameLst>
                                          <p:attrName>style.visibility</p:attrName>
                                        </p:attrNameLst>
                                      </p:cBhvr>
                                      <p:to>
                                        <p:strVal val="visible"/>
                                      </p:to>
                                    </p:set>
                                    <p:animEffect transition="in" filter="blinds(horizontal)">
                                      <p:cBhvr>
                                        <p:cTn id="17" dur="500"/>
                                        <p:tgtEl>
                                          <p:spTgt spid="83971">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3971">
                                            <p:txEl>
                                              <p:pRg st="6" end="6"/>
                                            </p:txEl>
                                          </p:spTgt>
                                        </p:tgtEl>
                                        <p:attrNameLst>
                                          <p:attrName>style.visibility</p:attrName>
                                        </p:attrNameLst>
                                      </p:cBhvr>
                                      <p:to>
                                        <p:strVal val="visible"/>
                                      </p:to>
                                    </p:set>
                                    <p:animEffect transition="in" filter="blinds(horizontal)">
                                      <p:cBhvr>
                                        <p:cTn id="22" dur="500"/>
                                        <p:tgtEl>
                                          <p:spTgt spid="839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pPr algn="r"/>
            <a:r>
              <a:rPr lang="en-US" altLang="zh-CN"/>
              <a:t>Parallelism in X10</a:t>
            </a:r>
          </a:p>
        </p:txBody>
      </p:sp>
      <p:sp>
        <p:nvSpPr>
          <p:cNvPr id="3" name="Content Placeholder 2"/>
          <p:cNvSpPr>
            <a:spLocks noGrp="1"/>
          </p:cNvSpPr>
          <p:nvPr>
            <p:ph idx="1"/>
          </p:nvPr>
        </p:nvSpPr>
        <p:spPr>
          <a:xfrm>
            <a:off x="381000" y="1371600"/>
            <a:ext cx="6261100" cy="4793704"/>
          </a:xfrm>
        </p:spPr>
        <p:txBody>
          <a:bodyPr>
            <a:normAutofit fontScale="85000" lnSpcReduction="10000"/>
          </a:bodyPr>
          <a:lstStyle/>
          <a:p>
            <a:pPr>
              <a:lnSpc>
                <a:spcPct val="150000"/>
              </a:lnSpc>
            </a:pPr>
            <a:r>
              <a:rPr lang="en-US" altLang="zh-CN" sz="2000" dirty="0">
                <a:solidFill>
                  <a:srgbClr val="FF0000"/>
                </a:solidFill>
              </a:rPr>
              <a:t>Activities</a:t>
            </a:r>
          </a:p>
          <a:p>
            <a:pPr lvl="1">
              <a:lnSpc>
                <a:spcPct val="150000"/>
              </a:lnSpc>
            </a:pPr>
            <a:r>
              <a:rPr lang="en-US" altLang="zh-CN" sz="1800" dirty="0"/>
              <a:t>All X10 programs begin with a single activity executing </a:t>
            </a:r>
            <a:r>
              <a:rPr lang="en-US" altLang="zh-CN" sz="1600" dirty="0">
                <a:latin typeface="Monaco" charset="0"/>
              </a:rPr>
              <a:t>main </a:t>
            </a:r>
            <a:r>
              <a:rPr lang="en-US" altLang="zh-CN" sz="1800" dirty="0"/>
              <a:t>in place 0</a:t>
            </a:r>
          </a:p>
          <a:p>
            <a:pPr lvl="1">
              <a:lnSpc>
                <a:spcPct val="150000"/>
              </a:lnSpc>
            </a:pPr>
            <a:r>
              <a:rPr lang="en-US" altLang="zh-CN" sz="1800" dirty="0"/>
              <a:t>Create/control with </a:t>
            </a:r>
            <a:r>
              <a:rPr lang="en-US" altLang="zh-CN" sz="1600" dirty="0">
                <a:latin typeface="Monaco" charset="0"/>
              </a:rPr>
              <a:t>at, </a:t>
            </a:r>
            <a:r>
              <a:rPr lang="en-US" altLang="zh-CN" sz="1600" dirty="0" err="1">
                <a:latin typeface="Monaco" charset="0"/>
              </a:rPr>
              <a:t>async</a:t>
            </a:r>
            <a:r>
              <a:rPr lang="en-US" altLang="zh-CN" sz="1600" dirty="0">
                <a:latin typeface="Monaco" charset="0"/>
              </a:rPr>
              <a:t>, finish, atomic</a:t>
            </a:r>
            <a:r>
              <a:rPr lang="en-US" altLang="zh-CN" sz="1800" dirty="0"/>
              <a:t> (and many others!)</a:t>
            </a:r>
          </a:p>
          <a:p>
            <a:pPr>
              <a:lnSpc>
                <a:spcPct val="150000"/>
              </a:lnSpc>
            </a:pPr>
            <a:endParaRPr lang="en-US" altLang="zh-CN" sz="2000" dirty="0">
              <a:solidFill>
                <a:srgbClr val="FF0000"/>
              </a:solidFill>
            </a:endParaRPr>
          </a:p>
          <a:p>
            <a:pPr>
              <a:lnSpc>
                <a:spcPct val="150000"/>
              </a:lnSpc>
            </a:pPr>
            <a:r>
              <a:rPr lang="en-US" altLang="zh-CN" sz="2000" dirty="0">
                <a:solidFill>
                  <a:srgbClr val="FF0000"/>
                </a:solidFill>
              </a:rPr>
              <a:t>Places </a:t>
            </a:r>
            <a:r>
              <a:rPr lang="en-US" altLang="zh-CN" sz="2000" dirty="0">
                <a:solidFill>
                  <a:srgbClr val="3A3A3A"/>
                </a:solidFill>
              </a:rPr>
              <a:t>hold activities and objects</a:t>
            </a:r>
          </a:p>
          <a:p>
            <a:pPr lvl="1">
              <a:lnSpc>
                <a:spcPct val="150000"/>
              </a:lnSpc>
            </a:pPr>
            <a:r>
              <a:rPr lang="en-US" altLang="zh-CN" sz="1800" dirty="0">
                <a:solidFill>
                  <a:schemeClr val="tx1"/>
                </a:solidFill>
              </a:rPr>
              <a:t>class </a:t>
            </a:r>
            <a:r>
              <a:rPr lang="en-US" altLang="zh-CN" sz="1600" dirty="0">
                <a:solidFill>
                  <a:schemeClr val="tx1"/>
                </a:solidFill>
                <a:latin typeface="Monaco" charset="0"/>
              </a:rPr>
              <a:t>x10.lang.Place</a:t>
            </a:r>
            <a:endParaRPr lang="en-US" altLang="zh-CN" sz="1800" dirty="0">
              <a:solidFill>
                <a:schemeClr val="tx1"/>
              </a:solidFill>
            </a:endParaRPr>
          </a:p>
          <a:p>
            <a:pPr lvl="2">
              <a:lnSpc>
                <a:spcPct val="150000"/>
              </a:lnSpc>
            </a:pPr>
            <a:r>
              <a:rPr lang="en-US" altLang="zh-CN" sz="1600" dirty="0"/>
              <a:t>Number of places fixed at launch time, available at </a:t>
            </a:r>
            <a:r>
              <a:rPr lang="en-US" altLang="zh-CN" sz="1200" dirty="0" err="1">
                <a:latin typeface="Monaco" charset="0"/>
              </a:rPr>
              <a:t>Place.MAX_PLACES</a:t>
            </a:r>
            <a:endParaRPr lang="en-US" altLang="zh-CN" sz="1600" dirty="0">
              <a:latin typeface="Monaco" charset="0"/>
            </a:endParaRPr>
          </a:p>
          <a:p>
            <a:pPr lvl="2">
              <a:lnSpc>
                <a:spcPct val="150000"/>
              </a:lnSpc>
            </a:pPr>
            <a:r>
              <a:rPr lang="en-US" altLang="zh-CN" sz="1600" dirty="0"/>
              <a:t> </a:t>
            </a:r>
            <a:r>
              <a:rPr lang="en-US" altLang="zh-CN" sz="1200" dirty="0" err="1">
                <a:latin typeface="Monaco" charset="0"/>
              </a:rPr>
              <a:t>Place.FIRST_PLACE</a:t>
            </a:r>
            <a:r>
              <a:rPr lang="en-US" altLang="zh-CN" sz="1600" dirty="0"/>
              <a:t> is place 0</a:t>
            </a:r>
          </a:p>
          <a:p>
            <a:pPr lvl="1">
              <a:lnSpc>
                <a:spcPct val="150000"/>
              </a:lnSpc>
            </a:pPr>
            <a:r>
              <a:rPr lang="en-US" altLang="zh-CN" sz="1800" dirty="0"/>
              <a:t>Launch an X10 app with </a:t>
            </a:r>
            <a:r>
              <a:rPr lang="en-US" altLang="zh-CN" sz="1800" dirty="0" err="1"/>
              <a:t>mpirun</a:t>
            </a:r>
            <a:r>
              <a:rPr lang="en-US" altLang="zh-CN" sz="1800" dirty="0"/>
              <a:t> </a:t>
            </a:r>
          </a:p>
          <a:p>
            <a:pPr lvl="2">
              <a:lnSpc>
                <a:spcPct val="150000"/>
              </a:lnSpc>
            </a:pPr>
            <a:r>
              <a:rPr lang="en-US" altLang="zh-CN" sz="1600" dirty="0" err="1"/>
              <a:t>mpirun</a:t>
            </a:r>
            <a:r>
              <a:rPr lang="en-US" altLang="zh-CN" sz="1600" dirty="0"/>
              <a:t> –</a:t>
            </a:r>
            <a:r>
              <a:rPr lang="en-US" altLang="zh-CN" sz="1600" dirty="0" err="1"/>
              <a:t>np</a:t>
            </a:r>
            <a:r>
              <a:rPr lang="en-US" altLang="zh-CN" sz="1600" dirty="0"/>
              <a:t> 4 </a:t>
            </a:r>
            <a:r>
              <a:rPr lang="en-US" altLang="zh-CN" sz="1600" dirty="0" err="1"/>
              <a:t>HelloWholeWorld</a:t>
            </a:r>
            <a:endParaRPr lang="en-US" altLang="zh-CN" sz="1600" dirty="0"/>
          </a:p>
          <a:p>
            <a:pPr lvl="2">
              <a:lnSpc>
                <a:spcPct val="150000"/>
              </a:lnSpc>
            </a:pPr>
            <a:r>
              <a:rPr lang="en-US" altLang="zh-CN" sz="1600" dirty="0"/>
              <a:t>Places numbered 0..3</a:t>
            </a:r>
          </a:p>
        </p:txBody>
      </p:sp>
      <p:pic>
        <p:nvPicPr>
          <p:cNvPr id="86021" name="Picture 6" descr="startup.eps"/>
          <p:cNvPicPr>
            <a:picLocks noChangeAspect="1"/>
          </p:cNvPicPr>
          <p:nvPr/>
        </p:nvPicPr>
        <p:blipFill>
          <a:blip r:embed="rId3" cstate="print"/>
          <a:srcRect/>
          <a:stretch>
            <a:fillRect/>
          </a:stretch>
        </p:blipFill>
        <p:spPr bwMode="auto">
          <a:xfrm>
            <a:off x="6516216" y="1479550"/>
            <a:ext cx="2362200" cy="21971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linds(horizont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blinds(horizontal)">
                                      <p:cBhvr>
                                        <p:cTn id="17" dur="500"/>
                                        <p:tgtEl>
                                          <p:spTgt spid="3">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animEffect transition="in" filter="blinds(horizontal)">
                                      <p:cBhvr>
                                        <p:cTn id="27" dur="500"/>
                                        <p:tgtEl>
                                          <p:spTgt spid="3">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animEffect transition="in" filter="blinds(horizontal)">
                                      <p:cBhvr>
                                        <p:cTn id="32" dur="500"/>
                                        <p:tgtEl>
                                          <p:spTgt spid="3">
                                            <p:txEl>
                                              <p:pRg st="8" end="8"/>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animEffect transition="in" filter="blinds(horizontal)">
                                      <p:cBhvr>
                                        <p:cTn id="37" dur="500"/>
                                        <p:tgtEl>
                                          <p:spTgt spid="3">
                                            <p:txEl>
                                              <p:pRg st="9" end="9"/>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animEffect transition="in" filter="blinds(horizontal)">
                                      <p:cBhvr>
                                        <p:cTn id="42"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1"/>
          <p:cNvSpPr>
            <a:spLocks noGrp="1" noChangeArrowheads="1"/>
          </p:cNvSpPr>
          <p:nvPr>
            <p:ph type="title"/>
          </p:nvPr>
        </p:nvSpPr>
        <p:spPr>
          <a:xfrm>
            <a:off x="323528" y="476672"/>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err="1"/>
              <a:t>async</a:t>
            </a:r>
            <a:endParaRPr lang="en-US" altLang="zh-CN" dirty="0"/>
          </a:p>
        </p:txBody>
      </p:sp>
      <p:sp>
        <p:nvSpPr>
          <p:cNvPr id="87043" name="Rectangle 2"/>
          <p:cNvSpPr>
            <a:spLocks noGrp="1" noChangeArrowheads="1"/>
          </p:cNvSpPr>
          <p:nvPr>
            <p:ph type="body" idx="1"/>
          </p:nvPr>
        </p:nvSpPr>
        <p:spPr>
          <a:xfrm>
            <a:off x="177800" y="990600"/>
            <a:ext cx="4305300" cy="3625850"/>
          </a:xfrm>
        </p:spPr>
        <p:txBody>
          <a:bodyPr/>
          <a:lstStyle/>
          <a:p>
            <a:pPr marL="327025" indent="-327025">
              <a:spcBef>
                <a:spcPts val="1250"/>
              </a:spcBef>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err="1">
                <a:solidFill>
                  <a:srgbClr val="003399"/>
                </a:solidFill>
              </a:rPr>
              <a:t>async</a:t>
            </a:r>
            <a:r>
              <a:rPr lang="en-US" altLang="zh-CN" sz="2000" dirty="0">
                <a:solidFill>
                  <a:srgbClr val="003399"/>
                </a:solidFill>
              </a:rPr>
              <a:t> 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Creates a new child activity that evaluates expression </a:t>
            </a:r>
            <a:r>
              <a:rPr lang="en-US" altLang="zh-CN" sz="2000" dirty="0">
                <a:solidFill>
                  <a:srgbClr val="003399"/>
                </a:solidFill>
              </a:rPr>
              <a:t>S</a:t>
            </a:r>
            <a:r>
              <a:rPr lang="en-US" altLang="zh-CN" sz="2000" dirty="0"/>
              <a:t> asynchronously </a:t>
            </a:r>
          </a:p>
          <a:p>
            <a:pPr marL="831850" lvl="1"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dirty="0"/>
              <a:t>Evaluation returns immediately</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solidFill>
                  <a:srgbClr val="003399"/>
                </a:solidFill>
              </a:rPr>
              <a:t>S</a:t>
            </a:r>
            <a:r>
              <a:rPr lang="en-US" altLang="zh-CN" sz="2000" dirty="0"/>
              <a:t> may reference </a:t>
            </a:r>
            <a:r>
              <a:rPr lang="en-US" altLang="zh-CN" sz="2000" dirty="0" err="1">
                <a:solidFill>
                  <a:srgbClr val="003399"/>
                </a:solidFill>
              </a:rPr>
              <a:t>vals</a:t>
            </a:r>
            <a:r>
              <a:rPr lang="en-US" altLang="zh-CN" sz="2000" dirty="0">
                <a:solidFill>
                  <a:srgbClr val="003399"/>
                </a:solidFill>
              </a:rPr>
              <a:t> </a:t>
            </a:r>
            <a:r>
              <a:rPr lang="en-US" altLang="zh-CN" sz="2000" dirty="0"/>
              <a:t>in enclosing blocks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Activities cannot be named</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Activity cannot be aborted or cancelled</a:t>
            </a:r>
          </a:p>
        </p:txBody>
      </p:sp>
      <p:sp>
        <p:nvSpPr>
          <p:cNvPr id="87044" name="Text Box 3"/>
          <p:cNvSpPr txBox="1">
            <a:spLocks noChangeArrowheads="1"/>
          </p:cNvSpPr>
          <p:nvPr/>
        </p:nvSpPr>
        <p:spPr bwMode="auto">
          <a:xfrm>
            <a:off x="5295900" y="909638"/>
            <a:ext cx="2971800" cy="368300"/>
          </a:xfrm>
          <a:prstGeom prst="rect">
            <a:avLst/>
          </a:prstGeom>
          <a:noFill/>
          <a:ln w="19080">
            <a:solidFill>
              <a:srgbClr val="000000"/>
            </a:solidFill>
            <a:miter lim="800000"/>
            <a:headEnd/>
            <a:tailEnd/>
          </a:ln>
        </p:spPr>
        <p:txBody>
          <a:bodyPr lIns="90000" tIns="46800" rIns="90000" bIns="46800">
            <a:spAutoFit/>
          </a:bodyPr>
          <a:lstStyle/>
          <a:p>
            <a:pPr eaLnBrk="0" hangingPunc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i="1" dirty="0">
                <a:solidFill>
                  <a:srgbClr val="000000"/>
                </a:solidFill>
                <a:cs typeface="Arial" pitchFamily="34" charset="0"/>
              </a:rPr>
              <a:t>Stmt ::= </a:t>
            </a:r>
            <a:r>
              <a:rPr lang="en-US" altLang="zh-CN" sz="1800" b="1" dirty="0">
                <a:solidFill>
                  <a:srgbClr val="003399"/>
                </a:solidFill>
                <a:cs typeface="Arial" pitchFamily="34" charset="0"/>
              </a:rPr>
              <a:t> </a:t>
            </a:r>
            <a:r>
              <a:rPr lang="en-US" altLang="zh-CN" sz="1800" b="1" dirty="0" err="1">
                <a:solidFill>
                  <a:srgbClr val="003399"/>
                </a:solidFill>
                <a:cs typeface="Arial" pitchFamily="34" charset="0"/>
              </a:rPr>
              <a:t>async</a:t>
            </a:r>
            <a:r>
              <a:rPr lang="en-US" altLang="zh-CN" sz="1800" b="1" dirty="0">
                <a:solidFill>
                  <a:srgbClr val="003399"/>
                </a:solidFill>
                <a:cs typeface="Arial" pitchFamily="34" charset="0"/>
              </a:rPr>
              <a:t>(</a:t>
            </a:r>
            <a:r>
              <a:rPr lang="en-US" altLang="zh-CN" sz="1800" b="1" dirty="0" err="1">
                <a:solidFill>
                  <a:srgbClr val="003399"/>
                </a:solidFill>
                <a:cs typeface="Arial" pitchFamily="34" charset="0"/>
              </a:rPr>
              <a:t>p,l</a:t>
            </a:r>
            <a:r>
              <a:rPr lang="en-US" altLang="zh-CN" sz="1800" b="1" dirty="0">
                <a:solidFill>
                  <a:srgbClr val="003399"/>
                </a:solidFill>
                <a:cs typeface="Arial" pitchFamily="34" charset="0"/>
              </a:rPr>
              <a:t>) </a:t>
            </a:r>
            <a:r>
              <a:rPr lang="en-US" altLang="zh-CN" sz="1800" b="1" i="1" dirty="0">
                <a:solidFill>
                  <a:srgbClr val="669900"/>
                </a:solidFill>
                <a:cs typeface="Arial" pitchFamily="34" charset="0"/>
              </a:rPr>
              <a:t> </a:t>
            </a:r>
            <a:r>
              <a:rPr lang="en-US" altLang="zh-CN" sz="1800" b="1" i="1" dirty="0">
                <a:solidFill>
                  <a:srgbClr val="000000"/>
                </a:solidFill>
                <a:cs typeface="Arial" pitchFamily="34" charset="0"/>
              </a:rPr>
              <a:t>Stmt</a:t>
            </a:r>
          </a:p>
        </p:txBody>
      </p:sp>
      <p:sp>
        <p:nvSpPr>
          <p:cNvPr id="87045" name="Text Box 4"/>
          <p:cNvSpPr txBox="1">
            <a:spLocks noChangeArrowheads="1"/>
          </p:cNvSpPr>
          <p:nvPr/>
        </p:nvSpPr>
        <p:spPr bwMode="auto">
          <a:xfrm>
            <a:off x="6781800" y="1295400"/>
            <a:ext cx="1905000" cy="398463"/>
          </a:xfrm>
          <a:prstGeom prst="rect">
            <a:avLst/>
          </a:prstGeom>
          <a:noFill/>
          <a:ln w="9525">
            <a:noFill/>
            <a:round/>
            <a:headEnd/>
            <a:tailEnd/>
          </a:ln>
        </p:spPr>
        <p:txBody>
          <a:bodyPr lIns="90000" tIns="46800" rIns="90000" bIns="46800">
            <a:spAutoFit/>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2000">
                <a:solidFill>
                  <a:srgbClr val="000000"/>
                </a:solidFill>
                <a:cs typeface="Arial" pitchFamily="34" charset="0"/>
              </a:rPr>
              <a:t>cf Cilk’s spawn</a:t>
            </a:r>
          </a:p>
        </p:txBody>
      </p:sp>
      <p:sp>
        <p:nvSpPr>
          <p:cNvPr id="87046" name="Text Box 5"/>
          <p:cNvSpPr txBox="1">
            <a:spLocks noChangeArrowheads="1"/>
          </p:cNvSpPr>
          <p:nvPr/>
        </p:nvSpPr>
        <p:spPr bwMode="auto">
          <a:xfrm>
            <a:off x="5181600" y="1905000"/>
            <a:ext cx="3429000" cy="3195638"/>
          </a:xfrm>
          <a:prstGeom prst="rect">
            <a:avLst/>
          </a:prstGeom>
          <a:noFill/>
          <a:ln w="9525">
            <a:noFill/>
            <a:round/>
            <a:headEnd/>
            <a:tailEnd/>
          </a:ln>
        </p:spPr>
        <p:txBody>
          <a:bodyPr lIns="90000" tIns="46800" rIns="90000" bIns="46800">
            <a:spAutoFit/>
          </a:bodyPr>
          <a:lstStyle/>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669900"/>
                </a:solidFill>
                <a:latin typeface="Courier New" pitchFamily="49" charset="0"/>
                <a:cs typeface="Arial" pitchFamily="34" charset="0"/>
              </a:rPr>
              <a:t>// Compute the Fibonacci</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669900"/>
                </a:solidFill>
                <a:latin typeface="Courier New" pitchFamily="49" charset="0"/>
                <a:cs typeface="Arial" pitchFamily="34" charset="0"/>
              </a:rPr>
              <a:t>// sequence in parallel.</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def run()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if (r &lt; 2) return;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val f1 = new Fib(r-1),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val f2 = new Fib(r-2);</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finish</a:t>
            </a:r>
            <a:r>
              <a:rPr lang="en-US" altLang="zh-CN" sz="1600" b="1">
                <a:solidFill>
                  <a:srgbClr val="3366FF"/>
                </a:solidFill>
                <a:latin typeface="Courier New" pitchFamily="49" charset="0"/>
                <a:cs typeface="Arial" pitchFamily="34" charset="0"/>
              </a:rPr>
              <a:t> {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async</a:t>
            </a:r>
            <a:r>
              <a:rPr lang="en-US" altLang="zh-CN" sz="1600" b="1">
                <a:solidFill>
                  <a:srgbClr val="3366FF"/>
                </a:solidFill>
                <a:latin typeface="Courier New" pitchFamily="49" charset="0"/>
                <a:cs typeface="Arial" pitchFamily="34" charset="0"/>
              </a:rPr>
              <a:t> f1.run();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async</a:t>
            </a:r>
            <a:r>
              <a:rPr lang="en-US" altLang="zh-CN" sz="1600" b="1">
                <a:solidFill>
                  <a:srgbClr val="3366FF"/>
                </a:solidFill>
                <a:latin typeface="Courier New" pitchFamily="49" charset="0"/>
                <a:cs typeface="Arial" pitchFamily="34" charset="0"/>
              </a:rPr>
              <a:t> f2.run();</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r = f1.r + f2.r;</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a:t>
            </a:r>
          </a:p>
        </p:txBody>
      </p:sp>
      <p:sp>
        <p:nvSpPr>
          <p:cNvPr id="87047" name="TextBox 6"/>
          <p:cNvSpPr txBox="1">
            <a:spLocks noChangeArrowheads="1"/>
          </p:cNvSpPr>
          <p:nvPr/>
        </p:nvSpPr>
        <p:spPr bwMode="auto">
          <a:xfrm>
            <a:off x="0" y="5877272"/>
            <a:ext cx="5900738" cy="400050"/>
          </a:xfrm>
          <a:prstGeom prst="rect">
            <a:avLst/>
          </a:prstGeom>
          <a:noFill/>
          <a:ln w="9525">
            <a:noFill/>
            <a:miter lim="800000"/>
            <a:headEnd/>
            <a:tailEnd/>
          </a:ln>
        </p:spPr>
        <p:txBody>
          <a:bodyPr wrap="none">
            <a:spAutoFit/>
          </a:bodyPr>
          <a:lstStyle/>
          <a:p>
            <a:pPr eaLnBrk="0" hangingPunct="0"/>
            <a:r>
              <a:rPr lang="en-US" altLang="zh-CN" sz="2000" dirty="0"/>
              <a:t>Based on “An Overview of X10 2.0”, SC09 Tutorial</a:t>
            </a:r>
          </a:p>
        </p:txBody>
      </p:sp>
      <p:sp>
        <p:nvSpPr>
          <p:cNvPr id="9" name="TextBox 8"/>
          <p:cNvSpPr txBox="1"/>
          <p:nvPr/>
        </p:nvSpPr>
        <p:spPr>
          <a:xfrm>
            <a:off x="6156176" y="5445224"/>
            <a:ext cx="2592288" cy="1107996"/>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b="1" dirty="0">
                <a:solidFill>
                  <a:srgbClr val="FF0000"/>
                </a:solidFill>
              </a:rPr>
              <a:t>How many activity in different running Step(time)?</a:t>
            </a:r>
            <a:endParaRPr lang="zh-CN" altLang="en-US" b="1" dirty="0">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7044"/>
                                        </p:tgtEl>
                                        <p:attrNameLst>
                                          <p:attrName>style.visibility</p:attrName>
                                        </p:attrNameLst>
                                      </p:cBhvr>
                                      <p:to>
                                        <p:strVal val="visible"/>
                                      </p:to>
                                    </p:set>
                                    <p:animEffect transition="in" filter="blinds(horizontal)">
                                      <p:cBhvr>
                                        <p:cTn id="7" dur="500"/>
                                        <p:tgtEl>
                                          <p:spTgt spid="8704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7045"/>
                                        </p:tgtEl>
                                        <p:attrNameLst>
                                          <p:attrName>style.visibility</p:attrName>
                                        </p:attrNameLst>
                                      </p:cBhvr>
                                      <p:to>
                                        <p:strVal val="visible"/>
                                      </p:to>
                                    </p:set>
                                    <p:animEffect transition="in" filter="blinds(horizontal)">
                                      <p:cBhvr>
                                        <p:cTn id="12" dur="500"/>
                                        <p:tgtEl>
                                          <p:spTgt spid="8704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7046"/>
                                        </p:tgtEl>
                                        <p:attrNameLst>
                                          <p:attrName>style.visibility</p:attrName>
                                        </p:attrNameLst>
                                      </p:cBhvr>
                                      <p:to>
                                        <p:strVal val="visible"/>
                                      </p:to>
                                    </p:set>
                                    <p:animEffect transition="in" filter="blinds(horizontal)">
                                      <p:cBhvr>
                                        <p:cTn id="17" dur="500"/>
                                        <p:tgtEl>
                                          <p:spTgt spid="87046"/>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4" fill="hold" grpId="0" nodeType="clickEffect">
                                  <p:stCondLst>
                                    <p:cond delay="0"/>
                                  </p:stCondLst>
                                  <p:childTnLst>
                                    <p:set>
                                      <p:cBhvr>
                                        <p:cTn id="27" dur="1" fill="hold">
                                          <p:stCondLst>
                                            <p:cond delay="0"/>
                                          </p:stCondLst>
                                        </p:cTn>
                                        <p:tgtEl>
                                          <p:spTgt spid="87047"/>
                                        </p:tgtEl>
                                        <p:attrNameLst>
                                          <p:attrName>style.visibility</p:attrName>
                                        </p:attrNameLst>
                                      </p:cBhvr>
                                      <p:to>
                                        <p:strVal val="visible"/>
                                      </p:to>
                                    </p:set>
                                    <p:anim calcmode="lin" valueType="num">
                                      <p:cBhvr additive="base">
                                        <p:cTn id="28" dur="500" fill="hold"/>
                                        <p:tgtEl>
                                          <p:spTgt spid="87047"/>
                                        </p:tgtEl>
                                        <p:attrNameLst>
                                          <p:attrName>ppt_x</p:attrName>
                                        </p:attrNameLst>
                                      </p:cBhvr>
                                      <p:tavLst>
                                        <p:tav tm="0">
                                          <p:val>
                                            <p:strVal val="#ppt_x"/>
                                          </p:val>
                                        </p:tav>
                                        <p:tav tm="100000">
                                          <p:val>
                                            <p:strVal val="#ppt_x"/>
                                          </p:val>
                                        </p:tav>
                                      </p:tavLst>
                                    </p:anim>
                                    <p:anim calcmode="lin" valueType="num">
                                      <p:cBhvr additive="base">
                                        <p:cTn id="29" dur="500" fill="hold"/>
                                        <p:tgtEl>
                                          <p:spTgt spid="870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4" grpId="0" animBg="1"/>
      <p:bldP spid="87045" grpId="0"/>
      <p:bldP spid="87046" grpId="0"/>
      <p:bldP spid="87047" grpId="0"/>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1"/>
          <p:cNvSpPr txBox="1">
            <a:spLocks noChangeArrowheads="1"/>
          </p:cNvSpPr>
          <p:nvPr/>
        </p:nvSpPr>
        <p:spPr bwMode="auto">
          <a:xfrm>
            <a:off x="5181600" y="1905000"/>
            <a:ext cx="3429000" cy="3195638"/>
          </a:xfrm>
          <a:prstGeom prst="rect">
            <a:avLst/>
          </a:prstGeom>
          <a:noFill/>
          <a:ln w="9525">
            <a:noFill/>
            <a:round/>
            <a:headEnd/>
            <a:tailEnd/>
          </a:ln>
        </p:spPr>
        <p:txBody>
          <a:bodyPr lIns="90000" tIns="46800" rIns="90000" bIns="46800">
            <a:spAutoFit/>
          </a:bodyPr>
          <a:lstStyle/>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669900"/>
                </a:solidFill>
                <a:latin typeface="Courier New" pitchFamily="49" charset="0"/>
                <a:cs typeface="Arial" pitchFamily="34" charset="0"/>
              </a:rPr>
              <a:t>// Compute the Fibonacci</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669900"/>
                </a:solidFill>
                <a:latin typeface="Courier New" pitchFamily="49" charset="0"/>
                <a:cs typeface="Arial" pitchFamily="34" charset="0"/>
              </a:rPr>
              <a:t>// sequence in parallel.</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def run()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if (r &lt; 2) return;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val f1 = new Fib(r-1),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val f2 = new Fib(r-2);</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finish</a:t>
            </a:r>
            <a:r>
              <a:rPr lang="en-US" altLang="zh-CN" sz="1600" b="1">
                <a:solidFill>
                  <a:srgbClr val="3366FF"/>
                </a:solidFill>
                <a:latin typeface="Courier New" pitchFamily="49" charset="0"/>
                <a:cs typeface="Arial" pitchFamily="34" charset="0"/>
              </a:rPr>
              <a:t> {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async</a:t>
            </a:r>
            <a:r>
              <a:rPr lang="en-US" altLang="zh-CN" sz="1600" b="1">
                <a:solidFill>
                  <a:srgbClr val="3366FF"/>
                </a:solidFill>
                <a:latin typeface="Courier New" pitchFamily="49" charset="0"/>
                <a:cs typeface="Arial" pitchFamily="34" charset="0"/>
              </a:rPr>
              <a:t> f1.run();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r>
              <a:rPr lang="en-US" altLang="zh-CN" sz="1600" b="1">
                <a:solidFill>
                  <a:srgbClr val="D60093"/>
                </a:solidFill>
                <a:latin typeface="Courier New" pitchFamily="49" charset="0"/>
                <a:cs typeface="Arial" pitchFamily="34" charset="0"/>
              </a:rPr>
              <a:t>async</a:t>
            </a:r>
            <a:r>
              <a:rPr lang="en-US" altLang="zh-CN" sz="1600" b="1">
                <a:solidFill>
                  <a:srgbClr val="3366FF"/>
                </a:solidFill>
                <a:latin typeface="Courier New" pitchFamily="49" charset="0"/>
                <a:cs typeface="Arial" pitchFamily="34" charset="0"/>
              </a:rPr>
              <a:t> f2.run();</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	r = f1.r + f2.r;</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a:solidFill>
                  <a:srgbClr val="3366FF"/>
                </a:solidFill>
                <a:latin typeface="Courier New" pitchFamily="49" charset="0"/>
                <a:cs typeface="Arial" pitchFamily="34" charset="0"/>
              </a:rPr>
              <a:t>}</a:t>
            </a:r>
          </a:p>
        </p:txBody>
      </p:sp>
      <p:sp>
        <p:nvSpPr>
          <p:cNvPr id="89091" name="Rectangle 2"/>
          <p:cNvSpPr>
            <a:spLocks noGrp="1" noChangeArrowheads="1"/>
          </p:cNvSpPr>
          <p:nvPr>
            <p:ph type="title"/>
          </p:nvPr>
        </p:nvSpPr>
        <p:spPr>
          <a:xfrm>
            <a:off x="323528" y="476672"/>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t>finish</a:t>
            </a:r>
          </a:p>
        </p:txBody>
      </p:sp>
      <p:sp>
        <p:nvSpPr>
          <p:cNvPr id="89092" name="Rectangle 3"/>
          <p:cNvSpPr>
            <a:spLocks noGrp="1" noChangeArrowheads="1"/>
          </p:cNvSpPr>
          <p:nvPr>
            <p:ph type="body" idx="1"/>
          </p:nvPr>
        </p:nvSpPr>
        <p:spPr>
          <a:xfrm>
            <a:off x="177800" y="990600"/>
            <a:ext cx="5080000" cy="5346700"/>
          </a:xfrm>
        </p:spPr>
        <p:txBody>
          <a:bodyPr/>
          <a:lstStyle/>
          <a:p>
            <a:pPr marL="327025" indent="-327025">
              <a:spcBef>
                <a:spcPts val="1250"/>
              </a:spcBef>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solidFill>
                  <a:srgbClr val="003399"/>
                </a:solidFill>
              </a:rPr>
              <a:t>L: finish 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t>Evaluate </a:t>
            </a:r>
            <a:r>
              <a:rPr lang="en-US" altLang="zh-CN" sz="2000" dirty="0">
                <a:solidFill>
                  <a:srgbClr val="003399"/>
                </a:solidFill>
              </a:rPr>
              <a:t>S</a:t>
            </a:r>
            <a:r>
              <a:rPr lang="en-US" altLang="zh-CN" sz="2000" dirty="0"/>
              <a:t>, but wait until all </a:t>
            </a:r>
            <a:r>
              <a:rPr lang="en-US" altLang="zh-CN" sz="2000" b="1" dirty="0">
                <a:solidFill>
                  <a:srgbClr val="FF0000"/>
                </a:solidFill>
              </a:rPr>
              <a:t>(transitively) </a:t>
            </a:r>
            <a:r>
              <a:rPr lang="en-US" altLang="zh-CN" sz="2000" dirty="0"/>
              <a:t>spawned </a:t>
            </a:r>
            <a:r>
              <a:rPr lang="en-US" altLang="zh-CN" sz="2000" dirty="0" err="1"/>
              <a:t>asyncs</a:t>
            </a:r>
            <a:r>
              <a:rPr lang="en-US" altLang="zh-CN" sz="2000" dirty="0"/>
              <a:t> have terminated. </a:t>
            </a:r>
          </a:p>
          <a:p>
            <a:pPr marL="327025" indent="-327025">
              <a:spcBef>
                <a:spcPts val="875"/>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endParaRPr lang="en-US" altLang="zh-CN" sz="1400" dirty="0"/>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t>implicit </a:t>
            </a:r>
            <a:r>
              <a:rPr lang="en-US" altLang="zh-CN" sz="2000" dirty="0">
                <a:solidFill>
                  <a:srgbClr val="003399"/>
                </a:solidFill>
              </a:rPr>
              <a:t>finish</a:t>
            </a:r>
            <a:r>
              <a:rPr lang="en-US" altLang="zh-CN" sz="2000" dirty="0"/>
              <a:t> at main activity</a:t>
            </a:r>
          </a:p>
          <a:p>
            <a:pPr marL="327025" indent="-327025">
              <a:spcBef>
                <a:spcPts val="875"/>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endParaRPr lang="en-US" altLang="zh-CN" sz="1400" dirty="0"/>
          </a:p>
          <a:p>
            <a:pPr marL="327025" indent="-327025">
              <a:spcBef>
                <a:spcPts val="1250"/>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solidFill>
                  <a:srgbClr val="003399"/>
                </a:solidFill>
              </a:rPr>
              <a:t>finish</a:t>
            </a:r>
            <a:r>
              <a:rPr lang="en-US" altLang="zh-CN" sz="2000" dirty="0"/>
              <a:t> is useful for expressing </a:t>
            </a:r>
          </a:p>
          <a:p>
            <a:pPr marL="327025" indent="-327025">
              <a:spcBef>
                <a:spcPct val="0"/>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t>“synchronous” operations on </a:t>
            </a:r>
          </a:p>
          <a:p>
            <a:pPr marL="327025" indent="-327025">
              <a:spcBef>
                <a:spcPct val="0"/>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 pos="5067300" algn="l"/>
              </a:tabLst>
            </a:pPr>
            <a:r>
              <a:rPr lang="en-US" altLang="zh-CN" sz="2000" dirty="0"/>
              <a:t>(local or) remote data.</a:t>
            </a:r>
          </a:p>
        </p:txBody>
      </p:sp>
      <p:sp>
        <p:nvSpPr>
          <p:cNvPr id="89093" name="Text Box 4"/>
          <p:cNvSpPr txBox="1">
            <a:spLocks noChangeArrowheads="1"/>
          </p:cNvSpPr>
          <p:nvPr/>
        </p:nvSpPr>
        <p:spPr bwMode="auto">
          <a:xfrm>
            <a:off x="5295900" y="909638"/>
            <a:ext cx="2514600" cy="368300"/>
          </a:xfrm>
          <a:prstGeom prst="rect">
            <a:avLst/>
          </a:prstGeom>
          <a:noFill/>
          <a:ln w="19080">
            <a:solidFill>
              <a:srgbClr val="000000"/>
            </a:solidFill>
            <a:miter lim="800000"/>
            <a:headEnd/>
            <a:tailEnd/>
          </a:ln>
        </p:spPr>
        <p:txBody>
          <a:bodyPr lIns="90000" tIns="46800" rIns="90000" bIns="46800">
            <a:spAutoFit/>
          </a:bodyPr>
          <a:lstStyle/>
          <a:p>
            <a:pPr eaLnBrk="0" hangingPunc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i="1">
                <a:solidFill>
                  <a:srgbClr val="000000"/>
                </a:solidFill>
                <a:cs typeface="Arial" pitchFamily="34" charset="0"/>
              </a:rPr>
              <a:t>Stmt ::=  </a:t>
            </a:r>
            <a:r>
              <a:rPr lang="en-US" altLang="zh-CN" sz="1800" b="1">
                <a:solidFill>
                  <a:srgbClr val="003399"/>
                </a:solidFill>
                <a:cs typeface="Arial" pitchFamily="34" charset="0"/>
              </a:rPr>
              <a:t>finish </a:t>
            </a:r>
            <a:r>
              <a:rPr lang="en-US" altLang="zh-CN" sz="1800" b="1" i="1">
                <a:solidFill>
                  <a:srgbClr val="000000"/>
                </a:solidFill>
                <a:cs typeface="Arial" pitchFamily="34" charset="0"/>
              </a:rPr>
              <a:t> Stmt</a:t>
            </a:r>
          </a:p>
        </p:txBody>
      </p:sp>
      <p:sp>
        <p:nvSpPr>
          <p:cNvPr id="89094" name="Text Box 5"/>
          <p:cNvSpPr txBox="1">
            <a:spLocks noChangeArrowheads="1"/>
          </p:cNvSpPr>
          <p:nvPr/>
        </p:nvSpPr>
        <p:spPr bwMode="auto">
          <a:xfrm>
            <a:off x="6781800" y="1295400"/>
            <a:ext cx="1735138" cy="398463"/>
          </a:xfrm>
          <a:prstGeom prst="rect">
            <a:avLst/>
          </a:prstGeom>
          <a:noFill/>
          <a:ln w="9525">
            <a:noFill/>
            <a:round/>
            <a:headEnd/>
            <a:tailEnd/>
          </a:ln>
        </p:spPr>
        <p:txBody>
          <a:bodyPr lIns="90000" tIns="46800" rIns="90000" bIns="46800">
            <a:spAutoFit/>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2000">
                <a:solidFill>
                  <a:srgbClr val="000000"/>
                </a:solidFill>
                <a:cs typeface="Arial" pitchFamily="34" charset="0"/>
              </a:rPr>
              <a:t>cf Cilk’s sync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9092">
                                            <p:txEl>
                                              <p:pRg st="1" end="1"/>
                                            </p:txEl>
                                          </p:spTgt>
                                        </p:tgtEl>
                                        <p:attrNameLst>
                                          <p:attrName>style.visibility</p:attrName>
                                        </p:attrNameLst>
                                      </p:cBhvr>
                                      <p:to>
                                        <p:strVal val="visible"/>
                                      </p:to>
                                    </p:set>
                                    <p:animEffect transition="in" filter="blinds(horizontal)">
                                      <p:cBhvr>
                                        <p:cTn id="7" dur="500"/>
                                        <p:tgtEl>
                                          <p:spTgt spid="8909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9092">
                                            <p:txEl>
                                              <p:pRg st="3" end="3"/>
                                            </p:txEl>
                                          </p:spTgt>
                                        </p:tgtEl>
                                        <p:attrNameLst>
                                          <p:attrName>style.visibility</p:attrName>
                                        </p:attrNameLst>
                                      </p:cBhvr>
                                      <p:to>
                                        <p:strVal val="visible"/>
                                      </p:to>
                                    </p:set>
                                    <p:animEffect transition="in" filter="blinds(horizontal)">
                                      <p:cBhvr>
                                        <p:cTn id="12" dur="500"/>
                                        <p:tgtEl>
                                          <p:spTgt spid="8909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9092">
                                            <p:txEl>
                                              <p:pRg st="5" end="5"/>
                                            </p:txEl>
                                          </p:spTgt>
                                        </p:tgtEl>
                                        <p:attrNameLst>
                                          <p:attrName>style.visibility</p:attrName>
                                        </p:attrNameLst>
                                      </p:cBhvr>
                                      <p:to>
                                        <p:strVal val="visible"/>
                                      </p:to>
                                    </p:set>
                                    <p:animEffect transition="in" filter="blinds(horizontal)">
                                      <p:cBhvr>
                                        <p:cTn id="17" dur="500"/>
                                        <p:tgtEl>
                                          <p:spTgt spid="8909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9092">
                                            <p:txEl>
                                              <p:pRg st="6" end="6"/>
                                            </p:txEl>
                                          </p:spTgt>
                                        </p:tgtEl>
                                        <p:attrNameLst>
                                          <p:attrName>style.visibility</p:attrName>
                                        </p:attrNameLst>
                                      </p:cBhvr>
                                      <p:to>
                                        <p:strVal val="visible"/>
                                      </p:to>
                                    </p:set>
                                    <p:animEffect transition="in" filter="blinds(horizontal)">
                                      <p:cBhvr>
                                        <p:cTn id="22" dur="500"/>
                                        <p:tgtEl>
                                          <p:spTgt spid="8909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89092">
                                            <p:txEl>
                                              <p:pRg st="7" end="7"/>
                                            </p:txEl>
                                          </p:spTgt>
                                        </p:tgtEl>
                                        <p:attrNameLst>
                                          <p:attrName>style.visibility</p:attrName>
                                        </p:attrNameLst>
                                      </p:cBhvr>
                                      <p:to>
                                        <p:strVal val="visible"/>
                                      </p:to>
                                    </p:set>
                                    <p:animEffect transition="in" filter="blinds(horizontal)">
                                      <p:cBhvr>
                                        <p:cTn id="27" dur="500"/>
                                        <p:tgtEl>
                                          <p:spTgt spid="8909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1"/>
          <p:cNvSpPr>
            <a:spLocks noGrp="1" noChangeArrowheads="1"/>
          </p:cNvSpPr>
          <p:nvPr>
            <p:ph type="title"/>
          </p:nvPr>
        </p:nvSpPr>
        <p:spPr>
          <a:xfrm>
            <a:off x="990600" y="342553"/>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t>at</a:t>
            </a:r>
          </a:p>
        </p:txBody>
      </p:sp>
      <p:sp>
        <p:nvSpPr>
          <p:cNvPr id="91139" name="Rectangle 2"/>
          <p:cNvSpPr>
            <a:spLocks noGrp="1" noChangeArrowheads="1"/>
          </p:cNvSpPr>
          <p:nvPr>
            <p:ph type="body" idx="1"/>
          </p:nvPr>
        </p:nvSpPr>
        <p:spPr>
          <a:xfrm>
            <a:off x="177800" y="990600"/>
            <a:ext cx="4305300" cy="5054600"/>
          </a:xfrm>
        </p:spPr>
        <p:txBody>
          <a:bodyPr/>
          <a:lstStyle/>
          <a:p>
            <a:pPr marL="327025" indent="-327025">
              <a:spcBef>
                <a:spcPts val="1250"/>
              </a:spcBef>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solidFill>
                  <a:srgbClr val="003399"/>
                </a:solidFill>
              </a:rPr>
              <a:t>at(p) 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Evaluate expression </a:t>
            </a:r>
            <a:r>
              <a:rPr lang="en-US" altLang="zh-CN" sz="2000" dirty="0">
                <a:solidFill>
                  <a:srgbClr val="003399"/>
                </a:solidFill>
              </a:rPr>
              <a:t>S </a:t>
            </a:r>
            <a:r>
              <a:rPr lang="en-US" altLang="zh-CN" sz="2000" dirty="0"/>
              <a:t>at place </a:t>
            </a:r>
            <a:r>
              <a:rPr lang="en-US" altLang="zh-CN" sz="2000" dirty="0">
                <a:solidFill>
                  <a:srgbClr val="003399"/>
                </a:solidFill>
              </a:rPr>
              <a:t>p</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Parent activity is blocked until </a:t>
            </a:r>
            <a:r>
              <a:rPr lang="en-US" altLang="zh-CN" sz="2000" dirty="0">
                <a:solidFill>
                  <a:srgbClr val="003399"/>
                </a:solidFill>
              </a:rPr>
              <a:t>S </a:t>
            </a:r>
            <a:r>
              <a:rPr lang="en-US" altLang="zh-CN" sz="2000" dirty="0"/>
              <a:t>completes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Can be used to </a:t>
            </a:r>
          </a:p>
          <a:p>
            <a:pPr marL="831850" lvl="1"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dirty="0"/>
              <a:t>Read remote value</a:t>
            </a:r>
          </a:p>
          <a:p>
            <a:pPr marL="831850" lvl="1"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dirty="0"/>
              <a:t>Write remote value</a:t>
            </a:r>
          </a:p>
          <a:p>
            <a:pPr marL="831850" lvl="1"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1600" dirty="0"/>
              <a:t>Invoke method on remote object</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As of X10 2.1.0, manipulating objects between places requires a </a:t>
            </a:r>
            <a:r>
              <a:rPr lang="en-US" altLang="zh-CN" sz="2000" dirty="0" err="1"/>
              <a:t>GlobalRef</a:t>
            </a:r>
            <a:r>
              <a:rPr lang="en-US" altLang="zh-CN" sz="2000" dirty="0"/>
              <a:t> (more on that next module)</a:t>
            </a:r>
          </a:p>
          <a:p>
            <a:pPr marL="327025" indent="-327025">
              <a:spcBef>
                <a:spcPts val="1250"/>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endParaRPr lang="en-US" altLang="zh-CN" sz="2000" dirty="0"/>
          </a:p>
        </p:txBody>
      </p:sp>
      <p:sp>
        <p:nvSpPr>
          <p:cNvPr id="91140" name="Text Box 3"/>
          <p:cNvSpPr txBox="1">
            <a:spLocks noChangeArrowheads="1"/>
          </p:cNvSpPr>
          <p:nvPr/>
        </p:nvSpPr>
        <p:spPr bwMode="auto">
          <a:xfrm>
            <a:off x="5295900" y="909638"/>
            <a:ext cx="2432050" cy="368300"/>
          </a:xfrm>
          <a:prstGeom prst="rect">
            <a:avLst/>
          </a:prstGeom>
          <a:noFill/>
          <a:ln w="19080">
            <a:solidFill>
              <a:srgbClr val="000000"/>
            </a:solidFill>
            <a:miter lim="800000"/>
            <a:headEnd/>
            <a:tailEnd/>
          </a:ln>
        </p:spPr>
        <p:txBody>
          <a:bodyPr lIns="90000" tIns="46800" rIns="90000" bIns="46800">
            <a:spAutoFit/>
          </a:bodyPr>
          <a:lstStyle/>
          <a:p>
            <a:pPr eaLnBrk="0" hangingPunc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i="1">
                <a:solidFill>
                  <a:srgbClr val="000000"/>
                </a:solidFill>
                <a:cs typeface="Arial" pitchFamily="34" charset="0"/>
              </a:rPr>
              <a:t>Stmt ::=</a:t>
            </a:r>
            <a:r>
              <a:rPr lang="en-US" altLang="zh-CN" sz="1800" b="1">
                <a:solidFill>
                  <a:srgbClr val="003399"/>
                </a:solidFill>
                <a:cs typeface="Arial" pitchFamily="34" charset="0"/>
              </a:rPr>
              <a:t>  at(p)</a:t>
            </a:r>
            <a:r>
              <a:rPr lang="en-US" altLang="zh-CN" sz="1800" b="1" i="1">
                <a:solidFill>
                  <a:srgbClr val="669900"/>
                </a:solidFill>
                <a:cs typeface="Arial" pitchFamily="34" charset="0"/>
              </a:rPr>
              <a:t>  </a:t>
            </a:r>
            <a:r>
              <a:rPr lang="en-US" altLang="zh-CN" sz="1800" b="1" i="1">
                <a:solidFill>
                  <a:srgbClr val="000000"/>
                </a:solidFill>
                <a:cs typeface="Arial" pitchFamily="34" charset="0"/>
              </a:rPr>
              <a:t>Stmt</a:t>
            </a:r>
          </a:p>
        </p:txBody>
      </p:sp>
      <p:sp>
        <p:nvSpPr>
          <p:cNvPr id="91141" name="Text Box 4"/>
          <p:cNvSpPr txBox="1">
            <a:spLocks noChangeArrowheads="1"/>
          </p:cNvSpPr>
          <p:nvPr/>
        </p:nvSpPr>
        <p:spPr bwMode="auto">
          <a:xfrm>
            <a:off x="4776788" y="1905000"/>
            <a:ext cx="4024312" cy="3195638"/>
          </a:xfrm>
          <a:prstGeom prst="rect">
            <a:avLst/>
          </a:prstGeom>
          <a:noFill/>
          <a:ln w="9525">
            <a:noFill/>
            <a:round/>
            <a:headEnd/>
            <a:tailEnd/>
          </a:ln>
        </p:spPr>
        <p:txBody>
          <a:bodyPr lIns="90000" tIns="46800" rIns="90000" bIns="46800">
            <a:spAutoFit/>
          </a:bodyPr>
          <a:lstStyle/>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Copy field f from a to b</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a and b are </a:t>
            </a:r>
            <a:r>
              <a:rPr lang="en-US" altLang="zh-CN" sz="1600" b="1" dirty="0" err="1">
                <a:solidFill>
                  <a:srgbClr val="669900"/>
                </a:solidFill>
                <a:latin typeface="Courier New" pitchFamily="49" charset="0"/>
                <a:cs typeface="Arial" pitchFamily="34" charset="0"/>
              </a:rPr>
              <a:t>GlobalRefs</a:t>
            </a:r>
            <a:endParaRPr lang="en-US" altLang="zh-CN" sz="1600" b="1" dirty="0">
              <a:solidFill>
                <a:srgbClr val="669900"/>
              </a:solidFill>
              <a:latin typeface="Courier New" pitchFamily="49" charset="0"/>
              <a:cs typeface="Arial" pitchFamily="34" charset="0"/>
            </a:endParaRP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def </a:t>
            </a:r>
            <a:r>
              <a:rPr lang="en-US" altLang="zh-CN" sz="1600" b="1" dirty="0" err="1">
                <a:solidFill>
                  <a:srgbClr val="3366FF"/>
                </a:solidFill>
                <a:latin typeface="Courier New" pitchFamily="49" charset="0"/>
                <a:cs typeface="Arial" pitchFamily="34" charset="0"/>
              </a:rPr>
              <a:t>copyRemoteFields</a:t>
            </a:r>
            <a:r>
              <a:rPr lang="en-US" altLang="zh-CN" sz="1600" b="1" dirty="0">
                <a:solidFill>
                  <a:srgbClr val="3366FF"/>
                </a:solidFill>
                <a:latin typeface="Courier New" pitchFamily="49" charset="0"/>
                <a:cs typeface="Arial" pitchFamily="34" charset="0"/>
              </a:rPr>
              <a:t>(a, b)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a:t>
            </a:r>
            <a:r>
              <a:rPr lang="en-US" altLang="zh-CN" sz="1600" b="1" dirty="0">
                <a:solidFill>
                  <a:srgbClr val="D60093"/>
                </a:solidFill>
                <a:latin typeface="Courier New" pitchFamily="49" charset="0"/>
                <a:cs typeface="Arial" pitchFamily="34" charset="0"/>
              </a:rPr>
              <a:t>at</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b.home</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b.f</a:t>
            </a:r>
            <a:r>
              <a:rPr lang="en-US" altLang="zh-CN" sz="1600" b="1" dirty="0">
                <a:solidFill>
                  <a:srgbClr val="3366FF"/>
                </a:solidFill>
                <a:latin typeface="Courier New" pitchFamily="49" charset="0"/>
                <a:cs typeface="Arial" pitchFamily="34" charset="0"/>
              </a:rPr>
              <a:t>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a:t>
            </a:r>
            <a:r>
              <a:rPr lang="en-US" altLang="zh-CN" sz="1600" b="1" dirty="0">
                <a:solidFill>
                  <a:srgbClr val="D60093"/>
                </a:solidFill>
                <a:latin typeface="Courier New" pitchFamily="49" charset="0"/>
                <a:cs typeface="Arial" pitchFamily="34" charset="0"/>
              </a:rPr>
              <a:t>at</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a.home</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a.f</a:t>
            </a:r>
            <a:r>
              <a:rPr lang="en-US" altLang="zh-CN" sz="1600" b="1" dirty="0">
                <a:solidFill>
                  <a:srgbClr val="3366FF"/>
                </a:solidFill>
                <a:latin typeface="Courier New" pitchFamily="49" charset="0"/>
                <a:cs typeface="Arial" pitchFamily="34" charset="0"/>
              </a:rPr>
              <a:t>;</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endParaRPr lang="en-US" altLang="zh-CN" sz="1600" b="1" dirty="0">
              <a:solidFill>
                <a:srgbClr val="3366FF"/>
              </a:solidFill>
              <a:latin typeface="Courier New" pitchFamily="49" charset="0"/>
              <a:cs typeface="Arial" pitchFamily="34" charset="0"/>
            </a:endParaRP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Invoke method m on </a:t>
            </a:r>
            <a:r>
              <a:rPr lang="en-US" altLang="zh-CN" sz="1600" b="1" dirty="0" err="1">
                <a:solidFill>
                  <a:srgbClr val="669900"/>
                </a:solidFill>
                <a:latin typeface="Courier New" pitchFamily="49" charset="0"/>
                <a:cs typeface="Arial" pitchFamily="34" charset="0"/>
              </a:rPr>
              <a:t>obj</a:t>
            </a:r>
            <a:endParaRPr lang="en-US" altLang="zh-CN" sz="1600" b="1" dirty="0">
              <a:solidFill>
                <a:srgbClr val="669900"/>
              </a:solidFill>
              <a:latin typeface="Courier New" pitchFamily="49" charset="0"/>
              <a:cs typeface="Arial" pitchFamily="34" charset="0"/>
            </a:endParaRP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m is a </a:t>
            </a:r>
            <a:r>
              <a:rPr lang="en-US" altLang="zh-CN" sz="1600" b="1" dirty="0" err="1">
                <a:solidFill>
                  <a:srgbClr val="669900"/>
                </a:solidFill>
                <a:latin typeface="Courier New" pitchFamily="49" charset="0"/>
                <a:cs typeface="Arial" pitchFamily="34" charset="0"/>
              </a:rPr>
              <a:t>GlobalRef</a:t>
            </a:r>
            <a:endParaRPr lang="en-US" altLang="zh-CN" sz="1600" b="1" dirty="0">
              <a:solidFill>
                <a:srgbClr val="669900"/>
              </a:solidFill>
              <a:latin typeface="Courier New" pitchFamily="49" charset="0"/>
              <a:cs typeface="Arial" pitchFamily="34" charset="0"/>
            </a:endParaRP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def invoke(</a:t>
            </a:r>
            <a:r>
              <a:rPr lang="en-US" altLang="zh-CN" sz="1600" b="1" dirty="0" err="1">
                <a:solidFill>
                  <a:srgbClr val="3366FF"/>
                </a:solidFill>
                <a:latin typeface="Courier New" pitchFamily="49" charset="0"/>
                <a:cs typeface="Arial" pitchFamily="34" charset="0"/>
              </a:rPr>
              <a:t>obj</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arg</a:t>
            </a:r>
            <a:r>
              <a:rPr lang="en-US" altLang="zh-CN" sz="1600" b="1" dirty="0">
                <a:solidFill>
                  <a:srgbClr val="3366FF"/>
                </a:solidFill>
                <a:latin typeface="Courier New" pitchFamily="49" charset="0"/>
                <a:cs typeface="Arial" pitchFamily="34" charset="0"/>
              </a:rPr>
              <a:t>) {</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a:t>
            </a:r>
            <a:r>
              <a:rPr lang="en-US" altLang="zh-CN" sz="1600" b="1" dirty="0">
                <a:solidFill>
                  <a:srgbClr val="D60093"/>
                </a:solidFill>
                <a:latin typeface="Courier New" pitchFamily="49" charset="0"/>
                <a:cs typeface="Arial" pitchFamily="34" charset="0"/>
              </a:rPr>
              <a:t>at</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obj.home</a:t>
            </a: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obj</a:t>
            </a:r>
            <a:r>
              <a:rPr lang="en-US" altLang="zh-CN" sz="1600" b="1" dirty="0">
                <a:solidFill>
                  <a:srgbClr val="3366FF"/>
                </a:solidFill>
                <a:latin typeface="Courier New" pitchFamily="49" charset="0"/>
                <a:cs typeface="Arial" pitchFamily="34" charset="0"/>
              </a:rPr>
              <a:t>().m(</a:t>
            </a:r>
            <a:r>
              <a:rPr lang="en-US" altLang="zh-CN" sz="1600" b="1" dirty="0" err="1">
                <a:solidFill>
                  <a:srgbClr val="3366FF"/>
                </a:solidFill>
                <a:latin typeface="Courier New" pitchFamily="49" charset="0"/>
                <a:cs typeface="Arial" pitchFamily="34" charset="0"/>
              </a:rPr>
              <a:t>arg</a:t>
            </a:r>
            <a:r>
              <a:rPr lang="en-US" altLang="zh-CN" sz="1600" b="1" dirty="0">
                <a:solidFill>
                  <a:srgbClr val="3366FF"/>
                </a:solidFill>
                <a:latin typeface="Courier New" pitchFamily="49" charset="0"/>
                <a:cs typeface="Arial" pitchFamily="34" charset="0"/>
              </a:rPr>
              <a:t>);</a:t>
            </a:r>
          </a:p>
          <a:p>
            <a:pPr>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animEffect transition="in" filter="blinds(horizontal)">
                                      <p:cBhvr>
                                        <p:cTn id="7" dur="500"/>
                                        <p:tgtEl>
                                          <p:spTgt spid="911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1139">
                                            <p:txEl>
                                              <p:pRg st="1" end="1"/>
                                            </p:txEl>
                                          </p:spTgt>
                                        </p:tgtEl>
                                        <p:attrNameLst>
                                          <p:attrName>style.visibility</p:attrName>
                                        </p:attrNameLst>
                                      </p:cBhvr>
                                      <p:to>
                                        <p:strVal val="visible"/>
                                      </p:to>
                                    </p:set>
                                    <p:animEffect transition="in" filter="blinds(horizontal)">
                                      <p:cBhvr>
                                        <p:cTn id="12" dur="500"/>
                                        <p:tgtEl>
                                          <p:spTgt spid="911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1139">
                                            <p:txEl>
                                              <p:pRg st="2" end="2"/>
                                            </p:txEl>
                                          </p:spTgt>
                                        </p:tgtEl>
                                        <p:attrNameLst>
                                          <p:attrName>style.visibility</p:attrName>
                                        </p:attrNameLst>
                                      </p:cBhvr>
                                      <p:to>
                                        <p:strVal val="visible"/>
                                      </p:to>
                                    </p:set>
                                    <p:animEffect transition="in" filter="blinds(horizontal)">
                                      <p:cBhvr>
                                        <p:cTn id="17" dur="500"/>
                                        <p:tgtEl>
                                          <p:spTgt spid="911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1139">
                                            <p:txEl>
                                              <p:pRg st="3" end="3"/>
                                            </p:txEl>
                                          </p:spTgt>
                                        </p:tgtEl>
                                        <p:attrNameLst>
                                          <p:attrName>style.visibility</p:attrName>
                                        </p:attrNameLst>
                                      </p:cBhvr>
                                      <p:to>
                                        <p:strVal val="visible"/>
                                      </p:to>
                                    </p:set>
                                    <p:animEffect transition="in" filter="blinds(horizontal)">
                                      <p:cBhvr>
                                        <p:cTn id="22" dur="500"/>
                                        <p:tgtEl>
                                          <p:spTgt spid="911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91139">
                                            <p:txEl>
                                              <p:pRg st="4" end="4"/>
                                            </p:txEl>
                                          </p:spTgt>
                                        </p:tgtEl>
                                        <p:attrNameLst>
                                          <p:attrName>style.visibility</p:attrName>
                                        </p:attrNameLst>
                                      </p:cBhvr>
                                      <p:to>
                                        <p:strVal val="visible"/>
                                      </p:to>
                                    </p:set>
                                    <p:animEffect transition="in" filter="blinds(horizontal)">
                                      <p:cBhvr>
                                        <p:cTn id="27" dur="500"/>
                                        <p:tgtEl>
                                          <p:spTgt spid="911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1139">
                                            <p:txEl>
                                              <p:pRg st="5" end="5"/>
                                            </p:txEl>
                                          </p:spTgt>
                                        </p:tgtEl>
                                        <p:attrNameLst>
                                          <p:attrName>style.visibility</p:attrName>
                                        </p:attrNameLst>
                                      </p:cBhvr>
                                      <p:to>
                                        <p:strVal val="visible"/>
                                      </p:to>
                                    </p:set>
                                    <p:animEffect transition="in" filter="blinds(horizontal)">
                                      <p:cBhvr>
                                        <p:cTn id="32" dur="500"/>
                                        <p:tgtEl>
                                          <p:spTgt spid="911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91139">
                                            <p:txEl>
                                              <p:pRg st="6" end="6"/>
                                            </p:txEl>
                                          </p:spTgt>
                                        </p:tgtEl>
                                        <p:attrNameLst>
                                          <p:attrName>style.visibility</p:attrName>
                                        </p:attrNameLst>
                                      </p:cBhvr>
                                      <p:to>
                                        <p:strVal val="visible"/>
                                      </p:to>
                                    </p:set>
                                    <p:animEffect transition="in" filter="blinds(horizontal)">
                                      <p:cBhvr>
                                        <p:cTn id="37" dur="500"/>
                                        <p:tgtEl>
                                          <p:spTgt spid="911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91139">
                                            <p:txEl>
                                              <p:pRg st="7" end="7"/>
                                            </p:txEl>
                                          </p:spTgt>
                                        </p:tgtEl>
                                        <p:attrNameLst>
                                          <p:attrName>style.visibility</p:attrName>
                                        </p:attrNameLst>
                                      </p:cBhvr>
                                      <p:to>
                                        <p:strVal val="visible"/>
                                      </p:to>
                                    </p:set>
                                    <p:animEffect transition="in" filter="blinds(horizontal)">
                                      <p:cBhvr>
                                        <p:cTn id="42" dur="500"/>
                                        <p:tgtEl>
                                          <p:spTgt spid="911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91141">
                                            <p:txEl>
                                              <p:pRg st="0" end="0"/>
                                            </p:txEl>
                                          </p:spTgt>
                                        </p:tgtEl>
                                        <p:attrNameLst>
                                          <p:attrName>style.visibility</p:attrName>
                                        </p:attrNameLst>
                                      </p:cBhvr>
                                      <p:to>
                                        <p:strVal val="visible"/>
                                      </p:to>
                                    </p:set>
                                    <p:animEffect transition="in" filter="blinds(horizontal)">
                                      <p:cBhvr>
                                        <p:cTn id="47" dur="500"/>
                                        <p:tgtEl>
                                          <p:spTgt spid="91141">
                                            <p:txEl>
                                              <p:pRg st="0" end="0"/>
                                            </p:txEl>
                                          </p:spTgt>
                                        </p:tgtEl>
                                      </p:cBhvr>
                                    </p:animEffect>
                                  </p:childTnLst>
                                </p:cTn>
                              </p:par>
                              <p:par>
                                <p:cTn id="48" presetID="3" presetClass="entr" presetSubtype="10" fill="hold" nodeType="withEffect">
                                  <p:stCondLst>
                                    <p:cond delay="0"/>
                                  </p:stCondLst>
                                  <p:childTnLst>
                                    <p:set>
                                      <p:cBhvr>
                                        <p:cTn id="49" dur="1" fill="hold">
                                          <p:stCondLst>
                                            <p:cond delay="0"/>
                                          </p:stCondLst>
                                        </p:cTn>
                                        <p:tgtEl>
                                          <p:spTgt spid="91141">
                                            <p:txEl>
                                              <p:pRg st="1" end="1"/>
                                            </p:txEl>
                                          </p:spTgt>
                                        </p:tgtEl>
                                        <p:attrNameLst>
                                          <p:attrName>style.visibility</p:attrName>
                                        </p:attrNameLst>
                                      </p:cBhvr>
                                      <p:to>
                                        <p:strVal val="visible"/>
                                      </p:to>
                                    </p:set>
                                    <p:animEffect transition="in" filter="blinds(horizontal)">
                                      <p:cBhvr>
                                        <p:cTn id="50" dur="500"/>
                                        <p:tgtEl>
                                          <p:spTgt spid="91141">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91141">
                                            <p:txEl>
                                              <p:pRg st="7" end="7"/>
                                            </p:txEl>
                                          </p:spTgt>
                                        </p:tgtEl>
                                        <p:attrNameLst>
                                          <p:attrName>style.visibility</p:attrName>
                                        </p:attrNameLst>
                                      </p:cBhvr>
                                      <p:to>
                                        <p:strVal val="visible"/>
                                      </p:to>
                                    </p:set>
                                    <p:animEffect transition="in" filter="blinds(horizontal)">
                                      <p:cBhvr>
                                        <p:cTn id="55" dur="500"/>
                                        <p:tgtEl>
                                          <p:spTgt spid="91141">
                                            <p:txEl>
                                              <p:pRg st="7" end="7"/>
                                            </p:txEl>
                                          </p:spTgt>
                                        </p:tgtEl>
                                      </p:cBhvr>
                                    </p:animEffect>
                                  </p:childTnLst>
                                </p:cTn>
                              </p:par>
                              <p:par>
                                <p:cTn id="56" presetID="3" presetClass="entr" presetSubtype="10" fill="hold" nodeType="withEffect">
                                  <p:stCondLst>
                                    <p:cond delay="0"/>
                                  </p:stCondLst>
                                  <p:childTnLst>
                                    <p:set>
                                      <p:cBhvr>
                                        <p:cTn id="57" dur="1" fill="hold">
                                          <p:stCondLst>
                                            <p:cond delay="0"/>
                                          </p:stCondLst>
                                        </p:cTn>
                                        <p:tgtEl>
                                          <p:spTgt spid="91141">
                                            <p:txEl>
                                              <p:pRg st="8" end="8"/>
                                            </p:txEl>
                                          </p:spTgt>
                                        </p:tgtEl>
                                        <p:attrNameLst>
                                          <p:attrName>style.visibility</p:attrName>
                                        </p:attrNameLst>
                                      </p:cBhvr>
                                      <p:to>
                                        <p:strVal val="visible"/>
                                      </p:to>
                                    </p:set>
                                    <p:animEffect transition="in" filter="blinds(horizontal)">
                                      <p:cBhvr>
                                        <p:cTn id="58" dur="500"/>
                                        <p:tgtEl>
                                          <p:spTgt spid="9114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ext Box 1"/>
          <p:cNvSpPr txBox="1">
            <a:spLocks noChangeArrowheads="1"/>
          </p:cNvSpPr>
          <p:nvPr/>
        </p:nvSpPr>
        <p:spPr bwMode="auto">
          <a:xfrm>
            <a:off x="5181600" y="4660900"/>
            <a:ext cx="3848100" cy="1904240"/>
          </a:xfrm>
          <a:prstGeom prst="rect">
            <a:avLst/>
          </a:prstGeom>
          <a:noFill/>
          <a:ln w="9525">
            <a:noFill/>
            <a:round/>
            <a:headEnd/>
            <a:tailEnd/>
          </a:ln>
        </p:spPr>
        <p:txBody>
          <a:bodyPr lIns="90000" tIns="46800" rIns="90000" bIns="46800">
            <a:spAutoFit/>
          </a:bodyPr>
          <a:lstStyle/>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4800600" algn="l"/>
                <a:tab pos="5029200" algn="l"/>
                <a:tab pos="5257800" algn="l"/>
                <a:tab pos="5486400" algn="l"/>
                <a:tab pos="5715000" algn="l"/>
                <a:tab pos="5943600" algn="l"/>
                <a:tab pos="6172200" algn="l"/>
                <a:tab pos="6400800" algn="l"/>
                <a:tab pos="6629400" algn="l"/>
                <a:tab pos="6858000" algn="l"/>
                <a:tab pos="7086600" algn="l"/>
              </a:tabLst>
            </a:pPr>
            <a:r>
              <a:rPr lang="en-US" altLang="zh-CN" sz="1600" b="1" dirty="0">
                <a:solidFill>
                  <a:srgbClr val="669900"/>
                </a:solidFill>
                <a:latin typeface="Courier New" pitchFamily="49" charset="0"/>
                <a:cs typeface="Arial" pitchFamily="34" charset="0"/>
              </a:rPr>
              <a:t>// push data onto concurrent </a:t>
            </a:r>
            <a:br>
              <a:rPr lang="en-US" altLang="zh-CN" sz="1600" b="1" dirty="0">
                <a:solidFill>
                  <a:srgbClr val="669900"/>
                </a:solidFill>
                <a:latin typeface="Courier New" pitchFamily="49" charset="0"/>
                <a:cs typeface="Arial" pitchFamily="34" charset="0"/>
              </a:rPr>
            </a:br>
            <a:r>
              <a:rPr lang="en-US" altLang="zh-CN" sz="1600" b="1" dirty="0">
                <a:solidFill>
                  <a:srgbClr val="669900"/>
                </a:solidFill>
                <a:latin typeface="Courier New" pitchFamily="49" charset="0"/>
                <a:cs typeface="Arial" pitchFamily="34" charset="0"/>
              </a:rPr>
              <a:t>// list-stack</a:t>
            </a:r>
            <a:br>
              <a:rPr lang="en-US" altLang="zh-CN" sz="1600" b="1" dirty="0">
                <a:solidFill>
                  <a:srgbClr val="669900"/>
                </a:solidFill>
                <a:latin typeface="Courier New" pitchFamily="49" charset="0"/>
                <a:cs typeface="Arial" pitchFamily="34" charset="0"/>
              </a:rPr>
            </a:br>
            <a:r>
              <a:rPr lang="en-US" altLang="zh-CN" sz="1600" b="1" dirty="0" err="1">
                <a:solidFill>
                  <a:srgbClr val="3366FF"/>
                </a:solidFill>
                <a:latin typeface="Courier New" pitchFamily="49" charset="0"/>
                <a:cs typeface="Arial" pitchFamily="34" charset="0"/>
              </a:rPr>
              <a:t>val</a:t>
            </a:r>
            <a:r>
              <a:rPr lang="en-US" altLang="zh-CN" sz="1600" b="1" dirty="0">
                <a:solidFill>
                  <a:srgbClr val="3366FF"/>
                </a:solidFill>
                <a:latin typeface="Courier New" pitchFamily="49" charset="0"/>
                <a:cs typeface="Arial" pitchFamily="34" charset="0"/>
              </a:rPr>
              <a:t> node = new Node(data);</a:t>
            </a:r>
            <a:br>
              <a:rPr lang="en-US" altLang="zh-CN" sz="1600" b="1" dirty="0">
                <a:solidFill>
                  <a:srgbClr val="3366FF"/>
                </a:solidFill>
                <a:latin typeface="Courier New" pitchFamily="49" charset="0"/>
                <a:cs typeface="Arial" pitchFamily="34" charset="0"/>
              </a:rPr>
            </a:br>
            <a:r>
              <a:rPr lang="en-US" altLang="zh-CN" sz="1600" b="1" dirty="0">
                <a:solidFill>
                  <a:srgbClr val="D60093"/>
                </a:solidFill>
                <a:latin typeface="Courier New" pitchFamily="49" charset="0"/>
                <a:cs typeface="Arial" pitchFamily="34" charset="0"/>
              </a:rPr>
              <a:t>atomic</a:t>
            </a:r>
            <a:r>
              <a:rPr lang="en-US" altLang="zh-CN" sz="1600" b="1" dirty="0">
                <a:solidFill>
                  <a:srgbClr val="3366FF"/>
                </a:solidFill>
                <a:latin typeface="Courier New" pitchFamily="49" charset="0"/>
                <a:cs typeface="Arial" pitchFamily="34" charset="0"/>
              </a:rPr>
              <a:t> {</a:t>
            </a:r>
            <a:br>
              <a:rPr lang="en-US" altLang="zh-CN" sz="1600" b="1" dirty="0">
                <a:solidFill>
                  <a:srgbClr val="3366FF"/>
                </a:solidFill>
                <a:latin typeface="Courier New" pitchFamily="49" charset="0"/>
                <a:cs typeface="Arial" pitchFamily="34" charset="0"/>
              </a:rPr>
            </a:br>
            <a:r>
              <a:rPr lang="en-US" altLang="zh-CN" sz="1600" b="1" dirty="0">
                <a:solidFill>
                  <a:srgbClr val="3366FF"/>
                </a:solidFill>
                <a:latin typeface="Courier New" pitchFamily="49" charset="0"/>
                <a:cs typeface="Arial" pitchFamily="34" charset="0"/>
              </a:rPr>
              <a:t>	</a:t>
            </a:r>
            <a:r>
              <a:rPr lang="en-US" altLang="zh-CN" sz="1600" b="1" dirty="0" err="1">
                <a:solidFill>
                  <a:srgbClr val="3366FF"/>
                </a:solidFill>
                <a:latin typeface="Courier New" pitchFamily="49" charset="0"/>
                <a:cs typeface="Arial" pitchFamily="34" charset="0"/>
              </a:rPr>
              <a:t>node.next</a:t>
            </a:r>
            <a:r>
              <a:rPr lang="en-US" altLang="zh-CN" sz="1600" b="1" dirty="0">
                <a:solidFill>
                  <a:srgbClr val="3366FF"/>
                </a:solidFill>
                <a:latin typeface="Courier New" pitchFamily="49" charset="0"/>
                <a:cs typeface="Arial" pitchFamily="34" charset="0"/>
              </a:rPr>
              <a:t> = head;</a:t>
            </a:r>
            <a:br>
              <a:rPr lang="en-US" altLang="zh-CN" sz="1600" b="1" dirty="0">
                <a:solidFill>
                  <a:srgbClr val="3366FF"/>
                </a:solidFill>
                <a:latin typeface="Courier New" pitchFamily="49" charset="0"/>
                <a:cs typeface="Arial" pitchFamily="34" charset="0"/>
              </a:rPr>
            </a:br>
            <a:r>
              <a:rPr lang="en-US" altLang="zh-CN" sz="1600" b="1" dirty="0">
                <a:solidFill>
                  <a:srgbClr val="3366FF"/>
                </a:solidFill>
                <a:latin typeface="Courier New" pitchFamily="49" charset="0"/>
                <a:cs typeface="Arial" pitchFamily="34" charset="0"/>
              </a:rPr>
              <a:t>	head = node; </a:t>
            </a:r>
            <a:br>
              <a:rPr lang="en-US" altLang="zh-CN" sz="1600" b="1" dirty="0">
                <a:solidFill>
                  <a:srgbClr val="3366FF"/>
                </a:solidFill>
                <a:latin typeface="Courier New" pitchFamily="49" charset="0"/>
                <a:cs typeface="Arial" pitchFamily="34" charset="0"/>
              </a:rPr>
            </a:br>
            <a:r>
              <a:rPr lang="en-US" altLang="zh-CN" sz="1600" b="1" dirty="0">
                <a:solidFill>
                  <a:srgbClr val="3366FF"/>
                </a:solidFill>
                <a:latin typeface="Courier New" pitchFamily="49" charset="0"/>
                <a:cs typeface="Arial" pitchFamily="34" charset="0"/>
              </a:rPr>
              <a:t>}</a:t>
            </a:r>
          </a:p>
        </p:txBody>
      </p:sp>
      <p:sp>
        <p:nvSpPr>
          <p:cNvPr id="93187" name="Rectangle 2"/>
          <p:cNvSpPr>
            <a:spLocks noGrp="1" noChangeArrowheads="1"/>
          </p:cNvSpPr>
          <p:nvPr>
            <p:ph type="title"/>
          </p:nvPr>
        </p:nvSpPr>
        <p:spPr>
          <a:xfrm>
            <a:off x="990600" y="404664"/>
            <a:ext cx="6951663" cy="638175"/>
          </a:xfrm>
        </p:spPr>
        <p:txBody>
          <a:bodyPr/>
          <a:lstStyle/>
          <a:p>
            <a:pPr>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ltLang="zh-CN" dirty="0"/>
              <a:t>atomic</a:t>
            </a:r>
          </a:p>
        </p:txBody>
      </p:sp>
      <p:sp>
        <p:nvSpPr>
          <p:cNvPr id="93188" name="Rectangle 3"/>
          <p:cNvSpPr>
            <a:spLocks noGrp="1" noChangeArrowheads="1"/>
          </p:cNvSpPr>
          <p:nvPr>
            <p:ph type="body" idx="1"/>
          </p:nvPr>
        </p:nvSpPr>
        <p:spPr>
          <a:xfrm>
            <a:off x="177800" y="990600"/>
            <a:ext cx="4622800" cy="4845050"/>
          </a:xfrm>
        </p:spPr>
        <p:txBody>
          <a:bodyPr/>
          <a:lstStyle/>
          <a:p>
            <a:pPr marL="327025" indent="-327025">
              <a:spcBef>
                <a:spcPts val="1250"/>
              </a:spcBef>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solidFill>
                  <a:srgbClr val="003399"/>
                </a:solidFill>
              </a:rPr>
              <a:t>atomic S</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Evaluate expression </a:t>
            </a:r>
            <a:r>
              <a:rPr lang="en-US" altLang="zh-CN" sz="2000" dirty="0">
                <a:solidFill>
                  <a:srgbClr val="003399"/>
                </a:solidFill>
              </a:rPr>
              <a:t>S </a:t>
            </a:r>
            <a:r>
              <a:rPr lang="en-US" altLang="zh-CN" sz="2000" dirty="0"/>
              <a:t>atomically</a:t>
            </a:r>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Atomic blocks are conceptually executed in a single step while other activities are suspended: </a:t>
            </a:r>
            <a:r>
              <a:rPr lang="en-US" altLang="zh-CN" sz="2000" dirty="0">
                <a:solidFill>
                  <a:srgbClr val="003399"/>
                </a:solidFill>
              </a:rPr>
              <a:t>isolation</a:t>
            </a:r>
            <a:r>
              <a:rPr lang="en-US" altLang="zh-CN" sz="2000" dirty="0"/>
              <a:t> and </a:t>
            </a:r>
            <a:r>
              <a:rPr lang="en-US" altLang="zh-CN" sz="2000" dirty="0">
                <a:solidFill>
                  <a:srgbClr val="003399"/>
                </a:solidFill>
              </a:rPr>
              <a:t>atomicity</a:t>
            </a:r>
            <a:r>
              <a:rPr lang="en-US" altLang="zh-CN" sz="2000" dirty="0"/>
              <a:t>.</a:t>
            </a:r>
          </a:p>
          <a:p>
            <a:pPr marL="327025" indent="-327025">
              <a:spcBef>
                <a:spcPts val="1250"/>
              </a:spcBef>
              <a:buFontTx/>
              <a:buNone/>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endParaRPr lang="en-US" altLang="zh-CN" sz="2000" dirty="0"/>
          </a:p>
          <a:p>
            <a:pPr marL="327025" indent="-327025">
              <a:spcBef>
                <a:spcPts val="1250"/>
              </a:spcBef>
              <a:buClr>
                <a:srgbClr val="C70000"/>
              </a:buClr>
              <a:buSzPct val="85000"/>
              <a:buFont typeface="Wingdings"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An atomic block body (</a:t>
            </a:r>
            <a:r>
              <a:rPr lang="en-US" altLang="zh-CN" sz="2000" dirty="0">
                <a:solidFill>
                  <a:srgbClr val="003399"/>
                </a:solidFill>
              </a:rPr>
              <a:t>S</a:t>
            </a:r>
            <a:r>
              <a:rPr lang="en-US" altLang="zh-CN" sz="2000" dirty="0"/>
              <a:t>) ...</a:t>
            </a: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must be </a:t>
            </a:r>
            <a:r>
              <a:rPr lang="en-US" altLang="zh-CN" sz="2000" dirty="0" err="1">
                <a:solidFill>
                  <a:srgbClr val="003399"/>
                </a:solidFill>
              </a:rPr>
              <a:t>nonblocking</a:t>
            </a:r>
            <a:endParaRPr lang="en-US" altLang="zh-CN" sz="2000" dirty="0">
              <a:solidFill>
                <a:srgbClr val="003399"/>
              </a:solidFill>
            </a:endParaRP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must not create concurrent activities (</a:t>
            </a:r>
            <a:r>
              <a:rPr lang="en-US" altLang="zh-CN" sz="2000" dirty="0">
                <a:solidFill>
                  <a:srgbClr val="003399"/>
                </a:solidFill>
              </a:rPr>
              <a:t>sequential</a:t>
            </a:r>
            <a:r>
              <a:rPr lang="en-US" altLang="zh-CN" sz="2000" dirty="0"/>
              <a:t>)</a:t>
            </a:r>
          </a:p>
          <a:p>
            <a:pPr marL="727075" lvl="1" indent="-269875">
              <a:spcBef>
                <a:spcPts val="250"/>
              </a:spcBef>
              <a:spcAft>
                <a:spcPts val="250"/>
              </a:spcAft>
              <a:buClr>
                <a:srgbClr val="0000CC"/>
              </a:buClr>
              <a:buSzPct val="110000"/>
              <a:buFont typeface="Marlett" pitchFamily="2" charset="2"/>
              <a:buChar char=""/>
              <a:tabLst>
                <a:tab pos="328613" algn="l"/>
                <a:tab pos="441325" algn="l"/>
                <a:tab pos="669925" algn="l"/>
                <a:tab pos="898525" algn="l"/>
                <a:tab pos="1127125" algn="l"/>
                <a:tab pos="1355725" algn="l"/>
                <a:tab pos="1584325" algn="l"/>
                <a:tab pos="1812925" algn="l"/>
                <a:tab pos="2041525" algn="l"/>
                <a:tab pos="2270125" algn="l"/>
                <a:tab pos="2498725" algn="l"/>
                <a:tab pos="2727325" algn="l"/>
                <a:tab pos="2955925" algn="l"/>
                <a:tab pos="3184525" algn="l"/>
                <a:tab pos="3413125" algn="l"/>
                <a:tab pos="3641725" algn="l"/>
                <a:tab pos="3870325" algn="l"/>
                <a:tab pos="4098925" algn="l"/>
                <a:tab pos="4327525" algn="l"/>
                <a:tab pos="4556125" algn="l"/>
                <a:tab pos="4784725" algn="l"/>
              </a:tabLst>
            </a:pPr>
            <a:r>
              <a:rPr lang="en-US" altLang="zh-CN" sz="2000" dirty="0"/>
              <a:t>must not access remote data (</a:t>
            </a:r>
            <a:r>
              <a:rPr lang="en-US" altLang="zh-CN" sz="2000" dirty="0">
                <a:solidFill>
                  <a:srgbClr val="003399"/>
                </a:solidFill>
              </a:rPr>
              <a:t>local</a:t>
            </a:r>
            <a:r>
              <a:rPr lang="en-US" altLang="zh-CN" sz="2000" dirty="0"/>
              <a:t>)</a:t>
            </a:r>
          </a:p>
        </p:txBody>
      </p:sp>
      <p:sp>
        <p:nvSpPr>
          <p:cNvPr id="93189" name="Text Box 4"/>
          <p:cNvSpPr txBox="1">
            <a:spLocks noChangeArrowheads="1"/>
          </p:cNvSpPr>
          <p:nvPr/>
        </p:nvSpPr>
        <p:spPr bwMode="auto">
          <a:xfrm>
            <a:off x="5181600" y="1905000"/>
            <a:ext cx="3848100" cy="3073791"/>
          </a:xfrm>
          <a:prstGeom prst="rect">
            <a:avLst/>
          </a:prstGeom>
          <a:noFill/>
          <a:ln w="9525">
            <a:noFill/>
            <a:round/>
            <a:headEnd/>
            <a:tailEnd/>
          </a:ln>
        </p:spPr>
        <p:txBody>
          <a:bodyPr lIns="90000" tIns="46800" rIns="90000" bIns="46800">
            <a:spAutoFit/>
          </a:bodyPr>
          <a:lstStyle/>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target defined in lexically</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669900"/>
                </a:solidFill>
                <a:latin typeface="Courier New" pitchFamily="49" charset="0"/>
                <a:cs typeface="Arial" pitchFamily="34" charset="0"/>
              </a:rPr>
              <a:t>// enclosing scope.</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D60093"/>
                </a:solidFill>
                <a:latin typeface="Courier New" pitchFamily="49" charset="0"/>
                <a:cs typeface="Arial" pitchFamily="34" charset="0"/>
              </a:rPr>
              <a:t>atomic</a:t>
            </a:r>
            <a:r>
              <a:rPr lang="en-US" altLang="zh-CN" sz="1600" b="1" dirty="0">
                <a:solidFill>
                  <a:srgbClr val="3366FF"/>
                </a:solidFill>
                <a:latin typeface="Courier New" pitchFamily="49" charset="0"/>
                <a:cs typeface="Arial" pitchFamily="34" charset="0"/>
              </a:rPr>
              <a:t> def CAS(</a:t>
            </a:r>
            <a:r>
              <a:rPr lang="en-US" altLang="zh-CN" sz="1600" b="1" dirty="0" err="1">
                <a:solidFill>
                  <a:srgbClr val="3366FF"/>
                </a:solidFill>
                <a:latin typeface="Courier New" pitchFamily="49" charset="0"/>
                <a:cs typeface="Arial" pitchFamily="34" charset="0"/>
              </a:rPr>
              <a:t>old:Object</a:t>
            </a:r>
            <a:r>
              <a:rPr lang="en-US" altLang="zh-CN" sz="1600" b="1" dirty="0">
                <a:solidFill>
                  <a:srgbClr val="3366FF"/>
                </a:solidFill>
                <a:latin typeface="Courier New" pitchFamily="49" charset="0"/>
                <a:cs typeface="Arial" pitchFamily="34" charset="0"/>
              </a:rPr>
              <a:t>,</a:t>
            </a:r>
            <a:br>
              <a:rPr lang="en-US" altLang="zh-CN" sz="1600" b="1" dirty="0">
                <a:solidFill>
                  <a:srgbClr val="3366FF"/>
                </a:solidFill>
                <a:latin typeface="Courier New" pitchFamily="49" charset="0"/>
                <a:cs typeface="Arial" pitchFamily="34" charset="0"/>
              </a:rPr>
            </a:br>
            <a:r>
              <a:rPr lang="en-US" altLang="zh-CN" sz="1600" b="1" dirty="0">
                <a:solidFill>
                  <a:srgbClr val="3366FF"/>
                </a:solidFill>
                <a:latin typeface="Courier New" pitchFamily="49" charset="0"/>
                <a:cs typeface="Arial" pitchFamily="34" charset="0"/>
              </a:rPr>
              <a:t>               n:Object) {</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if (</a:t>
            </a:r>
            <a:r>
              <a:rPr lang="en-US" altLang="zh-CN" sz="1600" b="1" dirty="0" err="1">
                <a:solidFill>
                  <a:srgbClr val="3366FF"/>
                </a:solidFill>
                <a:latin typeface="Courier New" pitchFamily="49" charset="0"/>
                <a:cs typeface="Arial" pitchFamily="34" charset="0"/>
              </a:rPr>
              <a:t>target.equals</a:t>
            </a:r>
            <a:r>
              <a:rPr lang="en-US" altLang="zh-CN" sz="1600" b="1" dirty="0">
                <a:solidFill>
                  <a:srgbClr val="3366FF"/>
                </a:solidFill>
                <a:latin typeface="Courier New" pitchFamily="49" charset="0"/>
                <a:cs typeface="Arial" pitchFamily="34" charset="0"/>
              </a:rPr>
              <a:t>(old)) {</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target = n;</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return true;</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	return false;</a:t>
            </a:r>
          </a:p>
          <a:p>
            <a:pPr algn="l" eaLnBrk="0" hangingPunct="0">
              <a:lnSpc>
                <a:spcPct val="105000"/>
              </a:lnSpc>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600" b="1" dirty="0">
                <a:solidFill>
                  <a:srgbClr val="3366FF"/>
                </a:solidFill>
                <a:latin typeface="Courier New" pitchFamily="49" charset="0"/>
                <a:cs typeface="Arial" pitchFamily="34" charset="0"/>
              </a:rPr>
              <a:t>}</a:t>
            </a:r>
          </a:p>
        </p:txBody>
      </p:sp>
      <p:sp>
        <p:nvSpPr>
          <p:cNvPr id="93190" name="Text Box 5"/>
          <p:cNvSpPr txBox="1">
            <a:spLocks noChangeArrowheads="1"/>
          </p:cNvSpPr>
          <p:nvPr/>
        </p:nvSpPr>
        <p:spPr bwMode="auto">
          <a:xfrm>
            <a:off x="5295900" y="909638"/>
            <a:ext cx="3238500" cy="642937"/>
          </a:xfrm>
          <a:prstGeom prst="rect">
            <a:avLst/>
          </a:prstGeom>
          <a:solidFill>
            <a:srgbClr val="FFFFFF"/>
          </a:solidFill>
          <a:ln w="19080">
            <a:solidFill>
              <a:srgbClr val="000000"/>
            </a:solidFill>
            <a:miter lim="800000"/>
            <a:headEnd/>
            <a:tailEnd/>
          </a:ln>
        </p:spPr>
        <p:txBody>
          <a:bodyPr lIns="90000" tIns="46800" rIns="90000" bIns="46800">
            <a:spAutoFit/>
          </a:bodyPr>
          <a:lstStyle/>
          <a:p>
            <a:pPr eaLnBrk="0" hangingPunc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i="1">
                <a:solidFill>
                  <a:srgbClr val="000000"/>
                </a:solidFill>
                <a:cs typeface="Arial" pitchFamily="34" charset="0"/>
              </a:rPr>
              <a:t>Stmt ::=  </a:t>
            </a:r>
            <a:r>
              <a:rPr lang="en-US" altLang="zh-CN" sz="1800" b="1">
                <a:solidFill>
                  <a:srgbClr val="003399"/>
                </a:solidFill>
                <a:cs typeface="Arial" pitchFamily="34" charset="0"/>
              </a:rPr>
              <a:t>atomic </a:t>
            </a:r>
            <a:r>
              <a:rPr lang="en-US" altLang="zh-CN" sz="1800" b="1">
                <a:solidFill>
                  <a:srgbClr val="000000"/>
                </a:solidFill>
                <a:cs typeface="Arial" pitchFamily="34" charset="0"/>
              </a:rPr>
              <a:t> </a:t>
            </a:r>
            <a:r>
              <a:rPr lang="en-US" altLang="zh-CN" sz="1800" b="1" i="1">
                <a:solidFill>
                  <a:srgbClr val="000000"/>
                </a:solidFill>
                <a:cs typeface="Arial" pitchFamily="34" charset="0"/>
              </a:rPr>
              <a:t>Statement</a:t>
            </a:r>
          </a:p>
          <a:p>
            <a:pPr eaLnBrk="0" hangingPunct="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Lst>
            </a:pPr>
            <a:r>
              <a:rPr lang="en-US" altLang="zh-CN" sz="1800" b="1" i="1">
                <a:solidFill>
                  <a:srgbClr val="000000"/>
                </a:solidFill>
                <a:cs typeface="Arial" pitchFamily="34" charset="0"/>
              </a:rPr>
              <a:t>MethodModifier ::=  </a:t>
            </a:r>
            <a:r>
              <a:rPr lang="en-US" altLang="zh-CN" sz="1800" b="1">
                <a:solidFill>
                  <a:srgbClr val="003399"/>
                </a:solidFill>
                <a:cs typeface="Arial" pitchFamily="34" charset="0"/>
              </a:rPr>
              <a:t>atomic</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3189">
                                            <p:txEl>
                                              <p:pRg st="0" end="0"/>
                                            </p:txEl>
                                          </p:spTgt>
                                        </p:tgtEl>
                                        <p:attrNameLst>
                                          <p:attrName>style.visibility</p:attrName>
                                        </p:attrNameLst>
                                      </p:cBhvr>
                                      <p:to>
                                        <p:strVal val="visible"/>
                                      </p:to>
                                    </p:set>
                                    <p:animEffect transition="in" filter="blinds(horizontal)">
                                      <p:cBhvr>
                                        <p:cTn id="7" dur="500"/>
                                        <p:tgtEl>
                                          <p:spTgt spid="93189">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93189">
                                            <p:txEl>
                                              <p:pRg st="1" end="1"/>
                                            </p:txEl>
                                          </p:spTgt>
                                        </p:tgtEl>
                                        <p:attrNameLst>
                                          <p:attrName>style.visibility</p:attrName>
                                        </p:attrNameLst>
                                      </p:cBhvr>
                                      <p:to>
                                        <p:strVal val="visible"/>
                                      </p:to>
                                    </p:set>
                                    <p:animEffect transition="in" filter="blinds(horizontal)">
                                      <p:cBhvr>
                                        <p:cTn id="10" dur="500"/>
                                        <p:tgtEl>
                                          <p:spTgt spid="9318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3186">
                                            <p:txEl>
                                              <p:pRg st="0" end="0"/>
                                            </p:txEl>
                                          </p:spTgt>
                                        </p:tgtEl>
                                        <p:attrNameLst>
                                          <p:attrName>style.visibility</p:attrName>
                                        </p:attrNameLst>
                                      </p:cBhvr>
                                      <p:to>
                                        <p:strVal val="visible"/>
                                      </p:to>
                                    </p:set>
                                    <p:animEffect transition="in" filter="blinds(horizontal)">
                                      <p:cBhvr>
                                        <p:cTn id="15" dur="500"/>
                                        <p:tgtEl>
                                          <p:spTgt spid="93186">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93188">
                                            <p:txEl>
                                              <p:pRg st="0" end="0"/>
                                            </p:txEl>
                                          </p:spTgt>
                                        </p:tgtEl>
                                        <p:attrNameLst>
                                          <p:attrName>style.visibility</p:attrName>
                                        </p:attrNameLst>
                                      </p:cBhvr>
                                      <p:to>
                                        <p:strVal val="visible"/>
                                      </p:to>
                                    </p:set>
                                    <p:animEffect transition="in" filter="blinds(horizontal)">
                                      <p:cBhvr>
                                        <p:cTn id="20" dur="500"/>
                                        <p:tgtEl>
                                          <p:spTgt spid="9318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93188">
                                            <p:txEl>
                                              <p:pRg st="1" end="1"/>
                                            </p:txEl>
                                          </p:spTgt>
                                        </p:tgtEl>
                                        <p:attrNameLst>
                                          <p:attrName>style.visibility</p:attrName>
                                        </p:attrNameLst>
                                      </p:cBhvr>
                                      <p:to>
                                        <p:strVal val="visible"/>
                                      </p:to>
                                    </p:set>
                                    <p:animEffect transition="in" filter="blinds(horizontal)">
                                      <p:cBhvr>
                                        <p:cTn id="25" dur="500"/>
                                        <p:tgtEl>
                                          <p:spTgt spid="93188">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93188">
                                            <p:txEl>
                                              <p:pRg st="2" end="2"/>
                                            </p:txEl>
                                          </p:spTgt>
                                        </p:tgtEl>
                                        <p:attrNameLst>
                                          <p:attrName>style.visibility</p:attrName>
                                        </p:attrNameLst>
                                      </p:cBhvr>
                                      <p:to>
                                        <p:strVal val="visible"/>
                                      </p:to>
                                    </p:set>
                                    <p:animEffect transition="in" filter="blinds(horizontal)">
                                      <p:cBhvr>
                                        <p:cTn id="30" dur="500"/>
                                        <p:tgtEl>
                                          <p:spTgt spid="93188">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93188">
                                            <p:txEl>
                                              <p:pRg st="4" end="4"/>
                                            </p:txEl>
                                          </p:spTgt>
                                        </p:tgtEl>
                                        <p:attrNameLst>
                                          <p:attrName>style.visibility</p:attrName>
                                        </p:attrNameLst>
                                      </p:cBhvr>
                                      <p:to>
                                        <p:strVal val="visible"/>
                                      </p:to>
                                    </p:set>
                                    <p:animEffect transition="in" filter="blinds(horizontal)">
                                      <p:cBhvr>
                                        <p:cTn id="35" dur="500"/>
                                        <p:tgtEl>
                                          <p:spTgt spid="93188">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3188">
                                            <p:txEl>
                                              <p:pRg st="5" end="5"/>
                                            </p:txEl>
                                          </p:spTgt>
                                        </p:tgtEl>
                                        <p:attrNameLst>
                                          <p:attrName>style.visibility</p:attrName>
                                        </p:attrNameLst>
                                      </p:cBhvr>
                                      <p:to>
                                        <p:strVal val="visible"/>
                                      </p:to>
                                    </p:set>
                                    <p:animEffect transition="in" filter="blinds(horizontal)">
                                      <p:cBhvr>
                                        <p:cTn id="40" dur="500"/>
                                        <p:tgtEl>
                                          <p:spTgt spid="93188">
                                            <p:txEl>
                                              <p:pRg st="5" end="5"/>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93188">
                                            <p:txEl>
                                              <p:pRg st="6" end="6"/>
                                            </p:txEl>
                                          </p:spTgt>
                                        </p:tgtEl>
                                        <p:attrNameLst>
                                          <p:attrName>style.visibility</p:attrName>
                                        </p:attrNameLst>
                                      </p:cBhvr>
                                      <p:to>
                                        <p:strVal val="visible"/>
                                      </p:to>
                                    </p:set>
                                    <p:animEffect transition="in" filter="blinds(horizontal)">
                                      <p:cBhvr>
                                        <p:cTn id="45" dur="500"/>
                                        <p:tgtEl>
                                          <p:spTgt spid="93188">
                                            <p:txEl>
                                              <p:pRg st="6" end="6"/>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93188">
                                            <p:txEl>
                                              <p:pRg st="7" end="7"/>
                                            </p:txEl>
                                          </p:spTgt>
                                        </p:tgtEl>
                                        <p:attrNameLst>
                                          <p:attrName>style.visibility</p:attrName>
                                        </p:attrNameLst>
                                      </p:cBhvr>
                                      <p:to>
                                        <p:strVal val="visible"/>
                                      </p:to>
                                    </p:set>
                                    <p:animEffect transition="in" filter="blinds(horizontal)">
                                      <p:cBhvr>
                                        <p:cTn id="50" dur="500"/>
                                        <p:tgtEl>
                                          <p:spTgt spid="9318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ltLang="zh-CN" sz="3200"/>
              <a:t>Single Place Example</a:t>
            </a:r>
          </a:p>
        </p:txBody>
      </p:sp>
      <p:sp>
        <p:nvSpPr>
          <p:cNvPr id="3" name="Content Placeholder 2"/>
          <p:cNvSpPr>
            <a:spLocks noGrp="1"/>
          </p:cNvSpPr>
          <p:nvPr>
            <p:ph idx="1"/>
          </p:nvPr>
        </p:nvSpPr>
        <p:spPr/>
        <p:txBody>
          <a:bodyPr/>
          <a:lstStyle/>
          <a:p>
            <a:pPr>
              <a:lnSpc>
                <a:spcPct val="150000"/>
              </a:lnSpc>
              <a:defRPr/>
            </a:pPr>
            <a:r>
              <a:rPr lang="en-US" sz="2000" dirty="0"/>
              <a:t>Monte Carlo approximation of </a:t>
            </a:r>
            <a:r>
              <a:rPr lang="el-GR" sz="2800" b="1" dirty="0">
                <a:ln>
                  <a:solidFill>
                    <a:schemeClr val="tx1"/>
                  </a:solidFill>
                </a:ln>
                <a:latin typeface="Garamond"/>
                <a:cs typeface="+mj-cs"/>
              </a:rPr>
              <a:t>π</a:t>
            </a:r>
            <a:endParaRPr lang="en-US" sz="2800" b="1" dirty="0">
              <a:ln>
                <a:solidFill>
                  <a:schemeClr val="tx1"/>
                </a:solidFill>
              </a:ln>
              <a:latin typeface="Garamond"/>
              <a:cs typeface="+mj-cs"/>
            </a:endParaRPr>
          </a:p>
          <a:p>
            <a:pPr>
              <a:lnSpc>
                <a:spcPct val="150000"/>
              </a:lnSpc>
              <a:defRPr/>
            </a:pPr>
            <a:r>
              <a:rPr lang="en-US" sz="2000" dirty="0"/>
              <a:t>Algorithm</a:t>
            </a:r>
          </a:p>
          <a:p>
            <a:pPr lvl="1">
              <a:lnSpc>
                <a:spcPct val="150000"/>
              </a:lnSpc>
              <a:defRPr/>
            </a:pPr>
            <a:r>
              <a:rPr lang="en-US" sz="1800" dirty="0"/>
              <a:t>Consider a circle of radius 1</a:t>
            </a:r>
          </a:p>
          <a:p>
            <a:pPr lvl="1">
              <a:lnSpc>
                <a:spcPct val="150000"/>
              </a:lnSpc>
              <a:defRPr/>
            </a:pPr>
            <a:r>
              <a:rPr lang="en-US" sz="1800" dirty="0"/>
              <a:t>Let N = some large number (say 10000) and count = 0</a:t>
            </a:r>
          </a:p>
          <a:p>
            <a:pPr lvl="1">
              <a:lnSpc>
                <a:spcPct val="150000"/>
              </a:lnSpc>
              <a:defRPr/>
            </a:pPr>
            <a:r>
              <a:rPr lang="en-US" sz="1800" dirty="0"/>
              <a:t>Repeat the following procedure N times</a:t>
            </a:r>
          </a:p>
          <a:p>
            <a:pPr lvl="2">
              <a:lnSpc>
                <a:spcPct val="150000"/>
              </a:lnSpc>
              <a:defRPr/>
            </a:pPr>
            <a:r>
              <a:rPr lang="en-US" sz="1600" dirty="0"/>
              <a:t>Generate two random numbers </a:t>
            </a:r>
            <a:r>
              <a:rPr lang="en-US" sz="1600" dirty="0" err="1"/>
              <a:t>x</a:t>
            </a:r>
            <a:r>
              <a:rPr lang="en-US" sz="1600" dirty="0"/>
              <a:t> and </a:t>
            </a:r>
            <a:r>
              <a:rPr lang="en-US" sz="1600" dirty="0" err="1"/>
              <a:t>y</a:t>
            </a:r>
            <a:r>
              <a:rPr lang="en-US" sz="1600" dirty="0"/>
              <a:t> between 0 and 1       (use the </a:t>
            </a:r>
            <a:r>
              <a:rPr lang="en-US" sz="1600" b="1" dirty="0">
                <a:latin typeface="Courier New" pitchFamily="49" charset="0"/>
                <a:cs typeface="Courier New" pitchFamily="49" charset="0"/>
              </a:rPr>
              <a:t>rand</a:t>
            </a:r>
            <a:r>
              <a:rPr lang="en-US" sz="1600" dirty="0"/>
              <a:t> function)</a:t>
            </a:r>
          </a:p>
          <a:p>
            <a:pPr lvl="2">
              <a:lnSpc>
                <a:spcPct val="150000"/>
              </a:lnSpc>
              <a:defRPr/>
            </a:pPr>
            <a:r>
              <a:rPr lang="en-US" sz="1600" dirty="0"/>
              <a:t>Check whether (</a:t>
            </a:r>
            <a:r>
              <a:rPr lang="en-US" sz="1600" dirty="0" err="1"/>
              <a:t>x,y</a:t>
            </a:r>
            <a:r>
              <a:rPr lang="en-US" sz="1600" dirty="0"/>
              <a:t>) lie inside the circle</a:t>
            </a:r>
          </a:p>
          <a:p>
            <a:pPr lvl="2">
              <a:lnSpc>
                <a:spcPct val="150000"/>
              </a:lnSpc>
              <a:defRPr/>
            </a:pPr>
            <a:r>
              <a:rPr lang="en-US" sz="1600" dirty="0"/>
              <a:t>Increment count if they do</a:t>
            </a:r>
          </a:p>
          <a:p>
            <a:pPr lvl="1">
              <a:lnSpc>
                <a:spcPct val="150000"/>
              </a:lnSpc>
              <a:defRPr/>
            </a:pPr>
            <a:r>
              <a:rPr lang="en-US" sz="1800" dirty="0"/>
              <a:t>Pi  ≈ 4 * count / N</a:t>
            </a:r>
          </a:p>
          <a:p>
            <a:pPr>
              <a:lnSpc>
                <a:spcPct val="150000"/>
              </a:lnSpc>
              <a:defRPr/>
            </a:pPr>
            <a:endParaRPr lang="en-US" sz="2800" dirty="0">
              <a:ln>
                <a:solidFill>
                  <a:schemeClr val="tx1"/>
                </a:solidFill>
              </a:ln>
            </a:endParaRPr>
          </a:p>
          <a:p>
            <a:pPr>
              <a:lnSpc>
                <a:spcPct val="150000"/>
              </a:lnSpc>
              <a:defRPr/>
            </a:pP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linds(horizontal)">
                                      <p:cBhvr>
                                        <p:cTn id="7" dur="500"/>
                                        <p:tgtEl>
                                          <p:spTgt spid="3">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blinds(horizontal)">
                                      <p:cBhvr>
                                        <p:cTn id="10" dur="500"/>
                                        <p:tgtEl>
                                          <p:spTgt spid="3">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blinds(horizontal)">
                                      <p:cBhvr>
                                        <p:cTn id="13" dur="500"/>
                                        <p:tgtEl>
                                          <p:spTgt spid="3">
                                            <p:txEl>
                                              <p:pRg st="3" end="3"/>
                                            </p:txEl>
                                          </p:spTgt>
                                        </p:tgtEl>
                                      </p:cBhvr>
                                    </p:animEffect>
                                  </p:childTnLst>
                                </p:cTn>
                              </p:par>
                              <p:par>
                                <p:cTn id="14" presetID="3" presetClass="entr" presetSubtype="1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blinds(horizontal)">
                                      <p:cBhvr>
                                        <p:cTn id="16" dur="500"/>
                                        <p:tgtEl>
                                          <p:spTgt spid="3">
                                            <p:txEl>
                                              <p:pRg st="4" end="4"/>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blinds(horizontal)">
                                      <p:cBhvr>
                                        <p:cTn id="19" dur="500"/>
                                        <p:tgtEl>
                                          <p:spTgt spid="3">
                                            <p:txEl>
                                              <p:pRg st="5" end="5"/>
                                            </p:txEl>
                                          </p:spTgt>
                                        </p:tgtEl>
                                      </p:cBhvr>
                                    </p:animEffect>
                                  </p:childTnLst>
                                </p:cTn>
                              </p:par>
                              <p:par>
                                <p:cTn id="20" presetID="3" presetClass="entr" presetSubtype="10" fill="hold" nodeType="withEffect">
                                  <p:stCondLst>
                                    <p:cond delay="0"/>
                                  </p:stCondLst>
                                  <p:childTnLst>
                                    <p:set>
                                      <p:cBhvr>
                                        <p:cTn id="21" dur="1" fill="hold">
                                          <p:stCondLst>
                                            <p:cond delay="0"/>
                                          </p:stCondLst>
                                        </p:cTn>
                                        <p:tgtEl>
                                          <p:spTgt spid="3">
                                            <p:txEl>
                                              <p:pRg st="6" end="6"/>
                                            </p:txEl>
                                          </p:spTgt>
                                        </p:tgtEl>
                                        <p:attrNameLst>
                                          <p:attrName>style.visibility</p:attrName>
                                        </p:attrNameLst>
                                      </p:cBhvr>
                                      <p:to>
                                        <p:strVal val="visible"/>
                                      </p:to>
                                    </p:set>
                                    <p:animEffect transition="in" filter="blinds(horizontal)">
                                      <p:cBhvr>
                                        <p:cTn id="22" dur="500"/>
                                        <p:tgtEl>
                                          <p:spTgt spid="3">
                                            <p:txEl>
                                              <p:pRg st="6" end="6"/>
                                            </p:txEl>
                                          </p:spTgt>
                                        </p:tgtEl>
                                      </p:cBhvr>
                                    </p:animEffect>
                                  </p:childTnLst>
                                </p:cTn>
                              </p:par>
                              <p:par>
                                <p:cTn id="23" presetID="3" presetClass="entr" presetSubtype="1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animEffect transition="in" filter="blinds(horizontal)">
                                      <p:cBhvr>
                                        <p:cTn id="25" dur="500"/>
                                        <p:tgtEl>
                                          <p:spTgt spid="3">
                                            <p:txEl>
                                              <p:pRg st="7" end="7"/>
                                            </p:txEl>
                                          </p:spTgt>
                                        </p:tgtEl>
                                      </p:cBhvr>
                                    </p:animEffect>
                                  </p:childTnLst>
                                </p:cTn>
                              </p:par>
                              <p:par>
                                <p:cTn id="26" presetID="3" presetClass="entr" presetSubtype="10" fill="hold" nodeType="withEffect">
                                  <p:stCondLst>
                                    <p:cond delay="0"/>
                                  </p:stCondLst>
                                  <p:childTnLst>
                                    <p:set>
                                      <p:cBhvr>
                                        <p:cTn id="27" dur="1" fill="hold">
                                          <p:stCondLst>
                                            <p:cond delay="0"/>
                                          </p:stCondLst>
                                        </p:cTn>
                                        <p:tgtEl>
                                          <p:spTgt spid="3">
                                            <p:txEl>
                                              <p:pRg st="8" end="8"/>
                                            </p:txEl>
                                          </p:spTgt>
                                        </p:tgtEl>
                                        <p:attrNameLst>
                                          <p:attrName>style.visibility</p:attrName>
                                        </p:attrNameLst>
                                      </p:cBhvr>
                                      <p:to>
                                        <p:strVal val="visible"/>
                                      </p:to>
                                    </p:set>
                                    <p:animEffect transition="in" filter="blinds(horizontal)">
                                      <p:cBhvr>
                                        <p:cTn id="2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Title 5"/>
          <p:cNvSpPr>
            <a:spLocks noGrp="1"/>
          </p:cNvSpPr>
          <p:nvPr>
            <p:ph type="title"/>
          </p:nvPr>
        </p:nvSpPr>
        <p:spPr>
          <a:xfrm>
            <a:off x="610939" y="620713"/>
            <a:ext cx="8137525" cy="720725"/>
          </a:xfrm>
        </p:spPr>
        <p:txBody>
          <a:bodyPr/>
          <a:lstStyle/>
          <a:p>
            <a:pPr algn="r"/>
            <a:r>
              <a:rPr lang="en-US" altLang="zh-CN" sz="3200" dirty="0"/>
              <a:t>Pi Approximation</a:t>
            </a:r>
          </a:p>
        </p:txBody>
      </p:sp>
      <p:sp>
        <p:nvSpPr>
          <p:cNvPr id="96261" name="Rectangle 7"/>
          <p:cNvSpPr>
            <a:spLocks noChangeArrowheads="1"/>
          </p:cNvSpPr>
          <p:nvPr/>
        </p:nvSpPr>
        <p:spPr bwMode="auto">
          <a:xfrm>
            <a:off x="0" y="476672"/>
            <a:ext cx="8869363" cy="5352299"/>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class</a:t>
            </a:r>
            <a:r>
              <a:rPr lang="en-US" altLang="zh-CN" sz="1400" dirty="0">
                <a:solidFill>
                  <a:srgbClr val="000000"/>
                </a:solidFill>
                <a:latin typeface="Monaco" charset="0"/>
              </a:rPr>
              <a:t> </a:t>
            </a:r>
            <a:r>
              <a:rPr lang="en-US" altLang="zh-CN" sz="1400" dirty="0" err="1">
                <a:solidFill>
                  <a:srgbClr val="000000"/>
                </a:solidFill>
                <a:latin typeface="Monaco" charset="0"/>
              </a:rPr>
              <a:t>AsyncPi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static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main(s: Array[String](!)):Void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samplesPerActivity</a:t>
            </a:r>
            <a:r>
              <a:rPr lang="en-US" altLang="zh-CN" sz="1400" dirty="0">
                <a:solidFill>
                  <a:srgbClr val="000000"/>
                </a:solidFill>
                <a:latin typeface="Monaco" charset="0"/>
              </a:rPr>
              <a:t> = </a:t>
            </a:r>
            <a:r>
              <a:rPr lang="en-US" altLang="zh-CN" sz="1400" dirty="0">
                <a:solidFill>
                  <a:srgbClr val="929200"/>
                </a:solidFill>
                <a:latin typeface="Monaco" charset="0"/>
              </a:rPr>
              <a:t>10000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numActivities</a:t>
            </a:r>
            <a:r>
              <a:rPr lang="en-US" altLang="zh-CN" sz="1400" dirty="0">
                <a:solidFill>
                  <a:srgbClr val="000000"/>
                </a:solidFill>
                <a:latin typeface="Monaco" charset="0"/>
              </a:rPr>
              <a:t> = </a:t>
            </a:r>
            <a:r>
              <a:rPr lang="en-US" altLang="zh-CN" sz="1400" dirty="0">
                <a:solidFill>
                  <a:srgbClr val="929200"/>
                </a:solidFill>
                <a:latin typeface="Monaco" charset="0"/>
              </a:rPr>
              <a:t>8</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activityCounts</a:t>
            </a:r>
            <a:r>
              <a:rPr lang="en-US" altLang="zh-CN" sz="1400" dirty="0">
                <a:solidFill>
                  <a:srgbClr val="000000"/>
                </a:solidFill>
                <a:latin typeface="Monaco" charset="0"/>
              </a:rPr>
              <a:t> = </a:t>
            </a:r>
            <a:r>
              <a:rPr lang="en-US" altLang="zh-CN" sz="1400" dirty="0">
                <a:solidFill>
                  <a:srgbClr val="8F1493"/>
                </a:solidFill>
                <a:latin typeface="Monaco" charset="0"/>
              </a:rPr>
              <a:t>new</a:t>
            </a:r>
            <a:r>
              <a:rPr lang="en-US" altLang="zh-CN" sz="1400" dirty="0">
                <a:solidFill>
                  <a:srgbClr val="000000"/>
                </a:solidFill>
                <a:latin typeface="Monaco" charset="0"/>
              </a:rPr>
              <a:t> Array[Double](</a:t>
            </a:r>
            <a:r>
              <a:rPr lang="en-US" altLang="zh-CN" sz="1400" dirty="0">
                <a:solidFill>
                  <a:srgbClr val="929200"/>
                </a:solidFill>
                <a:latin typeface="Monaco" charset="0"/>
              </a:rPr>
              <a:t>1</a:t>
            </a:r>
            <a:r>
              <a:rPr lang="en-US" altLang="zh-CN" sz="1400" dirty="0">
                <a:solidFill>
                  <a:srgbClr val="000000"/>
                </a:solidFill>
                <a:latin typeface="Monaco" charset="0"/>
              </a:rPr>
              <a:t>..numActivities, (Point)=&gt;</a:t>
            </a:r>
            <a:r>
              <a:rPr lang="en-US" altLang="zh-CN" sz="1400" dirty="0">
                <a:solidFill>
                  <a:srgbClr val="929200"/>
                </a:solidFill>
                <a:latin typeface="Monaco" charset="0"/>
              </a:rPr>
              <a:t>0.0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finish</a:t>
            </a:r>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activityID</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a:solidFill>
                  <a:srgbClr val="929200"/>
                </a:solidFill>
                <a:latin typeface="Monaco" charset="0"/>
              </a:rPr>
              <a:t>1</a:t>
            </a:r>
            <a:r>
              <a:rPr lang="en-US" altLang="zh-CN" sz="1400" dirty="0">
                <a:solidFill>
                  <a:srgbClr val="000000"/>
                </a:solidFill>
                <a:latin typeface="Monaco" charset="0"/>
              </a:rPr>
              <a:t>..numActivities)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async</a:t>
            </a:r>
            <a:r>
              <a:rPr lang="en-US" altLang="zh-CN" sz="1400" dirty="0">
                <a:solidFill>
                  <a:srgbClr val="000000"/>
                </a:solidFill>
                <a:latin typeface="Monaco" charset="0"/>
              </a:rPr>
              <a:t> {</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ActivityIndex</a:t>
            </a:r>
            <a:r>
              <a:rPr lang="en-US" altLang="zh-CN" sz="1400" dirty="0">
                <a:solidFill>
                  <a:srgbClr val="000000"/>
                </a:solidFill>
                <a:latin typeface="Monaco" charset="0"/>
              </a:rPr>
              <a:t>] = </a:t>
            </a:r>
            <a:r>
              <a:rPr lang="en-US" altLang="zh-CN" sz="1400" dirty="0" err="1">
                <a:solidFill>
                  <a:srgbClr val="000000"/>
                </a:solidFill>
                <a:latin typeface="Monaco" charset="0"/>
              </a:rPr>
              <a:t>activityID</a:t>
            </a:r>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r = </a:t>
            </a:r>
            <a:r>
              <a:rPr lang="en-US" altLang="zh-CN" sz="1400" dirty="0">
                <a:solidFill>
                  <a:srgbClr val="8F1493"/>
                </a:solidFill>
                <a:latin typeface="Monaco" charset="0"/>
              </a:rPr>
              <a:t>new</a:t>
            </a:r>
            <a:r>
              <a:rPr lang="en-US" altLang="zh-CN" sz="1400" dirty="0">
                <a:solidFill>
                  <a:srgbClr val="000000"/>
                </a:solidFill>
                <a:latin typeface="Monaco" charset="0"/>
              </a:rPr>
              <a:t> Random(</a:t>
            </a:r>
            <a:r>
              <a:rPr lang="en-US" altLang="zh-CN" sz="1400" dirty="0" err="1">
                <a:solidFill>
                  <a:srgbClr val="000000"/>
                </a:solidFill>
                <a:latin typeface="Monaco" charset="0"/>
              </a:rPr>
              <a:t>activityIndex</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a:solidFill>
                  <a:srgbClr val="929200"/>
                </a:solidFill>
                <a:latin typeface="Monaco" charset="0"/>
              </a:rPr>
              <a:t>1</a:t>
            </a:r>
            <a:r>
              <a:rPr lang="en-US" altLang="zh-CN" sz="1400" dirty="0">
                <a:solidFill>
                  <a:srgbClr val="000000"/>
                </a:solidFill>
                <a:latin typeface="Monaco" charset="0"/>
              </a:rPr>
              <a:t>..samplesPerActivity)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x = </a:t>
            </a:r>
            <a:r>
              <a:rPr lang="en-US" altLang="zh-CN" sz="1400" dirty="0" err="1">
                <a:solidFill>
                  <a:srgbClr val="000000"/>
                </a:solidFill>
                <a:latin typeface="Monaco" charset="0"/>
              </a:rPr>
              <a:t>r.nextDouble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y = </a:t>
            </a:r>
            <a:r>
              <a:rPr lang="en-US" altLang="zh-CN" sz="1400" dirty="0" err="1">
                <a:solidFill>
                  <a:srgbClr val="000000"/>
                </a:solidFill>
                <a:latin typeface="Monaco" charset="0"/>
              </a:rPr>
              <a:t>r.nextDouble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z = x*</a:t>
            </a:r>
            <a:r>
              <a:rPr lang="en-US" altLang="zh-CN" sz="1400" dirty="0" err="1">
                <a:solidFill>
                  <a:srgbClr val="000000"/>
                </a:solidFill>
                <a:latin typeface="Monaco" charset="0"/>
              </a:rPr>
              <a:t>x+y</a:t>
            </a:r>
            <a:r>
              <a:rPr lang="en-US" altLang="zh-CN" sz="1400" dirty="0">
                <a:solidFill>
                  <a:srgbClr val="000000"/>
                </a:solidFill>
                <a:latin typeface="Monaco" charset="0"/>
              </a:rPr>
              <a:t>*y;</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if</a:t>
            </a:r>
            <a:r>
              <a:rPr lang="en-US" altLang="zh-CN" sz="1400" dirty="0">
                <a:solidFill>
                  <a:srgbClr val="000000"/>
                </a:solidFill>
                <a:latin typeface="Monaco" charset="0"/>
              </a:rPr>
              <a:t> ((x*x + y*y) &lt;= </a:t>
            </a:r>
            <a:r>
              <a:rPr lang="en-US" altLang="zh-CN" sz="1400" dirty="0">
                <a:solidFill>
                  <a:srgbClr val="929200"/>
                </a:solidFill>
                <a:latin typeface="Monaco" charset="0"/>
              </a:rPr>
              <a:t>1.0</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activityCounts</a:t>
            </a:r>
            <a:r>
              <a:rPr lang="en-US" altLang="zh-CN" sz="1400" dirty="0">
                <a:solidFill>
                  <a:srgbClr val="000000"/>
                </a:solidFill>
                <a:latin typeface="Monaco" charset="0"/>
              </a:rPr>
              <a:t>(</a:t>
            </a:r>
            <a:r>
              <a:rPr lang="en-US" altLang="zh-CN" sz="1400" dirty="0" err="1">
                <a:solidFill>
                  <a:srgbClr val="000000"/>
                </a:solidFill>
                <a:latin typeface="Monaco" charset="0"/>
              </a:rPr>
              <a:t>activityID</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p:txBody>
      </p:sp>
      <p:sp>
        <p:nvSpPr>
          <p:cNvPr id="6" name="矩形 5"/>
          <p:cNvSpPr/>
          <p:nvPr/>
        </p:nvSpPr>
        <p:spPr>
          <a:xfrm>
            <a:off x="3203848" y="3933056"/>
            <a:ext cx="7488832" cy="2289858"/>
          </a:xfrm>
          <a:prstGeom prst="rect">
            <a:avLst/>
          </a:prstGeom>
        </p:spPr>
        <p:txBody>
          <a:bodyPr wrap="square">
            <a:spAutoFit/>
          </a:bodyPr>
          <a:lstStyle/>
          <a:p>
            <a:pPr algn="l"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var</a:t>
            </a:r>
            <a:r>
              <a:rPr lang="en-US" altLang="zh-CN" sz="1400" dirty="0">
                <a:solidFill>
                  <a:srgbClr val="000000"/>
                </a:solidFill>
                <a:latin typeface="Monaco" charset="0"/>
              </a:rPr>
              <a:t> </a:t>
            </a:r>
            <a:r>
              <a:rPr lang="en-US" altLang="zh-CN" sz="1400" dirty="0" err="1">
                <a:solidFill>
                  <a:srgbClr val="000000"/>
                </a:solidFill>
                <a:latin typeface="Monaco" charset="0"/>
              </a:rPr>
              <a:t>globalCount:Double</a:t>
            </a:r>
            <a:r>
              <a:rPr lang="en-US" altLang="zh-CN" sz="1400" dirty="0">
                <a:solidFill>
                  <a:srgbClr val="000000"/>
                </a:solidFill>
                <a:latin typeface="Monaco" charset="0"/>
              </a:rPr>
              <a:t> = </a:t>
            </a:r>
            <a:r>
              <a:rPr lang="en-US" altLang="zh-CN" sz="1400" dirty="0">
                <a:solidFill>
                  <a:srgbClr val="929200"/>
                </a:solidFill>
                <a:latin typeface="Monaco" charset="0"/>
              </a:rPr>
              <a:t>0.0</a:t>
            </a:r>
            <a:r>
              <a:rPr lang="en-US" altLang="zh-CN" sz="1400" dirty="0">
                <a:solidFill>
                  <a:srgbClr val="000000"/>
                </a:solidFill>
                <a:latin typeface="Monaco" charset="0"/>
              </a:rPr>
              <a:t>;</a:t>
            </a:r>
          </a:p>
          <a:p>
            <a:pPr algn="l"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activityID</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a:solidFill>
                  <a:srgbClr val="929200"/>
                </a:solidFill>
                <a:latin typeface="Monaco" charset="0"/>
              </a:rPr>
              <a:t>1</a:t>
            </a:r>
            <a:r>
              <a:rPr lang="en-US" altLang="zh-CN" sz="1400" dirty="0">
                <a:solidFill>
                  <a:srgbClr val="000000"/>
                </a:solidFill>
                <a:latin typeface="Monaco" charset="0"/>
              </a:rPr>
              <a:t>..numActivities) {</a:t>
            </a:r>
          </a:p>
          <a:p>
            <a:pPr algn="l"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globalCount</a:t>
            </a:r>
            <a:r>
              <a:rPr lang="en-US" altLang="zh-CN" sz="1400" dirty="0">
                <a:solidFill>
                  <a:srgbClr val="000000"/>
                </a:solidFill>
                <a:latin typeface="Monaco" charset="0"/>
              </a:rPr>
              <a:t> += </a:t>
            </a:r>
            <a:r>
              <a:rPr lang="en-US" altLang="zh-CN" sz="1400" dirty="0" err="1">
                <a:solidFill>
                  <a:srgbClr val="000000"/>
                </a:solidFill>
                <a:latin typeface="Monaco" charset="0"/>
              </a:rPr>
              <a:t>activityCounts</a:t>
            </a:r>
            <a:r>
              <a:rPr lang="en-US" altLang="zh-CN" sz="1400" dirty="0">
                <a:solidFill>
                  <a:srgbClr val="000000"/>
                </a:solidFill>
                <a:latin typeface="Monaco" charset="0"/>
              </a:rPr>
              <a:t>(</a:t>
            </a:r>
            <a:r>
              <a:rPr lang="en-US" altLang="zh-CN" sz="1400" dirty="0" err="1">
                <a:solidFill>
                  <a:srgbClr val="000000"/>
                </a:solidFill>
                <a:latin typeface="Monaco" charset="0"/>
              </a:rPr>
              <a:t>activityID</a:t>
            </a:r>
            <a:r>
              <a:rPr lang="en-US" altLang="zh-CN" sz="1400" dirty="0">
                <a:solidFill>
                  <a:srgbClr val="000000"/>
                </a:solidFill>
                <a:latin typeface="Monaco" charset="0"/>
              </a:rPr>
              <a:t>);</a:t>
            </a:r>
          </a:p>
          <a:p>
            <a:pPr algn="l" eaLnBrk="0" hangingPunct="0"/>
            <a:r>
              <a:rPr lang="en-US" altLang="zh-CN" sz="1400" dirty="0">
                <a:solidFill>
                  <a:srgbClr val="000000"/>
                </a:solidFill>
                <a:latin typeface="Monaco" charset="0"/>
              </a:rPr>
              <a:t>    }</a:t>
            </a:r>
          </a:p>
          <a:p>
            <a:pPr algn="l"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pi = </a:t>
            </a:r>
            <a:r>
              <a:rPr lang="en-US" altLang="zh-CN" sz="1400" dirty="0">
                <a:solidFill>
                  <a:srgbClr val="929200"/>
                </a:solidFill>
                <a:latin typeface="Monaco" charset="0"/>
              </a:rPr>
              <a:t>4</a:t>
            </a:r>
            <a:r>
              <a:rPr lang="en-US" altLang="zh-CN" sz="1400" dirty="0">
                <a:solidFill>
                  <a:srgbClr val="000000"/>
                </a:solidFill>
                <a:latin typeface="Monaco" charset="0"/>
              </a:rPr>
              <a:t>*(</a:t>
            </a:r>
            <a:r>
              <a:rPr lang="en-US" altLang="zh-CN" sz="1400" dirty="0" err="1">
                <a:solidFill>
                  <a:srgbClr val="000000"/>
                </a:solidFill>
                <a:latin typeface="Monaco" charset="0"/>
              </a:rPr>
              <a:t>globalCount</a:t>
            </a:r>
            <a:r>
              <a:rPr lang="en-US" altLang="zh-CN" sz="1400" dirty="0">
                <a:solidFill>
                  <a:srgbClr val="000000"/>
                </a:solidFill>
                <a:latin typeface="Monaco" charset="0"/>
              </a:rPr>
              <a:t>/(</a:t>
            </a:r>
            <a:r>
              <a:rPr lang="en-US" altLang="zh-CN" sz="1400" dirty="0" err="1">
                <a:solidFill>
                  <a:srgbClr val="000000"/>
                </a:solidFill>
                <a:latin typeface="Monaco" charset="0"/>
              </a:rPr>
              <a:t>samplesPerActivity</a:t>
            </a:r>
            <a:r>
              <a:rPr lang="en-US" altLang="zh-CN" sz="1400" dirty="0">
                <a:solidFill>
                  <a:srgbClr val="000000"/>
                </a:solidFill>
                <a:latin typeface="Monaco" charset="0"/>
              </a:rPr>
              <a:t>*</a:t>
            </a:r>
            <a:r>
              <a:rPr lang="en-US" altLang="zh-CN" sz="1400" dirty="0" err="1">
                <a:solidFill>
                  <a:srgbClr val="000000"/>
                </a:solidFill>
                <a:latin typeface="Monaco" charset="0"/>
              </a:rPr>
              <a:t>numActivities</a:t>
            </a:r>
            <a:r>
              <a:rPr lang="en-US" altLang="zh-CN" sz="1400" dirty="0">
                <a:solidFill>
                  <a:srgbClr val="000000"/>
                </a:solidFill>
                <a:latin typeface="Monaco" charset="0"/>
              </a:rPr>
              <a:t> </a:t>
            </a:r>
            <a:r>
              <a:rPr lang="en-US" altLang="zh-CN" sz="1400" dirty="0">
                <a:solidFill>
                  <a:srgbClr val="8F1493"/>
                </a:solidFill>
                <a:latin typeface="Monaco" charset="0"/>
              </a:rPr>
              <a:t>as</a:t>
            </a:r>
            <a:r>
              <a:rPr lang="en-US" altLang="zh-CN" sz="1400" dirty="0">
                <a:solidFill>
                  <a:srgbClr val="000000"/>
                </a:solidFill>
                <a:latin typeface="Monaco" charset="0"/>
              </a:rPr>
              <a:t> Double)); </a:t>
            </a:r>
          </a:p>
          <a:p>
            <a:pPr algn="l"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"With ”</a:t>
            </a:r>
            <a:r>
              <a:rPr lang="en-US" altLang="zh-CN" sz="1400" dirty="0">
                <a:solidFill>
                  <a:srgbClr val="000000"/>
                </a:solidFill>
                <a:latin typeface="Monaco" charset="0"/>
              </a:rPr>
              <a:t>+&lt;snip&gt;+</a:t>
            </a:r>
            <a:r>
              <a:rPr lang="en-US" altLang="zh-CN" sz="1400" dirty="0">
                <a:solidFill>
                  <a:srgbClr val="0B0493"/>
                </a:solidFill>
                <a:latin typeface="Monaco" charset="0"/>
              </a:rPr>
              <a:t>" points, the value of pi is "</a:t>
            </a:r>
            <a:r>
              <a:rPr lang="en-US" altLang="zh-CN" sz="1400" dirty="0">
                <a:solidFill>
                  <a:srgbClr val="000000"/>
                </a:solidFill>
                <a:latin typeface="Monaco" charset="0"/>
              </a:rPr>
              <a:t> + pi);</a:t>
            </a:r>
          </a:p>
          <a:p>
            <a:pPr algn="l" eaLnBrk="0" hangingPunct="0"/>
            <a:r>
              <a:rPr lang="en-US" altLang="zh-CN" sz="1400" dirty="0">
                <a:solidFill>
                  <a:srgbClr val="000000"/>
                </a:solidFill>
                <a:latin typeface="Monaco" charset="0"/>
              </a:rPr>
              <a:t>  }</a:t>
            </a:r>
          </a:p>
          <a:p>
            <a:pPr algn="l" eaLnBrk="0" hangingPunct="0"/>
            <a:r>
              <a:rPr lang="en-US" altLang="zh-CN" sz="1400" dirty="0">
                <a:solidFill>
                  <a:srgbClr val="000000"/>
                </a:solidFill>
                <a:latin typeface="Monaco" charset="0"/>
              </a:rPr>
              <a:t>}</a:t>
            </a:r>
            <a:endParaRPr lang="zh-CN" altLang="en-US"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altLang="zh-CN" sz="2800" dirty="0"/>
              <a:t>Prefix Sum:  Shared Memory Algorithm</a:t>
            </a:r>
          </a:p>
        </p:txBody>
      </p:sp>
      <p:sp>
        <p:nvSpPr>
          <p:cNvPr id="97283" name="Content Placeholder 2"/>
          <p:cNvSpPr>
            <a:spLocks noGrp="1"/>
          </p:cNvSpPr>
          <p:nvPr>
            <p:ph idx="1"/>
          </p:nvPr>
        </p:nvSpPr>
        <p:spPr>
          <a:xfrm>
            <a:off x="381000" y="1371600"/>
            <a:ext cx="8458200" cy="3746500"/>
          </a:xfrm>
        </p:spPr>
        <p:txBody>
          <a:bodyPr/>
          <a:lstStyle/>
          <a:p>
            <a:pPr>
              <a:lnSpc>
                <a:spcPct val="150000"/>
              </a:lnSpc>
            </a:pPr>
            <a:r>
              <a:rPr lang="en-US" altLang="zh-CN" sz="2000" dirty="0"/>
              <a:t>Implemented in X10 using a single place</a:t>
            </a:r>
          </a:p>
          <a:p>
            <a:pPr>
              <a:lnSpc>
                <a:spcPct val="150000"/>
              </a:lnSpc>
            </a:pPr>
            <a:r>
              <a:rPr lang="en-US" altLang="zh-CN" sz="2000" dirty="0"/>
              <a:t>Use doubling technique (similar to tree-based reduction).  Log</a:t>
            </a:r>
            <a:r>
              <a:rPr lang="en-US" altLang="zh-CN" sz="2000" baseline="-25000" dirty="0"/>
              <a:t>2</a:t>
            </a:r>
            <a:r>
              <a:rPr lang="en-US" altLang="zh-CN" sz="2000" dirty="0"/>
              <a:t>(n) steps, where </a:t>
            </a:r>
          </a:p>
          <a:p>
            <a:pPr lvl="1">
              <a:lnSpc>
                <a:spcPct val="150000"/>
              </a:lnSpc>
            </a:pPr>
            <a:r>
              <a:rPr lang="en-US" altLang="zh-CN" sz="1800" dirty="0"/>
              <a:t>Step 1:  All </a:t>
            </a:r>
            <a:r>
              <a:rPr lang="en-US" altLang="zh-CN" sz="1800" dirty="0" err="1"/>
              <a:t>i</a:t>
            </a:r>
            <a:r>
              <a:rPr lang="en-US" altLang="zh-CN" sz="1800" dirty="0"/>
              <a:t>&gt;1, a[</a:t>
            </a:r>
            <a:r>
              <a:rPr lang="en-US" altLang="zh-CN" sz="1800" dirty="0" err="1"/>
              <a:t>i</a:t>
            </a:r>
            <a:r>
              <a:rPr lang="en-US" altLang="zh-CN" sz="1800" dirty="0"/>
              <a:t>] = a[</a:t>
            </a:r>
            <a:r>
              <a:rPr lang="en-US" altLang="zh-CN" sz="1800" dirty="0" err="1"/>
              <a:t>i</a:t>
            </a:r>
            <a:r>
              <a:rPr lang="en-US" altLang="zh-CN" sz="1800" dirty="0"/>
              <a:t>] + a[i-1]</a:t>
            </a:r>
          </a:p>
          <a:p>
            <a:pPr lvl="1">
              <a:lnSpc>
                <a:spcPct val="150000"/>
              </a:lnSpc>
            </a:pPr>
            <a:r>
              <a:rPr lang="en-US" altLang="zh-CN" sz="1800" dirty="0"/>
              <a:t>Step 2:  All </a:t>
            </a:r>
            <a:r>
              <a:rPr lang="en-US" altLang="zh-CN" sz="1800" dirty="0" err="1"/>
              <a:t>i</a:t>
            </a:r>
            <a:r>
              <a:rPr lang="en-US" altLang="zh-CN" sz="1800" dirty="0"/>
              <a:t>&gt;2, a[</a:t>
            </a:r>
            <a:r>
              <a:rPr lang="en-US" altLang="zh-CN" sz="1800" dirty="0" err="1"/>
              <a:t>i</a:t>
            </a:r>
            <a:r>
              <a:rPr lang="en-US" altLang="zh-CN" sz="1800" dirty="0"/>
              <a:t>] = a[</a:t>
            </a:r>
            <a:r>
              <a:rPr lang="en-US" altLang="zh-CN" sz="1800" dirty="0" err="1"/>
              <a:t>i</a:t>
            </a:r>
            <a:r>
              <a:rPr lang="en-US" altLang="zh-CN" sz="1800" dirty="0"/>
              <a:t>] + a[i-2]</a:t>
            </a:r>
          </a:p>
          <a:p>
            <a:pPr lvl="1">
              <a:lnSpc>
                <a:spcPct val="150000"/>
              </a:lnSpc>
            </a:pPr>
            <a:r>
              <a:rPr lang="en-US" altLang="zh-CN" sz="1800" dirty="0"/>
              <a:t>Step 3:  All </a:t>
            </a:r>
            <a:r>
              <a:rPr lang="en-US" altLang="zh-CN" sz="1800" dirty="0" err="1"/>
              <a:t>i</a:t>
            </a:r>
            <a:r>
              <a:rPr lang="en-US" altLang="zh-CN" sz="1800" dirty="0"/>
              <a:t>&gt;4, a[</a:t>
            </a:r>
            <a:r>
              <a:rPr lang="en-US" altLang="zh-CN" sz="1800" dirty="0" err="1"/>
              <a:t>i</a:t>
            </a:r>
            <a:r>
              <a:rPr lang="en-US" altLang="zh-CN" sz="1800" dirty="0"/>
              <a:t>] = a[</a:t>
            </a:r>
            <a:r>
              <a:rPr lang="en-US" altLang="zh-CN" sz="1800" dirty="0" err="1"/>
              <a:t>i</a:t>
            </a:r>
            <a:r>
              <a:rPr lang="en-US" altLang="zh-CN" sz="1800" dirty="0"/>
              <a:t>] + a[i-4], and so on…</a:t>
            </a:r>
          </a:p>
        </p:txBody>
      </p:sp>
      <p:graphicFrame>
        <p:nvGraphicFramePr>
          <p:cNvPr id="5" name="Table 4"/>
          <p:cNvGraphicFramePr>
            <a:graphicFrameLocks noGrp="1"/>
          </p:cNvGraphicFramePr>
          <p:nvPr/>
        </p:nvGraphicFramePr>
        <p:xfrm>
          <a:off x="1259632" y="4941168"/>
          <a:ext cx="6096000" cy="1485900"/>
        </p:xfrm>
        <a:graphic>
          <a:graphicData uri="http://schemas.openxmlformats.org/drawingml/2006/table">
            <a:tbl>
              <a:tblPr/>
              <a:tblGrid>
                <a:gridCol w="762000">
                  <a:extLst>
                    <a:ext uri="{9D8B030D-6E8A-4147-A177-3AD203B41FA5}">
                      <a16:colId xmlns:a16="http://schemas.microsoft.com/office/drawing/2014/main" xmlns="" val="20000"/>
                    </a:ext>
                  </a:extLst>
                </a:gridCol>
                <a:gridCol w="762000">
                  <a:extLst>
                    <a:ext uri="{9D8B030D-6E8A-4147-A177-3AD203B41FA5}">
                      <a16:colId xmlns:a16="http://schemas.microsoft.com/office/drawing/2014/main" xmlns="" val="20001"/>
                    </a:ext>
                  </a:extLst>
                </a:gridCol>
                <a:gridCol w="762000">
                  <a:extLst>
                    <a:ext uri="{9D8B030D-6E8A-4147-A177-3AD203B41FA5}">
                      <a16:colId xmlns:a16="http://schemas.microsoft.com/office/drawing/2014/main" xmlns="" val="20002"/>
                    </a:ext>
                  </a:extLst>
                </a:gridCol>
                <a:gridCol w="762000">
                  <a:extLst>
                    <a:ext uri="{9D8B030D-6E8A-4147-A177-3AD203B41FA5}">
                      <a16:colId xmlns:a16="http://schemas.microsoft.com/office/drawing/2014/main" xmlns="" val="20003"/>
                    </a:ext>
                  </a:extLst>
                </a:gridCol>
                <a:gridCol w="762000">
                  <a:extLst>
                    <a:ext uri="{9D8B030D-6E8A-4147-A177-3AD203B41FA5}">
                      <a16:colId xmlns:a16="http://schemas.microsoft.com/office/drawing/2014/main" xmlns="" val="20004"/>
                    </a:ext>
                  </a:extLst>
                </a:gridCol>
                <a:gridCol w="762000">
                  <a:extLst>
                    <a:ext uri="{9D8B030D-6E8A-4147-A177-3AD203B41FA5}">
                      <a16:colId xmlns:a16="http://schemas.microsoft.com/office/drawing/2014/main" xmlns="" val="20005"/>
                    </a:ext>
                  </a:extLst>
                </a:gridCol>
                <a:gridCol w="762000">
                  <a:extLst>
                    <a:ext uri="{9D8B030D-6E8A-4147-A177-3AD203B41FA5}">
                      <a16:colId xmlns:a16="http://schemas.microsoft.com/office/drawing/2014/main" xmlns="" val="20006"/>
                    </a:ext>
                  </a:extLst>
                </a:gridCol>
                <a:gridCol w="762000">
                  <a:extLst>
                    <a:ext uri="{9D8B030D-6E8A-4147-A177-3AD203B41FA5}">
                      <a16:colId xmlns:a16="http://schemas.microsoft.com/office/drawing/2014/main" xmlns="" val="20007"/>
                    </a:ext>
                  </a:extLst>
                </a:gridCol>
              </a:tblGrid>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2</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3</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4</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5</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6</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7</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8</a:t>
                      </a:r>
                    </a:p>
                  </a:txBody>
                  <a:tcP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0"/>
                  </a:ext>
                </a:extLst>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3</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5</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7</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9</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11</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13</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15</a:t>
                      </a:r>
                    </a:p>
                  </a:txBody>
                  <a:tcP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1"/>
                  </a:ext>
                </a:extLst>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3</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6</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10</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14</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18</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22</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26</a:t>
                      </a:r>
                    </a:p>
                  </a:txBody>
                  <a:tcP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rgbClr val="E8EBEC"/>
                    </a:solidFill>
                  </a:tcPr>
                </a:tc>
                <a:extLst>
                  <a:ext uri="{0D108BD9-81ED-4DB2-BD59-A6C34878D82A}">
                    <a16:rowId xmlns:a16="http://schemas.microsoft.com/office/drawing/2014/main" xmlns="" val="10002"/>
                  </a:ext>
                </a:extLst>
              </a:tr>
              <a:tr h="371475">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1</a:t>
                      </a:r>
                    </a:p>
                  </a:txBody>
                  <a:tcPr horzOverflow="overflow">
                    <a:lnL w="12700" cap="flat" cmpd="sng" algn="ctr">
                      <a:solidFill>
                        <a:schemeClr val="accent1"/>
                      </a:solidFill>
                      <a:prstDash val="solid"/>
                      <a:round/>
                      <a:headEnd type="none" w="med" len="med"/>
                      <a:tailEnd type="none" w="med" len="med"/>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3</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6</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10</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15</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21</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3A3A3A"/>
                          </a:solidFill>
                          <a:effectLst/>
                          <a:latin typeface="Arial" pitchFamily="34" charset="0"/>
                          <a:ea typeface="ＭＳ Ｐゴシック" pitchFamily="34" charset="-128"/>
                        </a:rPr>
                        <a:t>28</a:t>
                      </a:r>
                    </a:p>
                  </a:txBody>
                  <a:tcPr horzOverflow="overflow">
                    <a:lnL>
                      <a:noFill/>
                    </a:lnL>
                    <a:lnR>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dirty="0">
                          <a:ln>
                            <a:noFill/>
                          </a:ln>
                          <a:solidFill>
                            <a:srgbClr val="3A3A3A"/>
                          </a:solidFill>
                          <a:effectLst/>
                          <a:latin typeface="Arial" pitchFamily="34" charset="0"/>
                          <a:ea typeface="ＭＳ Ｐゴシック" pitchFamily="34" charset="-128"/>
                        </a:rPr>
                        <a:t>36</a:t>
                      </a:r>
                    </a:p>
                  </a:txBody>
                  <a:tcPr horzOverflow="overflow">
                    <a:lnL>
                      <a:noFill/>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xmlns="" val="10003"/>
                  </a:ext>
                </a:extLst>
              </a:tr>
            </a:tbl>
          </a:graphicData>
        </a:graphic>
      </p:graphicFrame>
      <p:pic>
        <p:nvPicPr>
          <p:cNvPr id="6" name="Picture 3" descr="C:\CS621\figa1.gif"/>
          <p:cNvPicPr>
            <a:picLocks noChangeAspect="1" noChangeArrowheads="1"/>
          </p:cNvPicPr>
          <p:nvPr/>
        </p:nvPicPr>
        <p:blipFill>
          <a:blip r:embed="rId3" cstate="print"/>
          <a:srcRect/>
          <a:stretch>
            <a:fillRect/>
          </a:stretch>
        </p:blipFill>
        <p:spPr bwMode="auto">
          <a:xfrm>
            <a:off x="622874" y="585544"/>
            <a:ext cx="7621534" cy="6148418"/>
          </a:xfrm>
          <a:prstGeom prst="rect">
            <a:avLst/>
          </a:prstGeom>
          <a:noFill/>
          <a:ln w="76200">
            <a:solidFill>
              <a:srgbClr val="FF3300"/>
            </a:solid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7283">
                                            <p:txEl>
                                              <p:pRg st="1" end="1"/>
                                            </p:txEl>
                                          </p:spTgt>
                                        </p:tgtEl>
                                        <p:attrNameLst>
                                          <p:attrName>style.visibility</p:attrName>
                                        </p:attrNameLst>
                                      </p:cBhvr>
                                      <p:to>
                                        <p:strVal val="visible"/>
                                      </p:to>
                                    </p:set>
                                    <p:animEffect transition="in" filter="blinds(horizontal)">
                                      <p:cBhvr>
                                        <p:cTn id="7" dur="500"/>
                                        <p:tgtEl>
                                          <p:spTgt spid="9728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7283">
                                            <p:txEl>
                                              <p:pRg st="2" end="2"/>
                                            </p:txEl>
                                          </p:spTgt>
                                        </p:tgtEl>
                                        <p:attrNameLst>
                                          <p:attrName>style.visibility</p:attrName>
                                        </p:attrNameLst>
                                      </p:cBhvr>
                                      <p:to>
                                        <p:strVal val="visible"/>
                                      </p:to>
                                    </p:set>
                                    <p:animEffect transition="in" filter="blinds(horizontal)">
                                      <p:cBhvr>
                                        <p:cTn id="12" dur="500"/>
                                        <p:tgtEl>
                                          <p:spTgt spid="9728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97283">
                                            <p:txEl>
                                              <p:pRg st="3" end="3"/>
                                            </p:txEl>
                                          </p:spTgt>
                                        </p:tgtEl>
                                        <p:attrNameLst>
                                          <p:attrName>style.visibility</p:attrName>
                                        </p:attrNameLst>
                                      </p:cBhvr>
                                      <p:to>
                                        <p:strVal val="visible"/>
                                      </p:to>
                                    </p:set>
                                    <p:animEffect transition="in" filter="blinds(horizontal)">
                                      <p:cBhvr>
                                        <p:cTn id="17" dur="500"/>
                                        <p:tgtEl>
                                          <p:spTgt spid="9728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97283">
                                            <p:txEl>
                                              <p:pRg st="4" end="4"/>
                                            </p:txEl>
                                          </p:spTgt>
                                        </p:tgtEl>
                                        <p:attrNameLst>
                                          <p:attrName>style.visibility</p:attrName>
                                        </p:attrNameLst>
                                      </p:cBhvr>
                                      <p:to>
                                        <p:strVal val="visible"/>
                                      </p:to>
                                    </p:set>
                                    <p:animEffect transition="in" filter="blinds(horizontal)">
                                      <p:cBhvr>
                                        <p:cTn id="22" dur="500"/>
                                        <p:tgtEl>
                                          <p:spTgt spid="9728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linds(horizontal)">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nodeType="clickEffect">
                                  <p:stCondLst>
                                    <p:cond delay="0"/>
                                  </p:stCondLst>
                                  <p:childTnLst>
                                    <p:anim calcmode="lin" valueType="num">
                                      <p:cBhvr additive="base">
                                        <p:cTn id="31" dur="500"/>
                                        <p:tgtEl>
                                          <p:spTgt spid="6"/>
                                        </p:tgtEl>
                                        <p:attrNameLst>
                                          <p:attrName>ppt_x</p:attrName>
                                        </p:attrNameLst>
                                      </p:cBhvr>
                                      <p:tavLst>
                                        <p:tav tm="0">
                                          <p:val>
                                            <p:strVal val="ppt_x"/>
                                          </p:val>
                                        </p:tav>
                                        <p:tav tm="100000">
                                          <p:val>
                                            <p:strVal val="ppt_x"/>
                                          </p:val>
                                        </p:tav>
                                      </p:tavLst>
                                    </p:anim>
                                    <p:anim calcmode="lin" valueType="num">
                                      <p:cBhvr additive="base">
                                        <p:cTn id="32" dur="500"/>
                                        <p:tgtEl>
                                          <p:spTgt spid="6"/>
                                        </p:tgtEl>
                                        <p:attrNameLst>
                                          <p:attrName>ppt_y</p:attrName>
                                        </p:attrNameLst>
                                      </p:cBhvr>
                                      <p:tavLst>
                                        <p:tav tm="0">
                                          <p:val>
                                            <p:strVal val="ppt_y"/>
                                          </p:val>
                                        </p:tav>
                                        <p:tav tm="100000">
                                          <p:val>
                                            <p:strVal val="1+ppt_h/2"/>
                                          </p:val>
                                        </p:tav>
                                      </p:tavLst>
                                    </p:anim>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blinds(horizontal)">
                                      <p:cBhvr>
                                        <p:cTn id="3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a:xfrm>
            <a:off x="76200" y="1170484"/>
            <a:ext cx="8991600" cy="422275"/>
          </a:xfrm>
        </p:spPr>
        <p:txBody>
          <a:bodyPr/>
          <a:lstStyle/>
          <a:p>
            <a:pPr eaLnBrk="1" hangingPunct="1"/>
            <a:r>
              <a:rPr lang="en-US" altLang="zh-CN" sz="2800" dirty="0">
                <a:ea typeface="ＭＳ Ｐゴシック" pitchFamily="-111" charset="-128"/>
              </a:rPr>
              <a:t>The quest for increasingly more powerful machines</a:t>
            </a:r>
          </a:p>
        </p:txBody>
      </p:sp>
      <p:sp>
        <p:nvSpPr>
          <p:cNvPr id="17411" name="Content Placeholder 2"/>
          <p:cNvSpPr>
            <a:spLocks noGrp="1"/>
          </p:cNvSpPr>
          <p:nvPr>
            <p:ph idx="1"/>
          </p:nvPr>
        </p:nvSpPr>
        <p:spPr>
          <a:xfrm>
            <a:off x="609600" y="2007096"/>
            <a:ext cx="8001000" cy="4086200"/>
          </a:xfrm>
        </p:spPr>
        <p:txBody>
          <a:bodyPr/>
          <a:lstStyle/>
          <a:p>
            <a:pPr eaLnBrk="1" hangingPunct="1">
              <a:lnSpc>
                <a:spcPct val="150000"/>
              </a:lnSpc>
            </a:pPr>
            <a:r>
              <a:rPr lang="en-US" altLang="zh-CN" sz="2000" dirty="0">
                <a:ea typeface="ＭＳ Ｐゴシック" pitchFamily="-111" charset="-128"/>
              </a:rPr>
              <a:t>Scientific simulation will continue to  push on system requirements:</a:t>
            </a:r>
          </a:p>
          <a:p>
            <a:pPr lvl="1" eaLnBrk="1" hangingPunct="1">
              <a:lnSpc>
                <a:spcPct val="150000"/>
              </a:lnSpc>
            </a:pPr>
            <a:r>
              <a:rPr lang="en-US" altLang="zh-CN" sz="1800" dirty="0">
                <a:ea typeface="ＭＳ Ｐゴシック" pitchFamily="-111" charset="-128"/>
              </a:rPr>
              <a:t>To increase the precision of the result</a:t>
            </a:r>
          </a:p>
          <a:p>
            <a:pPr lvl="1" eaLnBrk="1" hangingPunct="1">
              <a:lnSpc>
                <a:spcPct val="150000"/>
              </a:lnSpc>
            </a:pPr>
            <a:r>
              <a:rPr lang="en-US" altLang="zh-CN" sz="1800" dirty="0">
                <a:ea typeface="ＭＳ Ｐゴシック" pitchFamily="-111" charset="-128"/>
              </a:rPr>
              <a:t>To get to an answer sooner (e.g., climate modeling, disaster modeling)</a:t>
            </a:r>
          </a:p>
          <a:p>
            <a:pPr eaLnBrk="1" hangingPunct="1">
              <a:lnSpc>
                <a:spcPct val="150000"/>
              </a:lnSpc>
            </a:pPr>
            <a:r>
              <a:rPr lang="en-US" altLang="zh-CN" sz="2000" dirty="0">
                <a:ea typeface="ＭＳ Ｐゴシック" pitchFamily="-111" charset="-128"/>
              </a:rPr>
              <a:t>The U.S. will continue to acquire systems of increasing scale</a:t>
            </a:r>
          </a:p>
          <a:p>
            <a:pPr lvl="1" eaLnBrk="1" hangingPunct="1">
              <a:lnSpc>
                <a:spcPct val="150000"/>
              </a:lnSpc>
            </a:pPr>
            <a:r>
              <a:rPr lang="en-US" altLang="zh-CN" sz="1800" dirty="0">
                <a:ea typeface="ＭＳ Ｐゴシック" pitchFamily="-111" charset="-128"/>
              </a:rPr>
              <a:t>For the above reasons</a:t>
            </a:r>
          </a:p>
          <a:p>
            <a:pPr lvl="1" eaLnBrk="1" hangingPunct="1">
              <a:lnSpc>
                <a:spcPct val="150000"/>
              </a:lnSpc>
            </a:pPr>
            <a:r>
              <a:rPr lang="en-US" altLang="zh-CN" sz="1800" dirty="0">
                <a:ea typeface="ＭＳ Ｐゴシック" pitchFamily="-111" charset="-128"/>
              </a:rPr>
              <a:t>And to maintain competitiveness</a:t>
            </a:r>
          </a:p>
        </p:txBody>
      </p:sp>
    </p:spTree>
    <p:extLst>
      <p:ext uri="{BB962C8B-B14F-4D97-AF65-F5344CB8AC3E}">
        <p14:creationId xmlns:p14="http://schemas.microsoft.com/office/powerpoint/2010/main" val="269972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4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4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1">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41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a:xfrm>
            <a:off x="2555776" y="4653136"/>
            <a:ext cx="6588224" cy="2088232"/>
          </a:xfrm>
        </p:spPr>
        <p:txBody>
          <a:bodyPr>
            <a:normAutofit fontScale="70000" lnSpcReduction="20000"/>
          </a:bodyPr>
          <a:lstStyle/>
          <a:p>
            <a:pPr>
              <a:lnSpc>
                <a:spcPct val="150000"/>
              </a:lnSpc>
            </a:pPr>
            <a:r>
              <a:rPr lang="en-US" altLang="zh-CN" sz="2200" dirty="0"/>
              <a:t>Example parallel implementation (not the best, but illustrative…)</a:t>
            </a:r>
          </a:p>
          <a:p>
            <a:pPr>
              <a:lnSpc>
                <a:spcPct val="150000"/>
              </a:lnSpc>
            </a:pPr>
            <a:r>
              <a:rPr lang="en-US" altLang="zh-CN" sz="2200" dirty="0"/>
              <a:t>Fixed chunk size</a:t>
            </a:r>
          </a:p>
          <a:p>
            <a:pPr lvl="1">
              <a:lnSpc>
                <a:spcPct val="150000"/>
              </a:lnSpc>
            </a:pPr>
            <a:r>
              <a:rPr lang="en-US" altLang="zh-CN" sz="1900" dirty="0"/>
              <a:t>At each step, spawn an activity to update each chunk</a:t>
            </a:r>
          </a:p>
          <a:p>
            <a:pPr>
              <a:lnSpc>
                <a:spcPct val="150000"/>
              </a:lnSpc>
            </a:pPr>
            <a:r>
              <a:rPr lang="en-US" altLang="zh-CN" sz="2200" dirty="0" err="1"/>
              <a:t>tempArray</a:t>
            </a:r>
            <a:r>
              <a:rPr lang="en-US" altLang="zh-CN" sz="2200" dirty="0"/>
              <a:t> used to avoid race conditions</a:t>
            </a:r>
          </a:p>
          <a:p>
            <a:pPr lvl="1">
              <a:lnSpc>
                <a:spcPct val="150000"/>
              </a:lnSpc>
            </a:pPr>
            <a:r>
              <a:rPr lang="en-US" altLang="zh-CN" sz="1900" dirty="0"/>
              <a:t>Copied back to </a:t>
            </a:r>
            <a:r>
              <a:rPr lang="en-US" altLang="zh-CN" sz="1900" dirty="0" err="1"/>
              <a:t>prefixSumArray</a:t>
            </a:r>
            <a:r>
              <a:rPr lang="en-US" altLang="zh-CN" sz="1900" dirty="0"/>
              <a:t> at end of each step</a:t>
            </a:r>
          </a:p>
        </p:txBody>
      </p:sp>
      <p:sp>
        <p:nvSpPr>
          <p:cNvPr id="99332" name="Rectangle 4"/>
          <p:cNvSpPr>
            <a:spLocks noChangeArrowheads="1"/>
          </p:cNvSpPr>
          <p:nvPr/>
        </p:nvSpPr>
        <p:spPr bwMode="auto">
          <a:xfrm>
            <a:off x="0" y="610790"/>
            <a:ext cx="9144000" cy="3970338"/>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  public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a:t>
            </a:r>
            <a:r>
              <a:rPr lang="en-US" altLang="zh-CN" sz="1400" dirty="0" err="1">
                <a:solidFill>
                  <a:srgbClr val="000000"/>
                </a:solidFill>
                <a:latin typeface="Monaco" charset="0"/>
              </a:rPr>
              <a:t>computeSum</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chunkSize</a:t>
            </a:r>
            <a:r>
              <a:rPr lang="en-US" altLang="zh-CN" sz="1400" dirty="0">
                <a:solidFill>
                  <a:srgbClr val="000000"/>
                </a:solidFill>
                <a:latin typeface="Monaco" charset="0"/>
              </a:rPr>
              <a:t> = </a:t>
            </a:r>
            <a:r>
              <a:rPr lang="en-US" altLang="zh-CN" sz="1400" dirty="0">
                <a:solidFill>
                  <a:srgbClr val="929200"/>
                </a:solidFill>
                <a:latin typeface="Monaco" charset="0"/>
              </a:rPr>
              <a:t>4</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tempArray</a:t>
            </a:r>
            <a:r>
              <a:rPr lang="en-US" altLang="zh-CN" sz="1400" dirty="0">
                <a:solidFill>
                  <a:srgbClr val="000000"/>
                </a:solidFill>
                <a:latin typeface="Monaco" charset="0"/>
              </a:rPr>
              <a:t> = </a:t>
            </a:r>
            <a:r>
              <a:rPr lang="en-US" altLang="zh-CN" sz="1400" dirty="0">
                <a:solidFill>
                  <a:srgbClr val="8F1493"/>
                </a:solidFill>
                <a:latin typeface="Monaco" charset="0"/>
              </a:rPr>
              <a:t>new</a:t>
            </a:r>
            <a:r>
              <a:rPr lang="en-US" altLang="zh-CN" sz="1400" dirty="0">
                <a:solidFill>
                  <a:srgbClr val="000000"/>
                </a:solidFill>
                <a:latin typeface="Monaco" charset="0"/>
              </a:rPr>
              <a:t> Array[</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a:solidFill>
                  <a:srgbClr val="929200"/>
                </a:solidFill>
                <a:latin typeface="Monaco" charset="0"/>
              </a:rPr>
              <a:t>1</a:t>
            </a:r>
            <a:r>
              <a:rPr lang="en-US" altLang="zh-CN" sz="1400" dirty="0">
                <a:solidFill>
                  <a:srgbClr val="000000"/>
                </a:solidFill>
                <a:latin typeface="Monaco" charset="0"/>
              </a:rPr>
              <a:t>..prefixSumArray.size(), (Point)=&gt;</a:t>
            </a:r>
            <a:r>
              <a:rPr lang="en-US" altLang="zh-CN" sz="1400" dirty="0">
                <a:solidFill>
                  <a:srgbClr val="9292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numSteps</a:t>
            </a:r>
            <a:r>
              <a:rPr lang="en-US" altLang="zh-CN" sz="1400" dirty="0">
                <a:solidFill>
                  <a:srgbClr val="000000"/>
                </a:solidFill>
                <a:latin typeface="Monaco" charset="0"/>
              </a:rPr>
              <a:t> = &lt;snip&gt; </a:t>
            </a:r>
            <a:r>
              <a:rPr lang="en-US" altLang="zh-CN" sz="1400" dirty="0">
                <a:solidFill>
                  <a:srgbClr val="8F1493"/>
                </a:solidFill>
                <a:latin typeface="Monaco" charset="0"/>
              </a:rPr>
              <a:t>as</a:t>
            </a:r>
            <a:r>
              <a:rPr lang="en-US" altLang="zh-CN" sz="1400" dirty="0">
                <a:solidFill>
                  <a:srgbClr val="000000"/>
                </a:solidFill>
                <a:latin typeface="Monaco" charset="0"/>
              </a:rPr>
              <a:t> </a:t>
            </a:r>
            <a:r>
              <a:rPr lang="en-US" altLang="zh-CN" sz="1400" dirty="0" err="1">
                <a:solidFill>
                  <a:srgbClr val="000000"/>
                </a:solidFill>
                <a:latin typeface="Monaco" charset="0"/>
              </a:rPr>
              <a:t>Int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stepNumber</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a:solidFill>
                  <a:srgbClr val="929200"/>
                </a:solidFill>
                <a:latin typeface="Monaco" charset="0"/>
              </a:rPr>
              <a:t>1</a:t>
            </a:r>
            <a:r>
              <a:rPr lang="en-US" altLang="zh-CN" sz="1400" dirty="0">
                <a:solidFill>
                  <a:srgbClr val="000000"/>
                </a:solidFill>
                <a:latin typeface="Monaco" charset="0"/>
              </a:rPr>
              <a:t>..numSteps)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stepWidth</a:t>
            </a:r>
            <a:r>
              <a:rPr lang="en-US" altLang="zh-CN" sz="1400" dirty="0">
                <a:solidFill>
                  <a:srgbClr val="000000"/>
                </a:solidFill>
                <a:latin typeface="Monaco" charset="0"/>
              </a:rPr>
              <a:t> = Math.pow(</a:t>
            </a:r>
            <a:r>
              <a:rPr lang="en-US" altLang="zh-CN" sz="1400" dirty="0">
                <a:solidFill>
                  <a:srgbClr val="929200"/>
                </a:solidFill>
                <a:latin typeface="Monaco" charset="0"/>
              </a:rPr>
              <a:t>2</a:t>
            </a:r>
            <a:r>
              <a:rPr lang="en-US" altLang="zh-CN" sz="1400" dirty="0">
                <a:solidFill>
                  <a:srgbClr val="000000"/>
                </a:solidFill>
                <a:latin typeface="Monaco" charset="0"/>
              </a:rPr>
              <a:t>, (</a:t>
            </a:r>
            <a:r>
              <a:rPr lang="en-US" altLang="zh-CN" sz="1400" dirty="0" err="1">
                <a:solidFill>
                  <a:srgbClr val="000000"/>
                </a:solidFill>
                <a:latin typeface="Monaco" charset="0"/>
              </a:rPr>
              <a:t>stepNumber</a:t>
            </a:r>
            <a:r>
              <a:rPr lang="en-US" altLang="zh-CN" sz="1400" dirty="0">
                <a:solidFill>
                  <a:srgbClr val="000000"/>
                </a:solidFill>
                <a:latin typeface="Monaco" charset="0"/>
              </a:rPr>
              <a:t> - </a:t>
            </a:r>
            <a:r>
              <a:rPr lang="en-US" altLang="zh-CN" sz="1400" dirty="0">
                <a:solidFill>
                  <a:srgbClr val="929200"/>
                </a:solidFill>
                <a:latin typeface="Monaco" charset="0"/>
              </a:rPr>
              <a:t>1</a:t>
            </a:r>
            <a:r>
              <a:rPr lang="en-US" altLang="zh-CN" sz="1400" dirty="0">
                <a:solidFill>
                  <a:srgbClr val="000000"/>
                </a:solidFill>
                <a:latin typeface="Monaco" charset="0"/>
              </a:rPr>
              <a:t>)) </a:t>
            </a:r>
            <a:r>
              <a:rPr lang="en-US" altLang="zh-CN" sz="1400" dirty="0">
                <a:solidFill>
                  <a:srgbClr val="8F1493"/>
                </a:solidFill>
                <a:latin typeface="Monaco" charset="0"/>
              </a:rPr>
              <a:t>as</a:t>
            </a:r>
            <a:r>
              <a:rPr lang="en-US" altLang="zh-CN" sz="1400" dirty="0">
                <a:solidFill>
                  <a:srgbClr val="000000"/>
                </a:solidFill>
                <a:latin typeface="Monaco" charset="0"/>
              </a:rPr>
              <a:t> </a:t>
            </a:r>
            <a:r>
              <a:rPr lang="en-US" altLang="zh-CN" sz="1400" dirty="0" err="1">
                <a:solidFill>
                  <a:srgbClr val="000000"/>
                </a:solidFill>
                <a:latin typeface="Monaco" charset="0"/>
              </a:rPr>
              <a:t>Int</a:t>
            </a:r>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numActivities</a:t>
            </a:r>
            <a:r>
              <a:rPr lang="en-US" altLang="zh-CN" sz="1400" dirty="0">
                <a:solidFill>
                  <a:srgbClr val="000000"/>
                </a:solidFill>
                <a:latin typeface="Monaco" charset="0"/>
              </a:rPr>
              <a:t> = </a:t>
            </a:r>
            <a:r>
              <a:rPr lang="en-US" altLang="zh-CN" sz="1400" dirty="0" err="1">
                <a:solidFill>
                  <a:srgbClr val="000000"/>
                </a:solidFill>
                <a:latin typeface="Monaco" charset="0"/>
              </a:rPr>
              <a:t>Math.ceil</a:t>
            </a:r>
            <a:r>
              <a:rPr lang="en-US" altLang="zh-CN" sz="1400" dirty="0">
                <a:solidFill>
                  <a:srgbClr val="000000"/>
                </a:solidFill>
                <a:latin typeface="Monaco" charset="0"/>
              </a:rPr>
              <a:t>(</a:t>
            </a:r>
            <a:r>
              <a:rPr lang="en-US" altLang="zh-CN" sz="1400" dirty="0" err="1">
                <a:solidFill>
                  <a:srgbClr val="000000"/>
                </a:solidFill>
                <a:latin typeface="Monaco" charset="0"/>
              </a:rPr>
              <a:t>numChunks</a:t>
            </a:r>
            <a:r>
              <a:rPr lang="en-US" altLang="zh-CN" sz="1400" dirty="0">
                <a:solidFill>
                  <a:srgbClr val="000000"/>
                </a:solidFill>
                <a:latin typeface="Monaco" charset="0"/>
              </a:rPr>
              <a:t>) </a:t>
            </a:r>
            <a:r>
              <a:rPr lang="en-US" altLang="zh-CN" sz="1400" dirty="0">
                <a:solidFill>
                  <a:srgbClr val="8F1493"/>
                </a:solidFill>
                <a:latin typeface="Monaco" charset="0"/>
              </a:rPr>
              <a:t>as</a:t>
            </a:r>
            <a:r>
              <a:rPr lang="en-US" altLang="zh-CN" sz="1400" dirty="0">
                <a:solidFill>
                  <a:srgbClr val="000000"/>
                </a:solidFill>
                <a:latin typeface="Monaco" charset="0"/>
              </a:rPr>
              <a:t> </a:t>
            </a:r>
            <a:r>
              <a:rPr lang="en-US" altLang="zh-CN" sz="1400" dirty="0" err="1">
                <a:solidFill>
                  <a:srgbClr val="000000"/>
                </a:solidFill>
                <a:latin typeface="Monaco" charset="0"/>
              </a:rPr>
              <a:t>Int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a:t>
            </a:r>
            <a:r>
              <a:rPr lang="en-US" altLang="zh-CN" sz="1400" dirty="0" err="1">
                <a:solidFill>
                  <a:srgbClr val="0B0493"/>
                </a:solidFill>
                <a:latin typeface="Monaco" charset="0"/>
              </a:rPr>
              <a:t>numActivities</a:t>
            </a:r>
            <a:r>
              <a:rPr lang="en-US" altLang="zh-CN" sz="1400" dirty="0">
                <a:solidFill>
                  <a:srgbClr val="0B0493"/>
                </a:solidFill>
                <a:latin typeface="Monaco" charset="0"/>
              </a:rPr>
              <a:t> = "</a:t>
            </a:r>
            <a:r>
              <a:rPr lang="en-US" altLang="zh-CN" sz="1400" dirty="0">
                <a:solidFill>
                  <a:srgbClr val="000000"/>
                </a:solidFill>
                <a:latin typeface="Monaco" charset="0"/>
              </a:rPr>
              <a:t>+</a:t>
            </a:r>
            <a:r>
              <a:rPr lang="en-US" altLang="zh-CN" sz="1400" dirty="0" err="1">
                <a:solidFill>
                  <a:srgbClr val="000000"/>
                </a:solidFill>
                <a:latin typeface="Monaco" charset="0"/>
              </a:rPr>
              <a:t>numActivities</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finish</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activityId</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a:solidFill>
                  <a:srgbClr val="929200"/>
                </a:solidFill>
                <a:latin typeface="Monaco" charset="0"/>
              </a:rPr>
              <a:t>1</a:t>
            </a:r>
            <a:r>
              <a:rPr lang="en-US" altLang="zh-CN" sz="1400" dirty="0">
                <a:solidFill>
                  <a:srgbClr val="000000"/>
                </a:solidFill>
                <a:latin typeface="Monaco" charset="0"/>
              </a:rPr>
              <a:t>..numActivities)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async</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((j) </a:t>
            </a:r>
            <a:r>
              <a:rPr lang="en-US" altLang="zh-CN" sz="1400" dirty="0">
                <a:solidFill>
                  <a:srgbClr val="8F1493"/>
                </a:solidFill>
                <a:latin typeface="Monaco" charset="0"/>
              </a:rPr>
              <a:t>in</a:t>
            </a:r>
            <a:r>
              <a:rPr lang="en-US" altLang="zh-CN" sz="1400" dirty="0">
                <a:solidFill>
                  <a:srgbClr val="000000"/>
                </a:solidFill>
                <a:latin typeface="Monaco" charset="0"/>
              </a:rPr>
              <a:t> low..hi)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tempArray</a:t>
            </a:r>
            <a:r>
              <a:rPr lang="en-US" altLang="zh-CN" sz="1400" dirty="0">
                <a:solidFill>
                  <a:srgbClr val="000000"/>
                </a:solidFill>
                <a:latin typeface="Monaco" charset="0"/>
              </a:rPr>
              <a:t>(j) = </a:t>
            </a:r>
            <a:r>
              <a:rPr lang="en-US" altLang="zh-CN" sz="1400" dirty="0" err="1">
                <a:solidFill>
                  <a:srgbClr val="000000"/>
                </a:solidFill>
                <a:latin typeface="Monaco" charset="0"/>
              </a:rPr>
              <a:t>prefixSumArray</a:t>
            </a:r>
            <a:r>
              <a:rPr lang="en-US" altLang="zh-CN" sz="1400" dirty="0">
                <a:solidFill>
                  <a:srgbClr val="000000"/>
                </a:solidFill>
                <a:latin typeface="Monaco" charset="0"/>
              </a:rPr>
              <a:t>(j) + </a:t>
            </a:r>
            <a:r>
              <a:rPr lang="en-US" altLang="zh-CN" sz="1400" dirty="0" err="1">
                <a:solidFill>
                  <a:srgbClr val="000000"/>
                </a:solidFill>
                <a:latin typeface="Monaco" charset="0"/>
              </a:rPr>
              <a:t>prefixSumArray</a:t>
            </a:r>
            <a:r>
              <a:rPr lang="en-US" altLang="zh-CN" sz="1400" dirty="0">
                <a:solidFill>
                  <a:srgbClr val="000000"/>
                </a:solidFill>
                <a:latin typeface="Monaco" charset="0"/>
              </a:rPr>
              <a:t>(j-</a:t>
            </a:r>
            <a:r>
              <a:rPr lang="en-US" altLang="zh-CN" sz="1400" dirty="0" err="1">
                <a:solidFill>
                  <a:srgbClr val="000000"/>
                </a:solidFill>
                <a:latin typeface="Monaco" charset="0"/>
              </a:rPr>
              <a:t>stepWidth</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//for j</a:t>
            </a:r>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a:t>
            </a:r>
            <a:r>
              <a:rPr lang="en-US" altLang="zh-CN" sz="1400" dirty="0" err="1">
                <a:solidFill>
                  <a:srgbClr val="8E1107"/>
                </a:solidFill>
                <a:latin typeface="Monaco" charset="0"/>
              </a:rPr>
              <a:t>async</a:t>
            </a:r>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//for </a:t>
            </a:r>
            <a:r>
              <a:rPr lang="en-US" altLang="zh-CN" sz="1400" dirty="0" err="1">
                <a:solidFill>
                  <a:srgbClr val="8E1107"/>
                </a:solidFill>
                <a:latin typeface="Monaco" charset="0"/>
              </a:rPr>
              <a:t>activityId</a:t>
            </a:r>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//finish</a:t>
            </a:r>
            <a:endParaRPr lang="en-US" altLang="zh-CN" sz="1400" dirty="0">
              <a:solidFill>
                <a:srgbClr val="000000"/>
              </a:solidFill>
              <a:latin typeface="Monaco" charset="0"/>
            </a:endParaRPr>
          </a:p>
        </p:txBody>
      </p:sp>
      <p:sp>
        <p:nvSpPr>
          <p:cNvPr id="5" name="矩形 4"/>
          <p:cNvSpPr/>
          <p:nvPr/>
        </p:nvSpPr>
        <p:spPr>
          <a:xfrm>
            <a:off x="5831632" y="548680"/>
            <a:ext cx="3312368" cy="1366528"/>
          </a:xfrm>
          <a:prstGeom prst="rect">
            <a:avLst/>
          </a:prstGeom>
        </p:spPr>
        <p:txBody>
          <a:bodyPr wrap="square">
            <a:spAutoFit/>
          </a:bodyPr>
          <a:lstStyle/>
          <a:p>
            <a:pPr algn="l">
              <a:buFont typeface="Arial" pitchFamily="34" charset="0"/>
              <a:buChar char="•"/>
            </a:pPr>
            <a:r>
              <a:rPr lang="en-US" altLang="zh-CN" sz="1800" dirty="0" err="1"/>
              <a:t>AsyncPrefixSum</a:t>
            </a:r>
            <a:r>
              <a:rPr lang="en-US" altLang="zh-CN" sz="1800" dirty="0"/>
              <a:t> class inherits from </a:t>
            </a:r>
            <a:r>
              <a:rPr lang="en-US" altLang="zh-CN" sz="1800" dirty="0" err="1"/>
              <a:t>PrefixSum</a:t>
            </a:r>
            <a:endParaRPr lang="en-US" altLang="zh-CN" sz="1800" dirty="0"/>
          </a:p>
          <a:p>
            <a:pPr algn="l">
              <a:buFont typeface="Arial" pitchFamily="34" charset="0"/>
              <a:buChar char="•"/>
            </a:pPr>
            <a:r>
              <a:rPr lang="en-US" altLang="zh-CN" sz="1800" dirty="0"/>
              <a:t>Only have to update </a:t>
            </a:r>
            <a:r>
              <a:rPr lang="en-US" altLang="zh-CN" sz="1800" dirty="0" err="1"/>
              <a:t>computeSum</a:t>
            </a:r>
            <a:r>
              <a:rPr lang="en-US" altLang="zh-CN" sz="1800" dirty="0"/>
              <a:t> method!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9332"/>
                                        </p:tgtEl>
                                        <p:attrNameLst>
                                          <p:attrName>style.visibility</p:attrName>
                                        </p:attrNameLst>
                                      </p:cBhvr>
                                      <p:to>
                                        <p:strVal val="visible"/>
                                      </p:to>
                                    </p:set>
                                    <p:animEffect transition="in" filter="blinds(horizontal)">
                                      <p:cBhvr>
                                        <p:cTn id="7" dur="500"/>
                                        <p:tgtEl>
                                          <p:spTgt spid="9933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blinds(horizontal)">
                                      <p:cBhvr>
                                        <p:cTn id="12" dur="500"/>
                                        <p:tgtEl>
                                          <p:spTgt spid="1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xEl>
                                              <p:pRg st="1" end="1"/>
                                            </p:txEl>
                                          </p:spTgt>
                                        </p:tgtEl>
                                        <p:attrNameLst>
                                          <p:attrName>style.visibility</p:attrName>
                                        </p:attrNameLst>
                                      </p:cBhvr>
                                      <p:to>
                                        <p:strVal val="visible"/>
                                      </p:to>
                                    </p:set>
                                    <p:animEffect transition="in" filter="blinds(horizontal)">
                                      <p:cBhvr>
                                        <p:cTn id="17" dur="500"/>
                                        <p:tgtEl>
                                          <p:spTgt spid="10">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2" end="2"/>
                                            </p:txEl>
                                          </p:spTgt>
                                        </p:tgtEl>
                                        <p:attrNameLst>
                                          <p:attrName>style.visibility</p:attrName>
                                        </p:attrNameLst>
                                      </p:cBhvr>
                                      <p:to>
                                        <p:strVal val="visible"/>
                                      </p:to>
                                    </p:set>
                                    <p:animEffect transition="in" filter="blinds(horizontal)">
                                      <p:cBhvr>
                                        <p:cTn id="22" dur="500"/>
                                        <p:tgtEl>
                                          <p:spTgt spid="10">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10">
                                            <p:txEl>
                                              <p:pRg st="3" end="3"/>
                                            </p:txEl>
                                          </p:spTgt>
                                        </p:tgtEl>
                                        <p:attrNameLst>
                                          <p:attrName>style.visibility</p:attrName>
                                        </p:attrNameLst>
                                      </p:cBhvr>
                                      <p:to>
                                        <p:strVal val="visible"/>
                                      </p:to>
                                    </p:set>
                                    <p:animEffect transition="in" filter="blinds(horizontal)">
                                      <p:cBhvr>
                                        <p:cTn id="27" dur="500"/>
                                        <p:tgtEl>
                                          <p:spTgt spid="10">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10">
                                            <p:txEl>
                                              <p:pRg st="4" end="4"/>
                                            </p:txEl>
                                          </p:spTgt>
                                        </p:tgtEl>
                                        <p:attrNameLst>
                                          <p:attrName>style.visibility</p:attrName>
                                        </p:attrNameLst>
                                      </p:cBhvr>
                                      <p:to>
                                        <p:strVal val="visible"/>
                                      </p:to>
                                    </p:set>
                                    <p:animEffect transition="in" filter="blinds(horizontal)">
                                      <p:cBhvr>
                                        <p:cTn id="32"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ltLang="zh-CN"/>
              <a:t>Conclusion</a:t>
            </a:r>
          </a:p>
        </p:txBody>
      </p:sp>
      <p:sp>
        <p:nvSpPr>
          <p:cNvPr id="101379" name="Content Placeholder 2"/>
          <p:cNvSpPr>
            <a:spLocks noGrp="1"/>
          </p:cNvSpPr>
          <p:nvPr>
            <p:ph idx="1"/>
          </p:nvPr>
        </p:nvSpPr>
        <p:spPr/>
        <p:txBody>
          <a:bodyPr/>
          <a:lstStyle/>
          <a:p>
            <a:pPr>
              <a:lnSpc>
                <a:spcPct val="150000"/>
              </a:lnSpc>
            </a:pPr>
            <a:r>
              <a:rPr lang="en-US" altLang="zh-CN" dirty="0"/>
              <a:t>Activities and places</a:t>
            </a:r>
          </a:p>
          <a:p>
            <a:pPr>
              <a:lnSpc>
                <a:spcPct val="150000"/>
              </a:lnSpc>
            </a:pPr>
            <a:r>
              <a:rPr lang="en-US" altLang="zh-CN" dirty="0" err="1"/>
              <a:t>async</a:t>
            </a:r>
            <a:r>
              <a:rPr lang="en-US" altLang="zh-CN" dirty="0"/>
              <a:t>, finish, at, atomic</a:t>
            </a:r>
          </a:p>
          <a:p>
            <a:pPr>
              <a:lnSpc>
                <a:spcPct val="150000"/>
              </a:lnSpc>
            </a:pPr>
            <a:r>
              <a:rPr lang="en-US" altLang="zh-CN" dirty="0"/>
              <a:t>Examples of single place programs</a:t>
            </a:r>
          </a:p>
          <a:p>
            <a:pPr lvl="1">
              <a:lnSpc>
                <a:spcPct val="150000"/>
              </a:lnSpc>
            </a:pPr>
            <a:r>
              <a:rPr lang="en-US" altLang="zh-CN" dirty="0"/>
              <a:t>Pi approximation</a:t>
            </a:r>
          </a:p>
          <a:p>
            <a:pPr lvl="1">
              <a:lnSpc>
                <a:spcPct val="150000"/>
              </a:lnSpc>
            </a:pPr>
            <a:r>
              <a:rPr lang="en-US" altLang="zh-CN" dirty="0"/>
              <a:t>Prefix Sum</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8"/>
          <p:cNvSpPr>
            <a:spLocks noGrp="1" noChangeArrowheads="1"/>
          </p:cNvSpPr>
          <p:nvPr>
            <p:ph type="ctrTitle"/>
          </p:nvPr>
        </p:nvSpPr>
        <p:spPr/>
        <p:txBody>
          <a:bodyPr/>
          <a:lstStyle/>
          <a:p>
            <a:pPr eaLnBrk="1" hangingPunct="1"/>
            <a:r>
              <a:rPr lang="en-US" altLang="zh-CN" dirty="0"/>
              <a:t>Module 4:  X10 Places and </a:t>
            </a:r>
            <a:r>
              <a:rPr lang="en-US" altLang="zh-CN" dirty="0" err="1"/>
              <a:t>DistArrays</a:t>
            </a:r>
            <a:endParaRPr lang="en-US" altLang="zh-CN" dirty="0"/>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algn="r"/>
            <a:r>
              <a:rPr lang="en-US" altLang="zh-CN"/>
              <a:t>Module Overview</a:t>
            </a:r>
          </a:p>
        </p:txBody>
      </p:sp>
      <p:sp>
        <p:nvSpPr>
          <p:cNvPr id="104451" name="Content Placeholder 2"/>
          <p:cNvSpPr>
            <a:spLocks noGrp="1"/>
          </p:cNvSpPr>
          <p:nvPr>
            <p:ph idx="1"/>
          </p:nvPr>
        </p:nvSpPr>
        <p:spPr/>
        <p:txBody>
          <a:bodyPr/>
          <a:lstStyle/>
          <a:p>
            <a:pPr>
              <a:lnSpc>
                <a:spcPct val="200000"/>
              </a:lnSpc>
            </a:pPr>
            <a:r>
              <a:rPr lang="en-US" altLang="zh-CN" dirty="0"/>
              <a:t>Parallel Hello and Place objects</a:t>
            </a:r>
          </a:p>
          <a:p>
            <a:pPr>
              <a:lnSpc>
                <a:spcPct val="200000"/>
              </a:lnSpc>
            </a:pPr>
            <a:r>
              <a:rPr lang="en-US" altLang="zh-CN" dirty="0"/>
              <a:t>Referencing objects in different places</a:t>
            </a:r>
          </a:p>
          <a:p>
            <a:pPr>
              <a:lnSpc>
                <a:spcPct val="200000"/>
              </a:lnSpc>
            </a:pPr>
            <a:r>
              <a:rPr lang="en-US" altLang="zh-CN" dirty="0" err="1"/>
              <a:t>DistArrays</a:t>
            </a:r>
            <a:r>
              <a:rPr lang="en-US" altLang="zh-CN" dirty="0"/>
              <a:t> (distributed arrays)</a:t>
            </a:r>
          </a:p>
          <a:p>
            <a:pPr>
              <a:lnSpc>
                <a:spcPct val="200000"/>
              </a:lnSpc>
            </a:pPr>
            <a:r>
              <a:rPr lang="en-US" altLang="zh-CN" dirty="0"/>
              <a:t>Distributed memory (multi-place) Prefix Sum</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Title 1"/>
          <p:cNvSpPr>
            <a:spLocks noGrp="1"/>
          </p:cNvSpPr>
          <p:nvPr>
            <p:ph type="title"/>
          </p:nvPr>
        </p:nvSpPr>
        <p:spPr/>
        <p:txBody>
          <a:bodyPr/>
          <a:lstStyle/>
          <a:p>
            <a:pPr algn="r"/>
            <a:r>
              <a:rPr lang="en-US" altLang="zh-CN"/>
              <a:t>Parallel Hello</a:t>
            </a:r>
          </a:p>
        </p:txBody>
      </p:sp>
      <p:sp>
        <p:nvSpPr>
          <p:cNvPr id="3" name="Content Placeholder 2"/>
          <p:cNvSpPr>
            <a:spLocks noGrp="1"/>
          </p:cNvSpPr>
          <p:nvPr>
            <p:ph idx="1"/>
          </p:nvPr>
        </p:nvSpPr>
        <p:spPr>
          <a:xfrm>
            <a:off x="368300" y="3490168"/>
            <a:ext cx="8458200" cy="3251200"/>
          </a:xfrm>
        </p:spPr>
        <p:txBody>
          <a:bodyPr>
            <a:normAutofit fontScale="77500" lnSpcReduction="20000"/>
          </a:bodyPr>
          <a:lstStyle/>
          <a:p>
            <a:pPr>
              <a:lnSpc>
                <a:spcPct val="150000"/>
              </a:lnSpc>
            </a:pPr>
            <a:r>
              <a:rPr lang="en-US" altLang="zh-CN" sz="1800" dirty="0">
                <a:latin typeface="Monaco" charset="0"/>
              </a:rPr>
              <a:t>at</a:t>
            </a:r>
            <a:r>
              <a:rPr lang="en-US" altLang="zh-CN" sz="1800" dirty="0"/>
              <a:t> </a:t>
            </a:r>
            <a:r>
              <a:rPr lang="en-US" altLang="zh-CN" sz="2000" dirty="0"/>
              <a:t>– </a:t>
            </a:r>
            <a:r>
              <a:rPr lang="en-US" altLang="zh-CN" sz="2000" dirty="0">
                <a:solidFill>
                  <a:srgbClr val="FF0000"/>
                </a:solidFill>
              </a:rPr>
              <a:t>place shift </a:t>
            </a:r>
            <a:endParaRPr lang="en-US" altLang="zh-CN" sz="2000" dirty="0"/>
          </a:p>
          <a:p>
            <a:pPr lvl="1">
              <a:lnSpc>
                <a:spcPct val="150000"/>
              </a:lnSpc>
            </a:pPr>
            <a:r>
              <a:rPr lang="en-US" altLang="zh-CN" sz="1700" dirty="0"/>
              <a:t>Shift current activity to a place to evaluate an expression, then return</a:t>
            </a:r>
          </a:p>
          <a:p>
            <a:pPr lvl="1">
              <a:lnSpc>
                <a:spcPct val="150000"/>
              </a:lnSpc>
            </a:pPr>
            <a:r>
              <a:rPr lang="en-US" altLang="zh-CN" sz="1700" dirty="0"/>
              <a:t>Copy necessary values from calling place to </a:t>
            </a:r>
            <a:r>
              <a:rPr lang="en-US" altLang="zh-CN" sz="1700" dirty="0" err="1"/>
              <a:t>callee</a:t>
            </a:r>
            <a:r>
              <a:rPr lang="en-US" altLang="zh-CN" sz="1700" dirty="0"/>
              <a:t> place, discard when done</a:t>
            </a:r>
          </a:p>
          <a:p>
            <a:pPr>
              <a:lnSpc>
                <a:spcPct val="150000"/>
              </a:lnSpc>
            </a:pPr>
            <a:r>
              <a:rPr lang="en-US" altLang="zh-CN" sz="2000" dirty="0"/>
              <a:t> </a:t>
            </a:r>
            <a:r>
              <a:rPr lang="en-US" altLang="zh-CN" sz="1800" dirty="0" err="1">
                <a:latin typeface="Monaco" charset="0"/>
              </a:rPr>
              <a:t>async</a:t>
            </a:r>
            <a:r>
              <a:rPr lang="en-US" altLang="zh-CN" sz="1800" dirty="0">
                <a:latin typeface="Monaco" charset="0"/>
              </a:rPr>
              <a:t> </a:t>
            </a:r>
            <a:endParaRPr lang="en-US" altLang="zh-CN" sz="2000" dirty="0"/>
          </a:p>
          <a:p>
            <a:pPr lvl="1">
              <a:lnSpc>
                <a:spcPct val="150000"/>
              </a:lnSpc>
            </a:pPr>
            <a:r>
              <a:rPr lang="en-US" altLang="zh-CN" sz="1700" dirty="0"/>
              <a:t>start new activity and </a:t>
            </a:r>
            <a:r>
              <a:rPr lang="en-US" altLang="zh-CN" sz="1700" dirty="0">
                <a:solidFill>
                  <a:srgbClr val="FF0000"/>
                </a:solidFill>
              </a:rPr>
              <a:t>don’t wait </a:t>
            </a:r>
            <a:r>
              <a:rPr lang="en-US" altLang="zh-CN" sz="1700" dirty="0"/>
              <a:t>for it to complete</a:t>
            </a:r>
          </a:p>
          <a:p>
            <a:pPr>
              <a:lnSpc>
                <a:spcPct val="150000"/>
              </a:lnSpc>
            </a:pPr>
            <a:r>
              <a:rPr lang="en-US" altLang="zh-CN" sz="1800" dirty="0" err="1">
                <a:latin typeface="Monaco" charset="0"/>
              </a:rPr>
              <a:t>async</a:t>
            </a:r>
            <a:r>
              <a:rPr lang="en-US" altLang="zh-CN" sz="1800" dirty="0">
                <a:latin typeface="Monaco" charset="0"/>
              </a:rPr>
              <a:t> </a:t>
            </a:r>
            <a:r>
              <a:rPr lang="en-US" altLang="zh-CN" sz="2000" dirty="0"/>
              <a:t>and </a:t>
            </a:r>
            <a:r>
              <a:rPr lang="en-US" altLang="zh-CN" sz="1800" dirty="0">
                <a:latin typeface="Monaco" charset="0"/>
              </a:rPr>
              <a:t>at </a:t>
            </a:r>
            <a:r>
              <a:rPr lang="en-US" altLang="zh-CN" sz="2000" dirty="0"/>
              <a:t>should be thought of as executing via closure</a:t>
            </a:r>
          </a:p>
          <a:p>
            <a:pPr lvl="1">
              <a:lnSpc>
                <a:spcPct val="150000"/>
              </a:lnSpc>
            </a:pPr>
            <a:r>
              <a:rPr lang="en-US" altLang="zh-CN" sz="1700" dirty="0"/>
              <a:t>We bundle up the values referenced in its code and create an anonymous function (in </a:t>
            </a:r>
            <a:r>
              <a:rPr lang="en-US" altLang="zh-CN" sz="1600" dirty="0">
                <a:latin typeface="Monaco" charset="0"/>
              </a:rPr>
              <a:t>at</a:t>
            </a:r>
            <a:r>
              <a:rPr lang="en-US" altLang="zh-CN" sz="1700" dirty="0"/>
              <a:t> statement, the bundle is copied to the other place!)</a:t>
            </a:r>
          </a:p>
          <a:p>
            <a:pPr lvl="1">
              <a:lnSpc>
                <a:spcPct val="150000"/>
              </a:lnSpc>
            </a:pPr>
            <a:r>
              <a:rPr lang="en-US" altLang="zh-CN" sz="1700" dirty="0">
                <a:solidFill>
                  <a:srgbClr val="FF0000"/>
                </a:solidFill>
              </a:rPr>
              <a:t>Can’t reference external </a:t>
            </a:r>
            <a:r>
              <a:rPr lang="en-US" altLang="zh-CN" sz="1700" dirty="0" err="1">
                <a:solidFill>
                  <a:srgbClr val="FF0000"/>
                </a:solidFill>
              </a:rPr>
              <a:t>var</a:t>
            </a:r>
            <a:r>
              <a:rPr lang="en-US" altLang="zh-CN" sz="1700" dirty="0">
                <a:solidFill>
                  <a:srgbClr val="FF0000"/>
                </a:solidFill>
              </a:rPr>
              <a:t> </a:t>
            </a:r>
            <a:r>
              <a:rPr lang="en-US" altLang="zh-CN" sz="1700" dirty="0"/>
              <a:t>in </a:t>
            </a:r>
            <a:r>
              <a:rPr lang="en-US" altLang="zh-CN" sz="1600" dirty="0" err="1">
                <a:latin typeface="Monaco" charset="0"/>
              </a:rPr>
              <a:t>async</a:t>
            </a:r>
            <a:r>
              <a:rPr lang="en-US" altLang="zh-CN" sz="1600" dirty="0">
                <a:latin typeface="Monaco" charset="0"/>
              </a:rPr>
              <a:t> </a:t>
            </a:r>
            <a:r>
              <a:rPr lang="en-US" altLang="zh-CN" sz="1700" dirty="0"/>
              <a:t>or </a:t>
            </a:r>
            <a:r>
              <a:rPr lang="en-US" altLang="zh-CN" sz="1600" dirty="0">
                <a:latin typeface="Monaco" charset="0"/>
              </a:rPr>
              <a:t>at</a:t>
            </a:r>
            <a:r>
              <a:rPr lang="en-US" altLang="zh-CN" sz="1700" dirty="0"/>
              <a:t>, only </a:t>
            </a:r>
            <a:r>
              <a:rPr lang="en-US" altLang="zh-CN" sz="1600" dirty="0" err="1">
                <a:latin typeface="Monaco" charset="0"/>
              </a:rPr>
              <a:t>val</a:t>
            </a:r>
            <a:endParaRPr lang="en-US" altLang="zh-CN" sz="1600" dirty="0">
              <a:latin typeface="Monaco" charset="0"/>
            </a:endParaRPr>
          </a:p>
          <a:p>
            <a:pPr lvl="1">
              <a:lnSpc>
                <a:spcPct val="150000"/>
              </a:lnSpc>
            </a:pPr>
            <a:r>
              <a:rPr lang="en-US" altLang="zh-CN" sz="1600" dirty="0"/>
              <a:t>For example, </a:t>
            </a:r>
            <a:r>
              <a:rPr lang="en-US" altLang="zh-CN" sz="1600" dirty="0" err="1"/>
              <a:t>iVal</a:t>
            </a:r>
            <a:r>
              <a:rPr lang="en-US" altLang="zh-CN" sz="1600" dirty="0"/>
              <a:t> is a </a:t>
            </a:r>
            <a:r>
              <a:rPr lang="en-US" altLang="zh-CN" sz="1600" dirty="0" err="1"/>
              <a:t>val</a:t>
            </a:r>
            <a:r>
              <a:rPr lang="en-US" altLang="zh-CN" sz="1600" dirty="0"/>
              <a:t> copy of </a:t>
            </a:r>
            <a:r>
              <a:rPr lang="en-US" altLang="zh-CN" sz="1600" dirty="0" err="1"/>
              <a:t>i</a:t>
            </a:r>
            <a:r>
              <a:rPr lang="en-US" altLang="zh-CN" sz="1600" dirty="0"/>
              <a:t> for use in at.  </a:t>
            </a:r>
            <a:r>
              <a:rPr lang="en-US" altLang="zh-CN" sz="1600" dirty="0" err="1"/>
              <a:t>i</a:t>
            </a:r>
            <a:r>
              <a:rPr lang="en-US" altLang="zh-CN" sz="1600" dirty="0"/>
              <a:t> is a </a:t>
            </a:r>
            <a:r>
              <a:rPr lang="en-US" altLang="zh-CN" sz="1600" dirty="0" err="1"/>
              <a:t>var</a:t>
            </a:r>
            <a:r>
              <a:rPr lang="en-US" altLang="zh-CN" sz="1600" dirty="0"/>
              <a:t> and would generate an error</a:t>
            </a:r>
          </a:p>
        </p:txBody>
      </p:sp>
      <p:sp>
        <p:nvSpPr>
          <p:cNvPr id="105477" name="Rectangle 6"/>
          <p:cNvSpPr>
            <a:spLocks noChangeArrowheads="1"/>
          </p:cNvSpPr>
          <p:nvPr/>
        </p:nvSpPr>
        <p:spPr bwMode="auto">
          <a:xfrm>
            <a:off x="177800" y="677044"/>
            <a:ext cx="7137400" cy="2247900"/>
          </a:xfrm>
          <a:prstGeom prst="rect">
            <a:avLst/>
          </a:prstGeom>
          <a:noFill/>
          <a:ln w="9525">
            <a:noFill/>
            <a:miter lim="800000"/>
            <a:headEnd/>
            <a:tailEnd/>
          </a:ln>
        </p:spPr>
        <p:txBody>
          <a:bodyPr>
            <a:spAutoFit/>
          </a:bodyPr>
          <a:lstStyle/>
          <a:p>
            <a:pPr eaLnBrk="0" hangingPunct="0"/>
            <a:r>
              <a:rPr lang="en-US" altLang="zh-CN" sz="1400" dirty="0">
                <a:solidFill>
                  <a:srgbClr val="910F93"/>
                </a:solidFill>
                <a:latin typeface="Monaco" charset="0"/>
              </a:rPr>
              <a:t>class</a:t>
            </a:r>
            <a:r>
              <a:rPr lang="en-US" altLang="zh-CN" sz="1400" dirty="0">
                <a:solidFill>
                  <a:srgbClr val="000000"/>
                </a:solidFill>
                <a:latin typeface="Monaco" charset="0"/>
              </a:rPr>
              <a:t> </a:t>
            </a:r>
            <a:r>
              <a:rPr lang="en-US" altLang="zh-CN" sz="1400" dirty="0" err="1">
                <a:solidFill>
                  <a:srgbClr val="000000"/>
                </a:solidFill>
                <a:latin typeface="Monaco" charset="0"/>
              </a:rPr>
              <a:t>HelloWholeWorld</a:t>
            </a:r>
            <a:r>
              <a:rPr lang="en-US" altLang="zh-CN" sz="1400" dirty="0">
                <a:solidFill>
                  <a:srgbClr val="000000"/>
                </a:solidFill>
                <a:latin typeface="Monaco" charset="0"/>
              </a:rPr>
              <a:t> {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static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args:Array</a:t>
            </a:r>
            <a:r>
              <a:rPr lang="en-US" altLang="zh-CN" sz="1400" dirty="0">
                <a:solidFill>
                  <a:srgbClr val="000000"/>
                </a:solidFill>
                <a:latin typeface="Monaco" charset="0"/>
              </a:rPr>
              <a:t>[String](1)):void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for</a:t>
            </a:r>
            <a:r>
              <a:rPr lang="en-US" altLang="zh-CN" sz="1400" dirty="0">
                <a:solidFill>
                  <a:srgbClr val="000000"/>
                </a:solidFill>
                <a:latin typeface="Monaco" charset="0"/>
              </a:rPr>
              <a:t> (</a:t>
            </a:r>
            <a:r>
              <a:rPr lang="en-US" altLang="zh-CN" sz="1400" dirty="0" err="1">
                <a:solidFill>
                  <a:srgbClr val="910F93"/>
                </a:solidFill>
                <a:latin typeface="Monaco" charset="0"/>
              </a:rPr>
              <a:t>var</a:t>
            </a:r>
            <a:r>
              <a:rPr lang="en-US" altLang="zh-CN" sz="1400" dirty="0">
                <a:solidFill>
                  <a:srgbClr val="000000"/>
                </a:solidFill>
                <a:latin typeface="Monaco" charset="0"/>
              </a:rPr>
              <a:t> i:Int=</a:t>
            </a:r>
            <a:r>
              <a:rPr lang="en-US" altLang="zh-CN" sz="1400" dirty="0">
                <a:solidFill>
                  <a:srgbClr val="909200"/>
                </a:solidFill>
                <a:latin typeface="Monaco" charset="0"/>
              </a:rPr>
              <a:t>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&lt;</a:t>
            </a:r>
            <a:r>
              <a:rPr lang="en-US" altLang="zh-CN" sz="1400" dirty="0" err="1">
                <a:solidFill>
                  <a:srgbClr val="000000"/>
                </a:solidFill>
                <a:latin typeface="Monaco" charset="0"/>
              </a:rPr>
              <a:t>Place.MAX_PLACES</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iVal</a:t>
            </a:r>
            <a:r>
              <a:rPr lang="en-US" altLang="zh-CN" sz="1400" dirty="0">
                <a:solidFill>
                  <a:srgbClr val="000000"/>
                </a:solidFill>
                <a:latin typeface="Monaco" charset="0"/>
              </a:rPr>
              <a:t> = </a:t>
            </a:r>
            <a:r>
              <a:rPr lang="en-US" altLang="zh-CN" sz="1400" dirty="0" err="1">
                <a:solidFill>
                  <a:srgbClr val="000000"/>
                </a:solidFill>
                <a:latin typeface="Monaco" charset="0"/>
              </a:rPr>
              <a:t>i</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async</a:t>
            </a:r>
            <a:r>
              <a:rPr lang="en-US" altLang="zh-CN" sz="1400" dirty="0">
                <a:solidFill>
                  <a:srgbClr val="000000"/>
                </a:solidFill>
                <a:latin typeface="Monaco" charset="0"/>
              </a:rPr>
              <a:t> </a:t>
            </a:r>
            <a:r>
              <a:rPr lang="en-US" altLang="zh-CN" sz="1400" dirty="0">
                <a:solidFill>
                  <a:srgbClr val="910F93"/>
                </a:solidFill>
                <a:latin typeface="Monaco" charset="0"/>
              </a:rPr>
              <a:t>at</a:t>
            </a:r>
            <a:r>
              <a:rPr lang="en-US" altLang="zh-CN" sz="1400" dirty="0">
                <a:solidFill>
                  <a:srgbClr val="000000"/>
                </a:solidFill>
                <a:latin typeface="Monaco" charset="0"/>
              </a:rPr>
              <a:t> (</a:t>
            </a:r>
            <a:r>
              <a:rPr lang="en-US" altLang="zh-CN" sz="1400" dirty="0" err="1">
                <a:solidFill>
                  <a:srgbClr val="000000"/>
                </a:solidFill>
                <a:latin typeface="Monaco" charset="0"/>
              </a:rPr>
              <a:t>Place.places</a:t>
            </a:r>
            <a:r>
              <a:rPr lang="en-US" altLang="zh-CN" sz="1400" dirty="0">
                <a:solidFill>
                  <a:srgbClr val="000000"/>
                </a:solidFill>
                <a:latin typeface="Monaco" charset="0"/>
              </a:rPr>
              <a:t>(</a:t>
            </a:r>
            <a:r>
              <a:rPr lang="en-US" altLang="zh-CN" sz="1400" dirty="0" err="1">
                <a:solidFill>
                  <a:srgbClr val="000000"/>
                </a:solidFill>
                <a:latin typeface="Monaco" charset="0"/>
              </a:rPr>
              <a:t>iVal</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"Hello World from place "</a:t>
            </a:r>
            <a:r>
              <a:rPr lang="en-US" altLang="zh-CN" sz="1400" dirty="0">
                <a:solidFill>
                  <a:srgbClr val="000000"/>
                </a:solidFill>
                <a:latin typeface="Monaco" charset="0"/>
              </a:rPr>
              <a:t>+</a:t>
            </a:r>
            <a:r>
              <a:rPr lang="en-US" altLang="zh-CN" sz="1400" dirty="0">
                <a:solidFill>
                  <a:srgbClr val="910F93"/>
                </a:solidFill>
                <a:latin typeface="Monaco" charset="0"/>
              </a:rPr>
              <a:t>here</a:t>
            </a:r>
            <a:r>
              <a:rPr lang="en-US" altLang="zh-CN" sz="1400" dirty="0">
                <a:solidFill>
                  <a:srgbClr val="000000"/>
                </a:solidFill>
                <a:latin typeface="Monaco" charset="0"/>
              </a:rPr>
              <a:t>.id);</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
        <p:nvSpPr>
          <p:cNvPr id="105478" name="Rectangle 7"/>
          <p:cNvSpPr>
            <a:spLocks noChangeArrowheads="1"/>
          </p:cNvSpPr>
          <p:nvPr/>
        </p:nvSpPr>
        <p:spPr bwMode="auto">
          <a:xfrm>
            <a:off x="5500688" y="1693863"/>
            <a:ext cx="3302000" cy="1169551"/>
          </a:xfrm>
          <a:prstGeom prst="rect">
            <a:avLst/>
          </a:prstGeom>
          <a:noFill/>
          <a:ln w="9525">
            <a:solidFill>
              <a:schemeClr val="tx1"/>
            </a:solidFill>
            <a:miter lim="800000"/>
            <a:headEnd/>
            <a:tailEnd/>
          </a:ln>
        </p:spPr>
        <p:txBody>
          <a:bodyPr wrap="square">
            <a:spAutoFit/>
          </a:bodyPr>
          <a:lstStyle/>
          <a:p>
            <a:pPr eaLnBrk="0" hangingPunct="0"/>
            <a:r>
              <a:rPr lang="en-US" altLang="zh-CN" sz="1400" dirty="0">
                <a:solidFill>
                  <a:srgbClr val="000000"/>
                </a:solidFill>
                <a:latin typeface="Monaco" charset="0"/>
              </a:rPr>
              <a:t>Hello World from place 0</a:t>
            </a:r>
          </a:p>
          <a:p>
            <a:pPr eaLnBrk="0" hangingPunct="0"/>
            <a:r>
              <a:rPr lang="en-US" altLang="zh-CN" sz="1400" dirty="0">
                <a:solidFill>
                  <a:srgbClr val="000000"/>
                </a:solidFill>
                <a:latin typeface="Monaco" charset="0"/>
              </a:rPr>
              <a:t>Hello World from place 2</a:t>
            </a:r>
          </a:p>
          <a:p>
            <a:pPr eaLnBrk="0" hangingPunct="0"/>
            <a:r>
              <a:rPr lang="en-US" altLang="zh-CN" sz="1400" dirty="0">
                <a:solidFill>
                  <a:srgbClr val="000000"/>
                </a:solidFill>
                <a:latin typeface="Monaco" charset="0"/>
              </a:rPr>
              <a:t>Hello World from place 3</a:t>
            </a:r>
          </a:p>
          <a:p>
            <a:pPr eaLnBrk="0" hangingPunct="0"/>
            <a:r>
              <a:rPr lang="en-US" altLang="zh-CN" sz="1400" dirty="0">
                <a:solidFill>
                  <a:srgbClr val="000000"/>
                </a:solidFill>
                <a:latin typeface="Monaco" charset="0"/>
              </a:rPr>
              <a:t>Hello World from place 1</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5478"/>
                                        </p:tgtEl>
                                        <p:attrNameLst>
                                          <p:attrName>style.visibility</p:attrName>
                                        </p:attrNameLst>
                                      </p:cBhvr>
                                      <p:to>
                                        <p:strVal val="visible"/>
                                      </p:to>
                                    </p:set>
                                    <p:animEffect transition="in" filter="blinds(horizontal)">
                                      <p:cBhvr>
                                        <p:cTn id="7" dur="500"/>
                                        <p:tgtEl>
                                          <p:spTgt spid="1054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linds(horizontal)">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8"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Title 1"/>
          <p:cNvSpPr>
            <a:spLocks noGrp="1"/>
          </p:cNvSpPr>
          <p:nvPr>
            <p:ph type="title"/>
          </p:nvPr>
        </p:nvSpPr>
        <p:spPr/>
        <p:txBody>
          <a:bodyPr/>
          <a:lstStyle/>
          <a:p>
            <a:pPr algn="r"/>
            <a:r>
              <a:rPr lang="en-US" altLang="zh-CN"/>
              <a:t>Place Objects</a:t>
            </a:r>
          </a:p>
        </p:txBody>
      </p:sp>
      <p:sp>
        <p:nvSpPr>
          <p:cNvPr id="3" name="Content Placeholder 2"/>
          <p:cNvSpPr>
            <a:spLocks noGrp="1"/>
          </p:cNvSpPr>
          <p:nvPr>
            <p:ph idx="1"/>
          </p:nvPr>
        </p:nvSpPr>
        <p:spPr>
          <a:xfrm>
            <a:off x="323528" y="3140968"/>
            <a:ext cx="8458200" cy="1440160"/>
          </a:xfrm>
        </p:spPr>
        <p:txBody>
          <a:bodyPr>
            <a:normAutofit fontScale="85000" lnSpcReduction="10000"/>
          </a:bodyPr>
          <a:lstStyle/>
          <a:p>
            <a:pPr>
              <a:lnSpc>
                <a:spcPct val="150000"/>
              </a:lnSpc>
            </a:pPr>
            <a:r>
              <a:rPr lang="en-US" altLang="zh-CN" dirty="0"/>
              <a:t>Place objects have a field called </a:t>
            </a:r>
            <a:r>
              <a:rPr lang="en-US" altLang="zh-CN" sz="2400" dirty="0">
                <a:latin typeface="Monaco" charset="0"/>
              </a:rPr>
              <a:t>id </a:t>
            </a:r>
            <a:r>
              <a:rPr lang="en-US" altLang="zh-CN" dirty="0"/>
              <a:t>that contains the place number </a:t>
            </a:r>
          </a:p>
          <a:p>
            <a:pPr>
              <a:lnSpc>
                <a:spcPct val="150000"/>
              </a:lnSpc>
            </a:pPr>
            <a:r>
              <a:rPr lang="en-US" altLang="zh-CN" dirty="0"/>
              <a:t> </a:t>
            </a:r>
            <a:r>
              <a:rPr lang="en-US" altLang="zh-CN" sz="2500" dirty="0">
                <a:latin typeface="Monaco" charset="0"/>
              </a:rPr>
              <a:t>here </a:t>
            </a:r>
            <a:r>
              <a:rPr lang="en-US" altLang="zh-CN" dirty="0"/>
              <a:t>– Place object always bound to current place</a:t>
            </a:r>
          </a:p>
        </p:txBody>
      </p:sp>
      <p:sp>
        <p:nvSpPr>
          <p:cNvPr id="106501" name="Rectangle 4"/>
          <p:cNvSpPr>
            <a:spLocks noChangeArrowheads="1"/>
          </p:cNvSpPr>
          <p:nvPr/>
        </p:nvSpPr>
        <p:spPr bwMode="auto">
          <a:xfrm>
            <a:off x="177800" y="533028"/>
            <a:ext cx="7137400" cy="2247900"/>
          </a:xfrm>
          <a:prstGeom prst="rect">
            <a:avLst/>
          </a:prstGeom>
          <a:noFill/>
          <a:ln w="9525">
            <a:noFill/>
            <a:miter lim="800000"/>
            <a:headEnd/>
            <a:tailEnd/>
          </a:ln>
        </p:spPr>
        <p:txBody>
          <a:bodyPr>
            <a:spAutoFit/>
          </a:bodyPr>
          <a:lstStyle/>
          <a:p>
            <a:pPr eaLnBrk="0" hangingPunct="0"/>
            <a:r>
              <a:rPr lang="en-US" altLang="zh-CN" sz="1400" dirty="0">
                <a:solidFill>
                  <a:srgbClr val="910F93"/>
                </a:solidFill>
                <a:latin typeface="Monaco" charset="0"/>
              </a:rPr>
              <a:t>class</a:t>
            </a:r>
            <a:r>
              <a:rPr lang="en-US" altLang="zh-CN" sz="1400" dirty="0">
                <a:solidFill>
                  <a:srgbClr val="000000"/>
                </a:solidFill>
                <a:latin typeface="Monaco" charset="0"/>
              </a:rPr>
              <a:t> </a:t>
            </a:r>
            <a:r>
              <a:rPr lang="en-US" altLang="zh-CN" sz="1400" dirty="0" err="1">
                <a:solidFill>
                  <a:srgbClr val="000000"/>
                </a:solidFill>
                <a:latin typeface="Monaco" charset="0"/>
              </a:rPr>
              <a:t>HelloWholeWorld</a:t>
            </a:r>
            <a:r>
              <a:rPr lang="en-US" altLang="zh-CN" sz="1400" dirty="0">
                <a:solidFill>
                  <a:srgbClr val="000000"/>
                </a:solidFill>
                <a:latin typeface="Monaco" charset="0"/>
              </a:rPr>
              <a:t> {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static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args:Array</a:t>
            </a:r>
            <a:r>
              <a:rPr lang="en-US" altLang="zh-CN" sz="1400" dirty="0">
                <a:solidFill>
                  <a:srgbClr val="000000"/>
                </a:solidFill>
                <a:latin typeface="Monaco" charset="0"/>
              </a:rPr>
              <a:t>[String](1)):void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for</a:t>
            </a:r>
            <a:r>
              <a:rPr lang="en-US" altLang="zh-CN" sz="1400" dirty="0">
                <a:solidFill>
                  <a:srgbClr val="000000"/>
                </a:solidFill>
                <a:latin typeface="Monaco" charset="0"/>
              </a:rPr>
              <a:t> (</a:t>
            </a:r>
            <a:r>
              <a:rPr lang="en-US" altLang="zh-CN" sz="1400" dirty="0" err="1">
                <a:solidFill>
                  <a:srgbClr val="910F93"/>
                </a:solidFill>
                <a:latin typeface="Monaco" charset="0"/>
              </a:rPr>
              <a:t>var</a:t>
            </a:r>
            <a:r>
              <a:rPr lang="en-US" altLang="zh-CN" sz="1400" dirty="0">
                <a:solidFill>
                  <a:srgbClr val="000000"/>
                </a:solidFill>
                <a:latin typeface="Monaco" charset="0"/>
              </a:rPr>
              <a:t> i:Int=</a:t>
            </a:r>
            <a:r>
              <a:rPr lang="en-US" altLang="zh-CN" sz="1400" dirty="0">
                <a:solidFill>
                  <a:srgbClr val="909200"/>
                </a:solidFill>
                <a:latin typeface="Monaco" charset="0"/>
              </a:rPr>
              <a:t>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&lt;</a:t>
            </a:r>
            <a:r>
              <a:rPr lang="en-US" altLang="zh-CN" sz="1400" dirty="0" err="1">
                <a:solidFill>
                  <a:srgbClr val="000000"/>
                </a:solidFill>
                <a:latin typeface="Monaco" charset="0"/>
              </a:rPr>
              <a:t>Place.MAX_PLACES</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iVal</a:t>
            </a:r>
            <a:r>
              <a:rPr lang="en-US" altLang="zh-CN" sz="1400" dirty="0">
                <a:solidFill>
                  <a:srgbClr val="000000"/>
                </a:solidFill>
                <a:latin typeface="Monaco" charset="0"/>
              </a:rPr>
              <a:t> = </a:t>
            </a:r>
            <a:r>
              <a:rPr lang="en-US" altLang="zh-CN" sz="1400" dirty="0" err="1">
                <a:solidFill>
                  <a:srgbClr val="000000"/>
                </a:solidFill>
                <a:latin typeface="Monaco" charset="0"/>
              </a:rPr>
              <a:t>i</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async</a:t>
            </a:r>
            <a:r>
              <a:rPr lang="en-US" altLang="zh-CN" sz="1400" dirty="0">
                <a:solidFill>
                  <a:srgbClr val="000000"/>
                </a:solidFill>
                <a:latin typeface="Monaco" charset="0"/>
              </a:rPr>
              <a:t> </a:t>
            </a:r>
            <a:r>
              <a:rPr lang="en-US" altLang="zh-CN" sz="1400" dirty="0">
                <a:solidFill>
                  <a:srgbClr val="910F93"/>
                </a:solidFill>
                <a:latin typeface="Monaco" charset="0"/>
              </a:rPr>
              <a:t>at</a:t>
            </a:r>
            <a:r>
              <a:rPr lang="en-US" altLang="zh-CN" sz="1400" dirty="0">
                <a:solidFill>
                  <a:srgbClr val="000000"/>
                </a:solidFill>
                <a:latin typeface="Monaco" charset="0"/>
              </a:rPr>
              <a:t> (</a:t>
            </a:r>
            <a:r>
              <a:rPr lang="en-US" altLang="zh-CN" sz="1400" dirty="0" err="1">
                <a:solidFill>
                  <a:srgbClr val="000000"/>
                </a:solidFill>
                <a:latin typeface="Monaco" charset="0"/>
              </a:rPr>
              <a:t>Place.places</a:t>
            </a:r>
            <a:r>
              <a:rPr lang="en-US" altLang="zh-CN" sz="1400" dirty="0">
                <a:solidFill>
                  <a:srgbClr val="000000"/>
                </a:solidFill>
                <a:latin typeface="Monaco" charset="0"/>
              </a:rPr>
              <a:t>(</a:t>
            </a:r>
            <a:r>
              <a:rPr lang="en-US" altLang="zh-CN" sz="1400" dirty="0" err="1">
                <a:solidFill>
                  <a:srgbClr val="000000"/>
                </a:solidFill>
                <a:latin typeface="Monaco" charset="0"/>
              </a:rPr>
              <a:t>iVal</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"Hello World from place "</a:t>
            </a:r>
            <a:r>
              <a:rPr lang="en-US" altLang="zh-CN" sz="1400" dirty="0">
                <a:solidFill>
                  <a:srgbClr val="000000"/>
                </a:solidFill>
                <a:latin typeface="Monaco" charset="0"/>
              </a:rPr>
              <a:t>+</a:t>
            </a:r>
            <a:r>
              <a:rPr lang="en-US" altLang="zh-CN" sz="1400" dirty="0">
                <a:solidFill>
                  <a:srgbClr val="910F93"/>
                </a:solidFill>
                <a:latin typeface="Monaco" charset="0"/>
              </a:rPr>
              <a:t>here</a:t>
            </a:r>
            <a:r>
              <a:rPr lang="en-US" altLang="zh-CN" sz="1400" dirty="0">
                <a:solidFill>
                  <a:srgbClr val="000000"/>
                </a:solidFill>
                <a:latin typeface="Monaco" charset="0"/>
              </a:rPr>
              <a:t>.id);</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
        <p:nvSpPr>
          <p:cNvPr id="106502" name="Rectangle 5"/>
          <p:cNvSpPr>
            <a:spLocks noChangeArrowheads="1"/>
          </p:cNvSpPr>
          <p:nvPr/>
        </p:nvSpPr>
        <p:spPr bwMode="auto">
          <a:xfrm>
            <a:off x="5500688" y="1693863"/>
            <a:ext cx="3302000" cy="954087"/>
          </a:xfrm>
          <a:prstGeom prst="rect">
            <a:avLst/>
          </a:prstGeom>
          <a:noFill/>
          <a:ln w="9525">
            <a:solidFill>
              <a:schemeClr val="tx1"/>
            </a:solidFill>
            <a:miter lim="800000"/>
            <a:headEnd/>
            <a:tailEnd/>
          </a:ln>
        </p:spPr>
        <p:txBody>
          <a:bodyPr>
            <a:spAutoFit/>
          </a:bodyPr>
          <a:lstStyle/>
          <a:p>
            <a:pPr eaLnBrk="0" hangingPunct="0"/>
            <a:r>
              <a:rPr lang="en-US" altLang="zh-CN" sz="1400">
                <a:solidFill>
                  <a:srgbClr val="000000"/>
                </a:solidFill>
                <a:latin typeface="Monaco" charset="0"/>
              </a:rPr>
              <a:t>Hello World from place 0</a:t>
            </a:r>
          </a:p>
          <a:p>
            <a:pPr eaLnBrk="0" hangingPunct="0"/>
            <a:r>
              <a:rPr lang="en-US" altLang="zh-CN" sz="1400">
                <a:solidFill>
                  <a:srgbClr val="000000"/>
                </a:solidFill>
                <a:latin typeface="Monaco" charset="0"/>
              </a:rPr>
              <a:t>Hello World from place 2</a:t>
            </a:r>
          </a:p>
          <a:p>
            <a:pPr eaLnBrk="0" hangingPunct="0"/>
            <a:r>
              <a:rPr lang="en-US" altLang="zh-CN" sz="1400">
                <a:solidFill>
                  <a:srgbClr val="000000"/>
                </a:solidFill>
                <a:latin typeface="Monaco" charset="0"/>
              </a:rPr>
              <a:t>Hello World from place 3</a:t>
            </a:r>
          </a:p>
          <a:p>
            <a:pPr eaLnBrk="0" hangingPunct="0"/>
            <a:r>
              <a:rPr lang="en-US" altLang="zh-CN" sz="1400">
                <a:solidFill>
                  <a:srgbClr val="000000"/>
                </a:solidFill>
                <a:latin typeface="Monaco" charset="0"/>
              </a:rPr>
              <a:t>Hello World from place 1</a:t>
            </a:r>
            <a:endParaRPr lang="en-US" altLang="zh-CN" sz="1400"/>
          </a:p>
        </p:txBody>
      </p:sp>
      <p:pic>
        <p:nvPicPr>
          <p:cNvPr id="106503" name="Picture 8" descr="here.eps"/>
          <p:cNvPicPr>
            <a:picLocks noChangeAspect="1"/>
          </p:cNvPicPr>
          <p:nvPr/>
        </p:nvPicPr>
        <p:blipFill>
          <a:blip r:embed="rId3" cstate="print"/>
          <a:srcRect/>
          <a:stretch>
            <a:fillRect/>
          </a:stretch>
        </p:blipFill>
        <p:spPr bwMode="auto">
          <a:xfrm>
            <a:off x="2843808" y="4149080"/>
            <a:ext cx="3200400" cy="22860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6503"/>
                                        </p:tgtEl>
                                        <p:attrNameLst>
                                          <p:attrName>style.visibility</p:attrName>
                                        </p:attrNameLst>
                                      </p:cBhvr>
                                      <p:to>
                                        <p:strVal val="visible"/>
                                      </p:to>
                                    </p:set>
                                    <p:animEffect transition="in" filter="blinds(horizontal)">
                                      <p:cBhvr>
                                        <p:cTn id="7" dur="500"/>
                                        <p:tgtEl>
                                          <p:spTgt spid="1065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522" name="Picture 10" descr="object.eps"/>
          <p:cNvPicPr>
            <a:picLocks noChangeAspect="1"/>
          </p:cNvPicPr>
          <p:nvPr/>
        </p:nvPicPr>
        <p:blipFill>
          <a:blip r:embed="rId3" cstate="print"/>
          <a:srcRect/>
          <a:stretch>
            <a:fillRect/>
          </a:stretch>
        </p:blipFill>
        <p:spPr bwMode="auto">
          <a:xfrm>
            <a:off x="5054600" y="2087563"/>
            <a:ext cx="4089400" cy="3871912"/>
          </a:xfrm>
          <a:prstGeom prst="rect">
            <a:avLst/>
          </a:prstGeom>
          <a:noFill/>
          <a:ln w="9525">
            <a:noFill/>
            <a:miter lim="800000"/>
            <a:headEnd/>
            <a:tailEnd/>
          </a:ln>
        </p:spPr>
      </p:pic>
      <p:sp>
        <p:nvSpPr>
          <p:cNvPr id="107523" name="Title 8"/>
          <p:cNvSpPr>
            <a:spLocks noGrp="1"/>
          </p:cNvSpPr>
          <p:nvPr>
            <p:ph type="title"/>
          </p:nvPr>
        </p:nvSpPr>
        <p:spPr/>
        <p:txBody>
          <a:bodyPr/>
          <a:lstStyle/>
          <a:p>
            <a:pPr algn="r"/>
            <a:r>
              <a:rPr lang="en-US" altLang="zh-CN" sz="2400" dirty="0"/>
              <a:t>Objects </a:t>
            </a:r>
            <a:br>
              <a:rPr lang="en-US" altLang="zh-CN" sz="2400" dirty="0"/>
            </a:br>
            <a:r>
              <a:rPr lang="en-US" altLang="zh-CN" sz="2400" dirty="0"/>
              <a:t>(Review  from Module 2)</a:t>
            </a:r>
          </a:p>
        </p:txBody>
      </p:sp>
      <p:sp>
        <p:nvSpPr>
          <p:cNvPr id="3" name="Content Placeholder 2"/>
          <p:cNvSpPr>
            <a:spLocks noGrp="1"/>
          </p:cNvSpPr>
          <p:nvPr>
            <p:ph idx="1"/>
          </p:nvPr>
        </p:nvSpPr>
        <p:spPr>
          <a:xfrm>
            <a:off x="395536" y="4293096"/>
            <a:ext cx="4776788" cy="2376264"/>
          </a:xfrm>
        </p:spPr>
        <p:txBody>
          <a:bodyPr>
            <a:normAutofit/>
          </a:bodyPr>
          <a:lstStyle/>
          <a:p>
            <a:r>
              <a:rPr lang="en-US" altLang="zh-CN" sz="2000" dirty="0"/>
              <a:t>Object instantiation with </a:t>
            </a:r>
            <a:r>
              <a:rPr lang="en-US" altLang="zh-CN" sz="2000" dirty="0">
                <a:latin typeface="Monaco" charset="0"/>
              </a:rPr>
              <a:t>new</a:t>
            </a:r>
          </a:p>
          <a:p>
            <a:pPr lvl="1"/>
            <a:r>
              <a:rPr lang="en-US" altLang="zh-CN" sz="1800" dirty="0" err="1"/>
              <a:t>firstCounter</a:t>
            </a:r>
            <a:r>
              <a:rPr lang="en-US" altLang="zh-CN" sz="1800" dirty="0"/>
              <a:t> uses default constructor, </a:t>
            </a:r>
            <a:r>
              <a:rPr lang="en-US" altLang="zh-CN" sz="1800" dirty="0" err="1"/>
              <a:t>secondCounter</a:t>
            </a:r>
            <a:r>
              <a:rPr lang="en-US" altLang="zh-CN" sz="1800" dirty="0"/>
              <a:t> uses initialization constructor</a:t>
            </a:r>
          </a:p>
          <a:p>
            <a:pPr lvl="1"/>
            <a:r>
              <a:rPr lang="en-US" altLang="zh-CN" sz="1800" dirty="0"/>
              <a:t>X10 has </a:t>
            </a:r>
            <a:r>
              <a:rPr lang="en-US" altLang="zh-CN" sz="1800" dirty="0">
                <a:solidFill>
                  <a:srgbClr val="FF0000"/>
                </a:solidFill>
              </a:rPr>
              <a:t>garbage collection</a:t>
            </a:r>
            <a:r>
              <a:rPr lang="en-US" altLang="zh-CN" sz="1800" dirty="0"/>
              <a:t>, so no </a:t>
            </a:r>
            <a:r>
              <a:rPr lang="en-US" altLang="zh-CN" sz="1800" dirty="0" err="1"/>
              <a:t>malloc</a:t>
            </a:r>
            <a:r>
              <a:rPr lang="en-US" altLang="zh-CN" sz="1800" dirty="0"/>
              <a:t>/free.  Object </a:t>
            </a:r>
            <a:r>
              <a:rPr lang="en-US" altLang="zh-CN" sz="1800" dirty="0" err="1"/>
              <a:t>GC’ed</a:t>
            </a:r>
            <a:r>
              <a:rPr lang="en-US" altLang="zh-CN" sz="1800" dirty="0"/>
              <a:t> when it leaves scope</a:t>
            </a:r>
          </a:p>
        </p:txBody>
      </p:sp>
      <p:sp>
        <p:nvSpPr>
          <p:cNvPr id="107526" name="Rectangle 9"/>
          <p:cNvSpPr>
            <a:spLocks noChangeArrowheads="1"/>
          </p:cNvSpPr>
          <p:nvPr/>
        </p:nvSpPr>
        <p:spPr bwMode="auto">
          <a:xfrm>
            <a:off x="152400" y="536699"/>
            <a:ext cx="8280400" cy="3108325"/>
          </a:xfrm>
          <a:prstGeom prst="rect">
            <a:avLst/>
          </a:prstGeom>
          <a:noFill/>
          <a:ln w="9525">
            <a:noFill/>
            <a:miter lim="800000"/>
            <a:headEnd/>
            <a:tailEnd/>
          </a:ln>
        </p:spPr>
        <p:txBody>
          <a:bodyPr>
            <a:spAutoFit/>
          </a:bodyPr>
          <a:lstStyle/>
          <a:p>
            <a:pPr eaLnBrk="0" hangingPunct="0"/>
            <a:r>
              <a:rPr lang="en-US" altLang="zh-CN" sz="1400" dirty="0">
                <a:solidFill>
                  <a:srgbClr val="910F93"/>
                </a:solidFill>
                <a:latin typeface="Monaco" charset="0"/>
              </a:rPr>
              <a:t>class</a:t>
            </a:r>
            <a:r>
              <a:rPr lang="en-US" altLang="zh-CN" sz="1400" dirty="0">
                <a:solidFill>
                  <a:srgbClr val="000000"/>
                </a:solidFill>
                <a:latin typeface="Monaco" charset="0"/>
              </a:rPr>
              <a:t> Driver {</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public</a:t>
            </a:r>
            <a:r>
              <a:rPr lang="en-US" altLang="zh-CN" sz="1400" dirty="0">
                <a:solidFill>
                  <a:srgbClr val="000000"/>
                </a:solidFill>
                <a:latin typeface="Monaco" charset="0"/>
              </a:rPr>
              <a:t> </a:t>
            </a:r>
            <a:r>
              <a:rPr lang="en-US" altLang="zh-CN" sz="1400" dirty="0">
                <a:solidFill>
                  <a:srgbClr val="910F93"/>
                </a:solidFill>
                <a:latin typeface="Monaco" charset="0"/>
              </a:rPr>
              <a:t>static</a:t>
            </a:r>
            <a:r>
              <a:rPr lang="en-US" altLang="zh-CN" sz="1400" dirty="0">
                <a:solidFill>
                  <a:srgbClr val="000000"/>
                </a:solidFill>
                <a:latin typeface="Monaco" charset="0"/>
              </a:rPr>
              <a:t> </a:t>
            </a:r>
            <a:r>
              <a:rPr lang="en-US" altLang="zh-CN" sz="1400" dirty="0">
                <a:solidFill>
                  <a:srgbClr val="910F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args:Array</a:t>
            </a:r>
            <a:r>
              <a:rPr lang="en-US" altLang="zh-CN" sz="1400" dirty="0">
                <a:solidFill>
                  <a:srgbClr val="000000"/>
                </a:solidFill>
                <a:latin typeface="Monaco" charset="0"/>
              </a:rPr>
              <a:t>[String](1)):Void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firstCounter</a:t>
            </a:r>
            <a:r>
              <a:rPr lang="en-US" altLang="zh-CN" sz="1400" dirty="0">
                <a:solidFill>
                  <a:srgbClr val="000000"/>
                </a:solidFill>
                <a:latin typeface="Monaco" charset="0"/>
              </a:rPr>
              <a:t> = </a:t>
            </a:r>
            <a:r>
              <a:rPr lang="en-US" altLang="zh-CN" sz="1400" dirty="0">
                <a:solidFill>
                  <a:srgbClr val="910F93"/>
                </a:solidFill>
                <a:latin typeface="Monaco" charset="0"/>
              </a:rPr>
              <a:t>new</a:t>
            </a:r>
            <a:r>
              <a:rPr lang="en-US" altLang="zh-CN" sz="1400" dirty="0">
                <a:solidFill>
                  <a:srgbClr val="000000"/>
                </a:solidFill>
                <a:latin typeface="Monaco" charset="0"/>
              </a:rPr>
              <a:t> Counter();</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secondCounter</a:t>
            </a:r>
            <a:r>
              <a:rPr lang="en-US" altLang="zh-CN" sz="1400" dirty="0">
                <a:solidFill>
                  <a:srgbClr val="000000"/>
                </a:solidFill>
                <a:latin typeface="Monaco" charset="0"/>
              </a:rPr>
              <a:t> = </a:t>
            </a:r>
            <a:r>
              <a:rPr lang="en-US" altLang="zh-CN" sz="1400" dirty="0">
                <a:solidFill>
                  <a:srgbClr val="910F93"/>
                </a:solidFill>
                <a:latin typeface="Monaco" charset="0"/>
              </a:rPr>
              <a:t>new</a:t>
            </a:r>
            <a:r>
              <a:rPr lang="en-US" altLang="zh-CN" sz="1400" dirty="0">
                <a:solidFill>
                  <a:srgbClr val="000000"/>
                </a:solidFill>
                <a:latin typeface="Monaco" charset="0"/>
              </a:rPr>
              <a:t> Counter(</a:t>
            </a:r>
            <a:r>
              <a:rPr lang="en-US" altLang="zh-CN" sz="1400" dirty="0">
                <a:solidFill>
                  <a:srgbClr val="909200"/>
                </a:solidFill>
                <a:latin typeface="Monaco" charset="0"/>
              </a:rPr>
              <a:t>5</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910F93"/>
                </a:solidFill>
                <a:latin typeface="Monaco" charset="0"/>
              </a:rPr>
              <a:t>for</a:t>
            </a:r>
            <a:r>
              <a:rPr lang="en-US" altLang="zh-CN" sz="1400" dirty="0">
                <a:solidFill>
                  <a:srgbClr val="000000"/>
                </a:solidFill>
                <a:latin typeface="Monaco" charset="0"/>
              </a:rPr>
              <a:t> (</a:t>
            </a:r>
            <a:r>
              <a:rPr lang="en-US" altLang="zh-CN" sz="1400" dirty="0" err="1">
                <a:solidFill>
                  <a:srgbClr val="910F93"/>
                </a:solidFill>
                <a:latin typeface="Monaco" charset="0"/>
              </a:rPr>
              <a:t>var</a:t>
            </a:r>
            <a:r>
              <a:rPr lang="en-US" altLang="zh-CN" sz="1400" dirty="0">
                <a:solidFill>
                  <a:srgbClr val="000000"/>
                </a:solidFill>
                <a:latin typeface="Monaco" charset="0"/>
              </a:rPr>
              <a:t> i:Int=</a:t>
            </a:r>
            <a:r>
              <a:rPr lang="en-US" altLang="zh-CN" sz="1400" dirty="0">
                <a:solidFill>
                  <a:srgbClr val="909200"/>
                </a:solidFill>
                <a:latin typeface="Monaco" charset="0"/>
              </a:rPr>
              <a:t>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&lt;</a:t>
            </a:r>
            <a:r>
              <a:rPr lang="en-US" altLang="zh-CN" sz="1400" dirty="0">
                <a:solidFill>
                  <a:srgbClr val="909200"/>
                </a:solidFill>
                <a:latin typeface="Monaco" charset="0"/>
              </a:rPr>
              <a:t>10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firstCounter.count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secondCounter.count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firstValue</a:t>
            </a:r>
            <a:r>
              <a:rPr lang="en-US" altLang="zh-CN" sz="1400" dirty="0">
                <a:solidFill>
                  <a:srgbClr val="000000"/>
                </a:solidFill>
                <a:latin typeface="Monaco" charset="0"/>
              </a:rPr>
              <a:t> = </a:t>
            </a:r>
            <a:r>
              <a:rPr lang="en-US" altLang="zh-CN" sz="1400" dirty="0" err="1">
                <a:solidFill>
                  <a:srgbClr val="000000"/>
                </a:solidFill>
                <a:latin typeface="Monaco" charset="0"/>
              </a:rPr>
              <a:t>firstCounter.getCount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910F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secondValue</a:t>
            </a:r>
            <a:r>
              <a:rPr lang="en-US" altLang="zh-CN" sz="1400" dirty="0">
                <a:solidFill>
                  <a:srgbClr val="000000"/>
                </a:solidFill>
                <a:latin typeface="Monaco" charset="0"/>
              </a:rPr>
              <a:t> = </a:t>
            </a:r>
            <a:r>
              <a:rPr lang="en-US" altLang="zh-CN" sz="1400" dirty="0" err="1">
                <a:solidFill>
                  <a:srgbClr val="000000"/>
                </a:solidFill>
                <a:latin typeface="Monaco" charset="0"/>
              </a:rPr>
              <a:t>secondCounter.getCount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"First value = "</a:t>
            </a:r>
            <a:r>
              <a:rPr lang="en-US" altLang="zh-CN" sz="1400" dirty="0">
                <a:solidFill>
                  <a:srgbClr val="000000"/>
                </a:solidFill>
                <a:latin typeface="Monaco" charset="0"/>
              </a:rPr>
              <a:t>+</a:t>
            </a:r>
            <a:r>
              <a:rPr lang="en-US" altLang="zh-CN" sz="1400" dirty="0" err="1">
                <a:solidFill>
                  <a:srgbClr val="000000"/>
                </a:solidFill>
                <a:latin typeface="Monaco" charset="0"/>
              </a:rPr>
              <a:t>firstValue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190492"/>
                </a:solidFill>
                <a:latin typeface="Monaco" charset="0"/>
              </a:rPr>
              <a:t>"Second value = "</a:t>
            </a:r>
            <a:r>
              <a:rPr lang="en-US" altLang="zh-CN" sz="1400" dirty="0">
                <a:solidFill>
                  <a:srgbClr val="000000"/>
                </a:solidFill>
                <a:latin typeface="Monaco" charset="0"/>
              </a:rPr>
              <a:t>+</a:t>
            </a:r>
            <a:r>
              <a:rPr lang="en-US" altLang="zh-CN" sz="1400" dirty="0" err="1">
                <a:solidFill>
                  <a:srgbClr val="000000"/>
                </a:solidFill>
                <a:latin typeface="Monaco" charset="0"/>
              </a:rPr>
              <a:t>secondValue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7522"/>
                                        </p:tgtEl>
                                        <p:attrNameLst>
                                          <p:attrName>style.visibility</p:attrName>
                                        </p:attrNameLst>
                                      </p:cBhvr>
                                      <p:to>
                                        <p:strVal val="visible"/>
                                      </p:to>
                                    </p:set>
                                    <p:animEffect transition="in" filter="blinds(horizontal)">
                                      <p:cBhvr>
                                        <p:cTn id="7" dur="500"/>
                                        <p:tgtEl>
                                          <p:spTgt spid="1075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8" descr="objects-in-place.eps"/>
          <p:cNvPicPr>
            <a:picLocks noChangeAspect="1"/>
          </p:cNvPicPr>
          <p:nvPr/>
        </p:nvPicPr>
        <p:blipFill>
          <a:blip r:embed="rId3" cstate="print"/>
          <a:srcRect/>
          <a:stretch>
            <a:fillRect/>
          </a:stretch>
        </p:blipFill>
        <p:spPr bwMode="auto">
          <a:xfrm>
            <a:off x="5648325" y="1606550"/>
            <a:ext cx="3495675" cy="4375150"/>
          </a:xfrm>
          <a:prstGeom prst="rect">
            <a:avLst/>
          </a:prstGeom>
          <a:noFill/>
          <a:ln w="9525">
            <a:noFill/>
            <a:miter lim="800000"/>
            <a:headEnd/>
            <a:tailEnd/>
          </a:ln>
        </p:spPr>
      </p:pic>
      <p:sp>
        <p:nvSpPr>
          <p:cNvPr id="109571" name="Title 1"/>
          <p:cNvSpPr>
            <a:spLocks noGrp="1"/>
          </p:cNvSpPr>
          <p:nvPr>
            <p:ph type="title"/>
          </p:nvPr>
        </p:nvSpPr>
        <p:spPr>
          <a:xfrm>
            <a:off x="755576" y="620688"/>
            <a:ext cx="8137525" cy="720725"/>
          </a:xfrm>
        </p:spPr>
        <p:txBody>
          <a:bodyPr/>
          <a:lstStyle/>
          <a:p>
            <a:pPr algn="r"/>
            <a:r>
              <a:rPr lang="en-US" altLang="zh-CN" sz="2400" dirty="0"/>
              <a:t>Objects in Places</a:t>
            </a:r>
          </a:p>
        </p:txBody>
      </p:sp>
      <p:sp>
        <p:nvSpPr>
          <p:cNvPr id="3" name="Content Placeholder 2"/>
          <p:cNvSpPr>
            <a:spLocks noGrp="1"/>
          </p:cNvSpPr>
          <p:nvPr>
            <p:ph idx="1"/>
          </p:nvPr>
        </p:nvSpPr>
        <p:spPr>
          <a:xfrm>
            <a:off x="251520" y="3329608"/>
            <a:ext cx="5286375" cy="3528392"/>
          </a:xfrm>
        </p:spPr>
        <p:txBody>
          <a:bodyPr>
            <a:normAutofit fontScale="92500" lnSpcReduction="10000"/>
          </a:bodyPr>
          <a:lstStyle/>
          <a:p>
            <a:pPr>
              <a:defRPr/>
            </a:pPr>
            <a:r>
              <a:rPr lang="en-US" sz="1800" dirty="0"/>
              <a:t>Objects instantiated in a place</a:t>
            </a:r>
          </a:p>
          <a:p>
            <a:pPr lvl="1">
              <a:defRPr/>
            </a:pPr>
            <a:r>
              <a:rPr lang="en-US" sz="1600" dirty="0"/>
              <a:t>Access objects across places via global references</a:t>
            </a:r>
          </a:p>
          <a:p>
            <a:pPr>
              <a:defRPr/>
            </a:pPr>
            <a:r>
              <a:rPr lang="en-US" sz="1800" dirty="0" err="1"/>
              <a:t>secondCtr</a:t>
            </a:r>
            <a:r>
              <a:rPr lang="en-US" sz="1800" dirty="0"/>
              <a:t> example</a:t>
            </a:r>
          </a:p>
          <a:p>
            <a:pPr lvl="1">
              <a:defRPr/>
            </a:pPr>
            <a:r>
              <a:rPr lang="en-US" sz="1600" dirty="0"/>
              <a:t>Object at Place 1, </a:t>
            </a:r>
            <a:r>
              <a:rPr lang="en-US" sz="1600" dirty="0" err="1"/>
              <a:t>GlobalRef</a:t>
            </a:r>
            <a:r>
              <a:rPr lang="en-US" sz="1600" dirty="0"/>
              <a:t> at Place 0 </a:t>
            </a:r>
          </a:p>
          <a:p>
            <a:pPr>
              <a:defRPr/>
            </a:pPr>
            <a:r>
              <a:rPr lang="en-US" sz="1800" dirty="0" err="1"/>
              <a:t>GlobalRef</a:t>
            </a:r>
            <a:r>
              <a:rPr lang="en-US" sz="1800" dirty="0"/>
              <a:t> object, say </a:t>
            </a:r>
            <a:r>
              <a:rPr lang="en-US" sz="1800" dirty="0" err="1"/>
              <a:t>g</a:t>
            </a:r>
            <a:endParaRPr lang="en-US" sz="1800" dirty="0"/>
          </a:p>
          <a:p>
            <a:pPr lvl="1">
              <a:defRPr/>
            </a:pPr>
            <a:r>
              <a:rPr lang="en-US" sz="1800" dirty="0"/>
              <a:t>Contains </a:t>
            </a:r>
            <a:r>
              <a:rPr lang="en-US" sz="1600" dirty="0">
                <a:latin typeface="Monaco"/>
                <a:cs typeface="Monaco"/>
              </a:rPr>
              <a:t>home </a:t>
            </a:r>
            <a:r>
              <a:rPr lang="en-US" sz="1600" dirty="0"/>
              <a:t>member:   place where original object is instantiated</a:t>
            </a:r>
          </a:p>
          <a:p>
            <a:pPr lvl="1">
              <a:defRPr/>
            </a:pPr>
            <a:r>
              <a:rPr lang="en-US" sz="1600" dirty="0"/>
              <a:t>Contains a serialized reference to the original object</a:t>
            </a:r>
          </a:p>
          <a:p>
            <a:pPr lvl="1">
              <a:defRPr/>
            </a:pPr>
            <a:r>
              <a:rPr lang="en-US" sz="1600" dirty="0"/>
              <a:t>Supplies reference to original object through </a:t>
            </a:r>
            <a:r>
              <a:rPr lang="en-US" sz="1600" dirty="0" err="1"/>
              <a:t>g.apply</a:t>
            </a:r>
            <a:r>
              <a:rPr lang="en-US" sz="1600" dirty="0"/>
              <a:t>() method, often abbreviated </a:t>
            </a:r>
            <a:r>
              <a:rPr lang="en-US" sz="1600" dirty="0" err="1"/>
              <a:t>g</a:t>
            </a:r>
            <a:r>
              <a:rPr lang="en-US" sz="1600" dirty="0"/>
              <a:t>()</a:t>
            </a:r>
          </a:p>
          <a:p>
            <a:pPr lvl="2">
              <a:defRPr/>
            </a:pPr>
            <a:r>
              <a:rPr lang="en-US" sz="1400" dirty="0" err="1"/>
              <a:t>g.apply</a:t>
            </a:r>
            <a:r>
              <a:rPr lang="en-US" sz="1400" dirty="0"/>
              <a:t>() can only be called when </a:t>
            </a:r>
            <a:r>
              <a:rPr lang="en-US" sz="1400" dirty="0" err="1"/>
              <a:t>g.home</a:t>
            </a:r>
            <a:r>
              <a:rPr lang="en-US" sz="1400" dirty="0"/>
              <a:t> == here</a:t>
            </a:r>
          </a:p>
        </p:txBody>
      </p:sp>
      <p:sp>
        <p:nvSpPr>
          <p:cNvPr id="109574" name="Rectangle 4"/>
          <p:cNvSpPr>
            <a:spLocks noChangeArrowheads="1"/>
          </p:cNvSpPr>
          <p:nvPr/>
        </p:nvSpPr>
        <p:spPr bwMode="auto">
          <a:xfrm>
            <a:off x="0" y="548680"/>
            <a:ext cx="8572500" cy="2246313"/>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static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args:Array</a:t>
            </a:r>
            <a:r>
              <a:rPr lang="en-US" altLang="zh-CN" sz="1400" dirty="0">
                <a:solidFill>
                  <a:srgbClr val="000000"/>
                </a:solidFill>
                <a:latin typeface="Monaco" charset="0"/>
              </a:rPr>
              <a:t>[String](1)):Void {</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secondCtr</a:t>
            </a:r>
            <a:r>
              <a:rPr lang="en-US" altLang="zh-CN" sz="1400" dirty="0">
                <a:solidFill>
                  <a:srgbClr val="000000"/>
                </a:solidFill>
                <a:latin typeface="Monaco" charset="0"/>
              </a:rPr>
              <a:t> = (</a:t>
            </a:r>
            <a:r>
              <a:rPr lang="en-US" altLang="zh-CN" sz="1400" dirty="0">
                <a:solidFill>
                  <a:srgbClr val="8F1493"/>
                </a:solidFill>
                <a:latin typeface="Monaco" charset="0"/>
              </a:rPr>
              <a:t>at</a:t>
            </a:r>
            <a:r>
              <a:rPr lang="en-US" altLang="zh-CN" sz="1400" dirty="0">
                <a:solidFill>
                  <a:srgbClr val="000000"/>
                </a:solidFill>
                <a:latin typeface="Monaco" charset="0"/>
              </a:rPr>
              <a:t> (</a:t>
            </a:r>
            <a:r>
              <a:rPr lang="en-US" altLang="zh-CN" sz="1400" dirty="0" err="1">
                <a:solidFill>
                  <a:srgbClr val="000000"/>
                </a:solidFill>
                <a:latin typeface="Monaco" charset="0"/>
              </a:rPr>
              <a:t>Place.places</a:t>
            </a:r>
            <a:r>
              <a:rPr lang="en-US" altLang="zh-CN" sz="1400" dirty="0">
                <a:solidFill>
                  <a:srgbClr val="000000"/>
                </a:solidFill>
                <a:latin typeface="Monaco" charset="0"/>
              </a:rPr>
              <a:t>(</a:t>
            </a:r>
            <a:r>
              <a:rPr lang="en-US" altLang="zh-CN" sz="1400" dirty="0">
                <a:solidFill>
                  <a:srgbClr val="929200"/>
                </a:solidFill>
                <a:latin typeface="Monaco" charset="0"/>
              </a:rPr>
              <a:t>1</a:t>
            </a:r>
            <a:r>
              <a:rPr lang="en-US" altLang="zh-CN" sz="1400" dirty="0">
                <a:solidFill>
                  <a:srgbClr val="000000"/>
                </a:solidFill>
                <a:latin typeface="Monaco" charset="0"/>
              </a:rPr>
              <a:t>)) </a:t>
            </a:r>
            <a:r>
              <a:rPr lang="en-US" altLang="zh-CN" sz="1400" dirty="0" err="1">
                <a:solidFill>
                  <a:srgbClr val="000000"/>
                </a:solidFill>
                <a:latin typeface="Monaco" charset="0"/>
              </a:rPr>
              <a:t>GlobalRef</a:t>
            </a:r>
            <a:r>
              <a:rPr lang="en-US" altLang="zh-CN" sz="1400" dirty="0">
                <a:solidFill>
                  <a:srgbClr val="000000"/>
                </a:solidFill>
                <a:latin typeface="Monaco" charset="0"/>
              </a:rPr>
              <a:t>[Counter](</a:t>
            </a:r>
            <a:r>
              <a:rPr lang="en-US" altLang="zh-CN" sz="1400" dirty="0">
                <a:solidFill>
                  <a:srgbClr val="8F1493"/>
                </a:solidFill>
                <a:latin typeface="Monaco" charset="0"/>
              </a:rPr>
              <a:t>new</a:t>
            </a:r>
            <a:r>
              <a:rPr lang="en-US" altLang="zh-CN" sz="1400" dirty="0">
                <a:solidFill>
                  <a:srgbClr val="000000"/>
                </a:solidFill>
                <a:latin typeface="Monaco" charset="0"/>
              </a:rPr>
              <a:t> Counter(</a:t>
            </a:r>
            <a:r>
              <a:rPr lang="en-US" altLang="zh-CN" sz="1400" dirty="0">
                <a:solidFill>
                  <a:srgbClr val="929200"/>
                </a:solidFill>
                <a:latin typeface="Monaco" charset="0"/>
              </a:rPr>
              <a:t>5</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8F1493"/>
                </a:solidFill>
                <a:latin typeface="Monaco" charset="0"/>
              </a:rPr>
              <a:t>var</a:t>
            </a:r>
            <a:r>
              <a:rPr lang="en-US" altLang="zh-CN" sz="1400" dirty="0">
                <a:solidFill>
                  <a:srgbClr val="000000"/>
                </a:solidFill>
                <a:latin typeface="Monaco" charset="0"/>
              </a:rPr>
              <a:t> i:Int=</a:t>
            </a:r>
            <a:r>
              <a:rPr lang="en-US" altLang="zh-CN" sz="1400" dirty="0">
                <a:solidFill>
                  <a:srgbClr val="929200"/>
                </a:solidFill>
                <a:latin typeface="Monaco" charset="0"/>
              </a:rPr>
              <a:t>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&lt;</a:t>
            </a:r>
            <a:r>
              <a:rPr lang="en-US" altLang="zh-CN" sz="1400" dirty="0">
                <a:solidFill>
                  <a:srgbClr val="929200"/>
                </a:solidFill>
                <a:latin typeface="Monaco" charset="0"/>
              </a:rPr>
              <a:t>10</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p>
          <a:p>
            <a:pPr eaLnBrk="0" hangingPunct="0"/>
            <a:r>
              <a:rPr lang="en-US" altLang="zh-CN" sz="1400" dirty="0">
                <a:solidFill>
                  <a:srgbClr val="8F1493"/>
                </a:solidFill>
                <a:latin typeface="Monaco" charset="0"/>
              </a:rPr>
              <a:t>      at</a:t>
            </a:r>
            <a:r>
              <a:rPr lang="en-US" altLang="zh-CN" sz="1400" dirty="0">
                <a:solidFill>
                  <a:srgbClr val="000000"/>
                </a:solidFill>
                <a:latin typeface="Monaco" charset="0"/>
              </a:rPr>
              <a:t> (</a:t>
            </a:r>
            <a:r>
              <a:rPr lang="en-US" altLang="zh-CN" sz="1400" dirty="0" err="1">
                <a:solidFill>
                  <a:srgbClr val="000000"/>
                </a:solidFill>
                <a:latin typeface="Monaco" charset="0"/>
              </a:rPr>
              <a:t>secondCtr.home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secondCtr</a:t>
            </a:r>
            <a:r>
              <a:rPr lang="en-US" altLang="zh-CN" sz="1400" dirty="0">
                <a:solidFill>
                  <a:srgbClr val="000000"/>
                </a:solidFill>
                <a:latin typeface="Monaco" charset="0"/>
              </a:rPr>
              <a:t>().count();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secondValue</a:t>
            </a:r>
            <a:r>
              <a:rPr lang="en-US" altLang="zh-CN" sz="1400" dirty="0">
                <a:solidFill>
                  <a:srgbClr val="000000"/>
                </a:solidFill>
                <a:latin typeface="Monaco" charset="0"/>
              </a:rPr>
              <a:t> = (</a:t>
            </a:r>
            <a:r>
              <a:rPr lang="en-US" altLang="zh-CN" sz="1400" dirty="0">
                <a:solidFill>
                  <a:srgbClr val="8F1493"/>
                </a:solidFill>
                <a:latin typeface="Monaco" charset="0"/>
              </a:rPr>
              <a:t>at</a:t>
            </a:r>
            <a:r>
              <a:rPr lang="en-US" altLang="zh-CN" sz="1400" dirty="0">
                <a:solidFill>
                  <a:srgbClr val="000000"/>
                </a:solidFill>
                <a:latin typeface="Monaco" charset="0"/>
              </a:rPr>
              <a:t> (</a:t>
            </a:r>
            <a:r>
              <a:rPr lang="en-US" altLang="zh-CN" sz="1400" dirty="0" err="1">
                <a:solidFill>
                  <a:srgbClr val="000000"/>
                </a:solidFill>
                <a:latin typeface="Monaco" charset="0"/>
              </a:rPr>
              <a:t>secondCtr.home</a:t>
            </a:r>
            <a:r>
              <a:rPr lang="en-US" altLang="zh-CN" sz="1400" dirty="0">
                <a:solidFill>
                  <a:srgbClr val="000000"/>
                </a:solidFill>
                <a:latin typeface="Monaco" charset="0"/>
              </a:rPr>
              <a:t>) </a:t>
            </a:r>
            <a:r>
              <a:rPr lang="en-US" altLang="zh-CN" sz="1400" dirty="0" err="1">
                <a:solidFill>
                  <a:srgbClr val="000000"/>
                </a:solidFill>
                <a:latin typeface="Monaco" charset="0"/>
              </a:rPr>
              <a:t>secondCtr</a:t>
            </a:r>
            <a:r>
              <a:rPr lang="en-US" altLang="zh-CN" sz="1400" dirty="0">
                <a:solidFill>
                  <a:srgbClr val="000000"/>
                </a:solidFill>
                <a:latin typeface="Monaco" charset="0"/>
              </a:rPr>
              <a:t>().</a:t>
            </a:r>
            <a:r>
              <a:rPr lang="en-US" altLang="zh-CN" sz="1400" dirty="0" err="1">
                <a:solidFill>
                  <a:srgbClr val="000000"/>
                </a:solidFill>
                <a:latin typeface="Monaco" charset="0"/>
              </a:rPr>
              <a:t>getCount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"Second value = "</a:t>
            </a:r>
            <a:r>
              <a:rPr lang="en-US" altLang="zh-CN" sz="1400" dirty="0">
                <a:solidFill>
                  <a:srgbClr val="000000"/>
                </a:solidFill>
                <a:latin typeface="Monaco" charset="0"/>
              </a:rPr>
              <a:t>+</a:t>
            </a:r>
            <a:r>
              <a:rPr lang="en-US" altLang="zh-CN" sz="1400" dirty="0" err="1">
                <a:solidFill>
                  <a:srgbClr val="000000"/>
                </a:solidFill>
                <a:latin typeface="Monaco" charset="0"/>
              </a:rPr>
              <a:t>secondValue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09570"/>
                                        </p:tgtEl>
                                        <p:attrNameLst>
                                          <p:attrName>style.visibility</p:attrName>
                                        </p:attrNameLst>
                                      </p:cBhvr>
                                      <p:to>
                                        <p:strVal val="visible"/>
                                      </p:to>
                                    </p:set>
                                    <p:animEffect transition="in" filter="blinds(horizontal)">
                                      <p:cBhvr>
                                        <p:cTn id="7" dur="500"/>
                                        <p:tgtEl>
                                          <p:spTgt spid="10957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7" end="7"/>
                                            </p:txEl>
                                          </p:spTgt>
                                        </p:tgtEl>
                                        <p:attrNameLst>
                                          <p:attrName>style.visibility</p:attrName>
                                        </p:attrNameLst>
                                      </p:cBhvr>
                                      <p:to>
                                        <p:strVal val="visible"/>
                                      </p:to>
                                    </p:set>
                                    <p:animEffect transition="in" filter="blinds(horizontal)">
                                      <p:cBhvr>
                                        <p:cTn id="47" dur="500"/>
                                        <p:tgtEl>
                                          <p:spTgt spid="3">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8" end="8"/>
                                            </p:txEl>
                                          </p:spTgt>
                                        </p:tgtEl>
                                        <p:attrNameLst>
                                          <p:attrName>style.visibility</p:attrName>
                                        </p:attrNameLst>
                                      </p:cBhvr>
                                      <p:to>
                                        <p:strVal val="visible"/>
                                      </p:to>
                                    </p:set>
                                    <p:animEffect transition="in" filter="blinds(horizontal)">
                                      <p:cBhvr>
                                        <p:cTn id="52"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p:nvPr>
        </p:nvSpPr>
        <p:spPr>
          <a:xfrm>
            <a:off x="204788" y="755650"/>
            <a:ext cx="8659812" cy="352425"/>
          </a:xfrm>
          <a:noFill/>
          <a:ln/>
        </p:spPr>
        <p:txBody>
          <a:bodyPr lIns="90360" tIns="44280" rIns="90360" bIns="44280" anchor="ctr"/>
          <a:lstStyle/>
          <a:p>
            <a:pPr defTabSz="228600">
              <a:tabLst>
                <a:tab pos="0" algn="l"/>
                <a:tab pos="228600" algn="l"/>
                <a:tab pos="457200" algn="l"/>
                <a:tab pos="685800" algn="l"/>
                <a:tab pos="914400" algn="l"/>
                <a:tab pos="1143000" algn="l"/>
                <a:tab pos="1371600" algn="l"/>
                <a:tab pos="1600200" algn="l"/>
                <a:tab pos="1828800" algn="l"/>
                <a:tab pos="2057400" algn="l"/>
                <a:tab pos="2286000" algn="l"/>
                <a:tab pos="2514600" algn="l"/>
                <a:tab pos="2743200" algn="l"/>
                <a:tab pos="2971800" algn="l"/>
                <a:tab pos="3200400" algn="l"/>
                <a:tab pos="3429000" algn="l"/>
                <a:tab pos="3657600" algn="l"/>
                <a:tab pos="3886200" algn="l"/>
                <a:tab pos="4114800" algn="l"/>
                <a:tab pos="4343400" algn="l"/>
                <a:tab pos="4572000" algn="l"/>
                <a:tab pos="5067300" algn="l"/>
                <a:tab pos="5791200" algn="l"/>
                <a:tab pos="6515100" algn="l"/>
              </a:tabLst>
            </a:pPr>
            <a:r>
              <a:rPr lang="en-US"/>
              <a:t>Array and DistArray</a:t>
            </a:r>
          </a:p>
        </p:txBody>
      </p:sp>
      <p:sp>
        <p:nvSpPr>
          <p:cNvPr id="173059" name="Rectangle 3"/>
          <p:cNvSpPr>
            <a:spLocks noGrp="1" noChangeArrowheads="1"/>
          </p:cNvSpPr>
          <p:nvPr>
            <p:ph type="body" idx="1"/>
          </p:nvPr>
        </p:nvSpPr>
        <p:spPr>
          <a:xfrm>
            <a:off x="182563" y="1325563"/>
            <a:ext cx="4276725" cy="4954587"/>
          </a:xfrm>
          <a:noFill/>
          <a:ln/>
        </p:spPr>
        <p:txBody>
          <a:bodyPr/>
          <a:lstStyle/>
          <a:p>
            <a:pPr>
              <a:spcBef>
                <a:spcPct val="10000"/>
              </a:spcBef>
              <a:spcAft>
                <a:spcPct val="10000"/>
              </a:spcAft>
            </a:pPr>
            <a:r>
              <a:rPr lang="en-US" sz="1600" b="0">
                <a:ea typeface="宋体" pitchFamily="2" charset="-122"/>
              </a:rPr>
              <a:t>A </a:t>
            </a:r>
            <a:r>
              <a:rPr lang="en-US" sz="1600">
                <a:solidFill>
                  <a:srgbClr val="0000CC"/>
                </a:solidFill>
                <a:ea typeface="宋体" pitchFamily="2" charset="-122"/>
              </a:rPr>
              <a:t>Point</a:t>
            </a:r>
            <a:r>
              <a:rPr lang="en-US" sz="1600" b="0">
                <a:ea typeface="宋体" pitchFamily="2" charset="-122"/>
              </a:rPr>
              <a:t> is an element of an n-dimensional Cartesian space (n&gt;=1) with integer-valued coordinates e.g., </a:t>
            </a:r>
            <a:r>
              <a:rPr lang="en-US" sz="1600" b="0">
                <a:solidFill>
                  <a:srgbClr val="0000CC"/>
                </a:solidFill>
                <a:ea typeface="宋体" pitchFamily="2" charset="-122"/>
              </a:rPr>
              <a:t>[5], [1, 2],</a:t>
            </a:r>
            <a:r>
              <a:rPr lang="en-US" sz="1600" b="0">
                <a:ea typeface="宋体" pitchFamily="2" charset="-122"/>
              </a:rPr>
              <a:t> … </a:t>
            </a:r>
          </a:p>
          <a:p>
            <a:pPr>
              <a:spcBef>
                <a:spcPct val="10000"/>
              </a:spcBef>
              <a:spcAft>
                <a:spcPct val="10000"/>
              </a:spcAft>
            </a:pPr>
            <a:r>
              <a:rPr lang="en-US" sz="1600" b="0">
                <a:ea typeface="宋体" pitchFamily="2" charset="-122"/>
              </a:rPr>
              <a:t>A </a:t>
            </a:r>
            <a:r>
              <a:rPr lang="en-US" sz="1600">
                <a:solidFill>
                  <a:srgbClr val="0000CC"/>
                </a:solidFill>
                <a:ea typeface="宋体" pitchFamily="2" charset="-122"/>
              </a:rPr>
              <a:t>Region</a:t>
            </a:r>
            <a:r>
              <a:rPr lang="en-US" sz="1600" b="0">
                <a:ea typeface="宋体" pitchFamily="2" charset="-122"/>
              </a:rPr>
              <a:t> is an ordered set of points, all of the same rank</a:t>
            </a:r>
          </a:p>
          <a:p>
            <a:pPr>
              <a:spcBef>
                <a:spcPct val="10000"/>
              </a:spcBef>
              <a:spcAft>
                <a:spcPct val="10000"/>
              </a:spcAft>
            </a:pPr>
            <a:r>
              <a:rPr lang="en-US" sz="1600" b="0">
                <a:ea typeface="宋体" pitchFamily="2" charset="-122"/>
              </a:rPr>
              <a:t>An </a:t>
            </a:r>
            <a:r>
              <a:rPr lang="en-US" sz="1600">
                <a:solidFill>
                  <a:srgbClr val="0000CC"/>
                </a:solidFill>
                <a:ea typeface="宋体" pitchFamily="2" charset="-122"/>
              </a:rPr>
              <a:t>Array</a:t>
            </a:r>
            <a:r>
              <a:rPr lang="en-US" sz="1600" b="0">
                <a:ea typeface="宋体" pitchFamily="2" charset="-122"/>
              </a:rPr>
              <a:t> maps every </a:t>
            </a:r>
            <a:r>
              <a:rPr lang="en-US" sz="1600">
                <a:solidFill>
                  <a:srgbClr val="0000CC"/>
                </a:solidFill>
                <a:ea typeface="宋体" pitchFamily="2" charset="-122"/>
              </a:rPr>
              <a:t>Point</a:t>
            </a:r>
            <a:r>
              <a:rPr lang="en-US" sz="1600" b="0">
                <a:ea typeface="宋体" pitchFamily="2" charset="-122"/>
              </a:rPr>
              <a:t> in its defining </a:t>
            </a:r>
            <a:r>
              <a:rPr lang="en-US" sz="1600">
                <a:solidFill>
                  <a:srgbClr val="0000CC"/>
                </a:solidFill>
                <a:ea typeface="宋体" pitchFamily="2" charset="-122"/>
              </a:rPr>
              <a:t>Region</a:t>
            </a:r>
            <a:r>
              <a:rPr lang="en-US" sz="1600" b="0">
                <a:ea typeface="宋体" pitchFamily="2" charset="-122"/>
              </a:rPr>
              <a:t> to a corresponding data element.</a:t>
            </a:r>
          </a:p>
          <a:p>
            <a:pPr>
              <a:spcBef>
                <a:spcPct val="10000"/>
              </a:spcBef>
              <a:spcAft>
                <a:spcPct val="10000"/>
              </a:spcAft>
            </a:pPr>
            <a:r>
              <a:rPr lang="en-US" sz="1600" b="0">
                <a:ea typeface="宋体" pitchFamily="2" charset="-122"/>
              </a:rPr>
              <a:t>Key operations</a:t>
            </a:r>
          </a:p>
          <a:p>
            <a:pPr lvl="1">
              <a:spcBef>
                <a:spcPct val="10000"/>
              </a:spcBef>
              <a:spcAft>
                <a:spcPct val="10000"/>
              </a:spcAft>
              <a:buFont typeface="Arial" pitchFamily="34" charset="0"/>
              <a:buChar char="−"/>
            </a:pPr>
            <a:r>
              <a:rPr lang="en-US" sz="1600">
                <a:effectLst>
                  <a:outerShdw blurRad="38100" dist="38100" dir="2700000" algn="tl">
                    <a:srgbClr val="C0C0C0"/>
                  </a:outerShdw>
                </a:effectLst>
                <a:ea typeface="宋体" pitchFamily="2" charset="-122"/>
              </a:rPr>
              <a:t>creation</a:t>
            </a:r>
          </a:p>
          <a:p>
            <a:pPr lvl="1">
              <a:spcBef>
                <a:spcPct val="10000"/>
              </a:spcBef>
              <a:spcAft>
                <a:spcPct val="10000"/>
              </a:spcAft>
              <a:buFont typeface="Arial" pitchFamily="34" charset="0"/>
              <a:buChar char="−"/>
            </a:pPr>
            <a:r>
              <a:rPr lang="en-US" sz="1600">
                <a:effectLst>
                  <a:outerShdw blurRad="38100" dist="38100" dir="2700000" algn="tl">
                    <a:srgbClr val="C0C0C0"/>
                  </a:outerShdw>
                </a:effectLst>
                <a:ea typeface="宋体" pitchFamily="2" charset="-122"/>
              </a:rPr>
              <a:t>apply/set (read/write elements)</a:t>
            </a:r>
          </a:p>
          <a:p>
            <a:pPr lvl="1">
              <a:spcBef>
                <a:spcPct val="10000"/>
              </a:spcBef>
              <a:spcAft>
                <a:spcPct val="10000"/>
              </a:spcAft>
              <a:buFont typeface="Arial" pitchFamily="34" charset="0"/>
              <a:buChar char="−"/>
            </a:pPr>
            <a:r>
              <a:rPr lang="en-US" sz="1600">
                <a:effectLst>
                  <a:outerShdw blurRad="38100" dist="38100" dir="2700000" algn="tl">
                    <a:srgbClr val="C0C0C0"/>
                  </a:outerShdw>
                </a:effectLst>
                <a:ea typeface="宋体" pitchFamily="2" charset="-122"/>
              </a:rPr>
              <a:t>map, reduce, scan</a:t>
            </a:r>
          </a:p>
          <a:p>
            <a:pPr lvl="1">
              <a:spcBef>
                <a:spcPct val="10000"/>
              </a:spcBef>
              <a:spcAft>
                <a:spcPct val="10000"/>
              </a:spcAft>
              <a:buFont typeface="Arial" pitchFamily="34" charset="0"/>
              <a:buChar char="−"/>
            </a:pPr>
            <a:r>
              <a:rPr lang="en-US" sz="1600">
                <a:effectLst>
                  <a:outerShdw blurRad="38100" dist="38100" dir="2700000" algn="tl">
                    <a:srgbClr val="C0C0C0"/>
                  </a:outerShdw>
                </a:effectLst>
                <a:ea typeface="宋体" pitchFamily="2" charset="-122"/>
              </a:rPr>
              <a:t>iteration, enhanced for loops</a:t>
            </a:r>
          </a:p>
          <a:p>
            <a:pPr lvl="1">
              <a:spcBef>
                <a:spcPct val="10000"/>
              </a:spcBef>
              <a:spcAft>
                <a:spcPct val="10000"/>
              </a:spcAft>
              <a:buFont typeface="Arial" pitchFamily="34" charset="0"/>
              <a:buChar char="−"/>
            </a:pPr>
            <a:r>
              <a:rPr lang="en-US" sz="1600">
                <a:effectLst>
                  <a:outerShdw blurRad="38100" dist="38100" dir="2700000" algn="tl">
                    <a:srgbClr val="C0C0C0"/>
                  </a:outerShdw>
                </a:effectLst>
                <a:ea typeface="宋体" pitchFamily="2" charset="-122"/>
              </a:rPr>
              <a:t>copy</a:t>
            </a:r>
          </a:p>
          <a:p>
            <a:pPr lvl="1">
              <a:spcBef>
                <a:spcPct val="10000"/>
              </a:spcBef>
              <a:spcAft>
                <a:spcPct val="10000"/>
              </a:spcAft>
              <a:buFont typeface="Wingdings" pitchFamily="2" charset="2"/>
              <a:buChar char="§"/>
            </a:pPr>
            <a:endParaRPr lang="en-US" sz="1600">
              <a:effectLst>
                <a:outerShdw blurRad="38100" dist="38100" dir="2700000" algn="tl">
                  <a:srgbClr val="C0C0C0"/>
                </a:outerShdw>
              </a:effectLst>
              <a:ea typeface="宋体" pitchFamily="2" charset="-122"/>
            </a:endParaRPr>
          </a:p>
        </p:txBody>
      </p:sp>
      <p:sp>
        <p:nvSpPr>
          <p:cNvPr id="173060" name="Rectangle 4"/>
          <p:cNvSpPr>
            <a:spLocks noGrp="1" noChangeArrowheads="1"/>
          </p:cNvSpPr>
          <p:nvPr>
            <p:ph type="body" idx="2"/>
          </p:nvPr>
        </p:nvSpPr>
        <p:spPr>
          <a:xfrm>
            <a:off x="4635500" y="1296988"/>
            <a:ext cx="4305300" cy="4724400"/>
          </a:xfrm>
          <a:noFill/>
          <a:ln/>
        </p:spPr>
        <p:txBody>
          <a:bodyPr/>
          <a:lstStyle/>
          <a:p>
            <a:pPr>
              <a:spcBef>
                <a:spcPct val="10000"/>
              </a:spcBef>
              <a:spcAft>
                <a:spcPct val="10000"/>
              </a:spcAft>
            </a:pPr>
            <a:r>
              <a:rPr lang="en-US" sz="1600" b="0">
                <a:ea typeface="宋体" pitchFamily="2" charset="-122"/>
              </a:rPr>
              <a:t>A </a:t>
            </a:r>
            <a:r>
              <a:rPr lang="en-US" sz="1600">
                <a:solidFill>
                  <a:srgbClr val="0000CC"/>
                </a:solidFill>
                <a:ea typeface="宋体" pitchFamily="2" charset="-122"/>
              </a:rPr>
              <a:t>Dist</a:t>
            </a:r>
            <a:r>
              <a:rPr lang="en-US" sz="1600" b="0">
                <a:ea typeface="宋体" pitchFamily="2" charset="-122"/>
              </a:rPr>
              <a:t> (distribution) maps every </a:t>
            </a:r>
            <a:r>
              <a:rPr lang="en-US" sz="1600">
                <a:solidFill>
                  <a:srgbClr val="0000CC"/>
                </a:solidFill>
                <a:ea typeface="宋体" pitchFamily="2" charset="-122"/>
              </a:rPr>
              <a:t>Point</a:t>
            </a:r>
            <a:r>
              <a:rPr lang="en-US" sz="1600" b="0">
                <a:ea typeface="宋体" pitchFamily="2" charset="-122"/>
              </a:rPr>
              <a:t> in its </a:t>
            </a:r>
            <a:r>
              <a:rPr lang="en-US" sz="1600">
                <a:solidFill>
                  <a:srgbClr val="0000CC"/>
                </a:solidFill>
                <a:ea typeface="宋体" pitchFamily="2" charset="-122"/>
              </a:rPr>
              <a:t>Region</a:t>
            </a:r>
            <a:r>
              <a:rPr lang="en-US" sz="1600" b="0">
                <a:ea typeface="宋体" pitchFamily="2" charset="-122"/>
              </a:rPr>
              <a:t> to a </a:t>
            </a:r>
            <a:r>
              <a:rPr lang="en-US" sz="1600">
                <a:solidFill>
                  <a:srgbClr val="0000CC"/>
                </a:solidFill>
                <a:ea typeface="宋体" pitchFamily="2" charset="-122"/>
              </a:rPr>
              <a:t>Place</a:t>
            </a:r>
          </a:p>
          <a:p>
            <a:pPr>
              <a:spcBef>
                <a:spcPct val="10000"/>
              </a:spcBef>
              <a:spcAft>
                <a:spcPct val="10000"/>
              </a:spcAft>
            </a:pPr>
            <a:r>
              <a:rPr lang="en-US" sz="1600" b="0">
                <a:ea typeface="宋体" pitchFamily="2" charset="-122"/>
              </a:rPr>
              <a:t>A </a:t>
            </a:r>
            <a:r>
              <a:rPr lang="en-US" sz="1600">
                <a:solidFill>
                  <a:srgbClr val="0000CC"/>
                </a:solidFill>
                <a:ea typeface="宋体" pitchFamily="2" charset="-122"/>
              </a:rPr>
              <a:t>DistArray</a:t>
            </a:r>
            <a:r>
              <a:rPr lang="en-US" sz="1600" b="0">
                <a:ea typeface="宋体" pitchFamily="2" charset="-122"/>
              </a:rPr>
              <a:t> (distributed array) is defined over a </a:t>
            </a:r>
            <a:r>
              <a:rPr lang="en-US" sz="1600">
                <a:solidFill>
                  <a:srgbClr val="0000CC"/>
                </a:solidFill>
                <a:ea typeface="宋体" pitchFamily="2" charset="-122"/>
              </a:rPr>
              <a:t>Dist </a:t>
            </a:r>
            <a:r>
              <a:rPr lang="en-US" sz="1600" b="0">
                <a:ea typeface="宋体" pitchFamily="2" charset="-122"/>
              </a:rPr>
              <a:t>and maps every </a:t>
            </a:r>
            <a:r>
              <a:rPr lang="en-US" sz="1600">
                <a:solidFill>
                  <a:srgbClr val="0000CC"/>
                </a:solidFill>
                <a:ea typeface="宋体" pitchFamily="2" charset="-122"/>
              </a:rPr>
              <a:t>Point</a:t>
            </a:r>
            <a:r>
              <a:rPr lang="en-US" sz="1600" b="0">
                <a:ea typeface="宋体" pitchFamily="2" charset="-122"/>
              </a:rPr>
              <a:t> in its distribution to a corresponding data element.</a:t>
            </a:r>
          </a:p>
          <a:p>
            <a:pPr>
              <a:spcBef>
                <a:spcPct val="10000"/>
              </a:spcBef>
              <a:spcAft>
                <a:spcPct val="10000"/>
              </a:spcAft>
            </a:pPr>
            <a:r>
              <a:rPr lang="en-US" sz="1600" b="0">
                <a:ea typeface="宋体" pitchFamily="2" charset="-122"/>
              </a:rPr>
              <a:t>Data elements in the </a:t>
            </a:r>
            <a:r>
              <a:rPr lang="en-US" sz="1600">
                <a:solidFill>
                  <a:srgbClr val="0000CC"/>
                </a:solidFill>
                <a:ea typeface="宋体" pitchFamily="2" charset="-122"/>
              </a:rPr>
              <a:t>DistArray</a:t>
            </a:r>
            <a:r>
              <a:rPr lang="en-US" sz="1600" b="0">
                <a:ea typeface="宋体" pitchFamily="2" charset="-122"/>
              </a:rPr>
              <a:t> may only be accessed in their home location (the place to which the </a:t>
            </a:r>
            <a:r>
              <a:rPr lang="en-US" sz="1600">
                <a:solidFill>
                  <a:srgbClr val="0000CC"/>
                </a:solidFill>
                <a:ea typeface="宋体" pitchFamily="2" charset="-122"/>
              </a:rPr>
              <a:t>Dist </a:t>
            </a:r>
            <a:r>
              <a:rPr lang="en-US" sz="1600" b="0">
                <a:ea typeface="宋体" pitchFamily="2" charset="-122"/>
              </a:rPr>
              <a:t>maps their </a:t>
            </a:r>
            <a:r>
              <a:rPr lang="en-US" sz="1600">
                <a:solidFill>
                  <a:srgbClr val="0000CC"/>
                </a:solidFill>
                <a:ea typeface="宋体" pitchFamily="2" charset="-122"/>
              </a:rPr>
              <a:t>Point</a:t>
            </a:r>
            <a:r>
              <a:rPr lang="en-US" sz="1600" b="0">
                <a:ea typeface="宋体" pitchFamily="2" charset="-122"/>
              </a:rPr>
              <a:t>)</a:t>
            </a:r>
          </a:p>
          <a:p>
            <a:pPr>
              <a:spcBef>
                <a:spcPct val="10000"/>
              </a:spcBef>
              <a:spcAft>
                <a:spcPct val="10000"/>
              </a:spcAft>
            </a:pPr>
            <a:r>
              <a:rPr lang="en-US" sz="1600" b="0">
                <a:ea typeface="宋体" pitchFamily="2" charset="-122"/>
              </a:rPr>
              <a:t>Key operations similar to Array, but bulk operations (map, reduce, etc) are distributed operations</a:t>
            </a:r>
          </a:p>
        </p:txBody>
      </p:sp>
      <p:sp>
        <p:nvSpPr>
          <p:cNvPr id="173061" name="Text Box 5"/>
          <p:cNvSpPr txBox="1">
            <a:spLocks noChangeArrowheads="1"/>
          </p:cNvSpPr>
          <p:nvPr/>
        </p:nvSpPr>
        <p:spPr bwMode="auto">
          <a:xfrm>
            <a:off x="381000" y="5753373"/>
            <a:ext cx="8458200" cy="915987"/>
          </a:xfrm>
          <a:prstGeom prst="rect">
            <a:avLst/>
          </a:prstGeom>
          <a:noFill/>
          <a:ln w="9525">
            <a:noFill/>
            <a:miter lim="800000"/>
            <a:headEnd/>
            <a:tailEnd/>
          </a:ln>
          <a:effectLst/>
        </p:spPr>
        <p:txBody>
          <a:bodyPr>
            <a:spAutoFit/>
          </a:bodyPr>
          <a:lstStyle/>
          <a:p>
            <a:pPr algn="l" eaLnBrk="0" hangingPunct="0">
              <a:lnSpc>
                <a:spcPct val="100000"/>
              </a:lnSpc>
              <a:spcBef>
                <a:spcPct val="50000"/>
              </a:spcBef>
              <a:buClr>
                <a:srgbClr val="000000"/>
              </a:buClr>
              <a:buSzPct val="100000"/>
              <a:buFont typeface="Times New Roman" pitchFamily="18" charset="0"/>
              <a:buNone/>
            </a:pPr>
            <a:r>
              <a:rPr lang="en-US" sz="1800" dirty="0"/>
              <a:t>With the exception of Array literals ( [1, 2, 3] === new Array[</a:t>
            </a:r>
            <a:r>
              <a:rPr lang="en-US" sz="1800" dirty="0" err="1"/>
              <a:t>int</a:t>
            </a:r>
            <a:r>
              <a:rPr lang="en-US" sz="1800" dirty="0"/>
              <a:t>](3,(</a:t>
            </a:r>
            <a:r>
              <a:rPr lang="en-US" sz="1800" dirty="0" err="1"/>
              <a:t>i:int</a:t>
            </a:r>
            <a:r>
              <a:rPr lang="en-US" sz="1800" dirty="0"/>
              <a:t>)=&gt;i+1) ), </a:t>
            </a:r>
            <a:br>
              <a:rPr lang="en-US" sz="1800" dirty="0"/>
            </a:br>
            <a:r>
              <a:rPr lang="en-US" sz="1800" dirty="0"/>
              <a:t>Array and </a:t>
            </a:r>
            <a:r>
              <a:rPr lang="en-US" sz="1800" dirty="0" err="1"/>
              <a:t>DistArray</a:t>
            </a:r>
            <a:r>
              <a:rPr lang="en-US" sz="1800" dirty="0"/>
              <a:t> are implemented completely as library classes in the x10.array package with no special compiler support.</a:t>
            </a:r>
          </a:p>
        </p:txBody>
      </p:sp>
    </p:spTree>
    <p:extLst>
      <p:ext uri="{BB962C8B-B14F-4D97-AF65-F5344CB8AC3E}">
        <p14:creationId xmlns:p14="http://schemas.microsoft.com/office/powerpoint/2010/main" val="2427390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3058"/>
                                        </p:tgtEl>
                                        <p:attrNameLst>
                                          <p:attrName>style.visibility</p:attrName>
                                        </p:attrNameLst>
                                      </p:cBhvr>
                                      <p:to>
                                        <p:strVal val="visible"/>
                                      </p:to>
                                    </p:set>
                                    <p:animEffect transition="in" filter="fade">
                                      <p:cBhvr>
                                        <p:cTn id="7" dur="500"/>
                                        <p:tgtEl>
                                          <p:spTgt spid="17305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3059">
                                            <p:txEl>
                                              <p:pRg st="0" end="0"/>
                                            </p:txEl>
                                          </p:spTgt>
                                        </p:tgtEl>
                                        <p:attrNameLst>
                                          <p:attrName>style.visibility</p:attrName>
                                        </p:attrNameLst>
                                      </p:cBhvr>
                                      <p:to>
                                        <p:strVal val="visible"/>
                                      </p:to>
                                    </p:set>
                                    <p:animEffect transition="in" filter="fade">
                                      <p:cBhvr>
                                        <p:cTn id="10" dur="500"/>
                                        <p:tgtEl>
                                          <p:spTgt spid="173059">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3059">
                                            <p:txEl>
                                              <p:pRg st="1" end="1"/>
                                            </p:txEl>
                                          </p:spTgt>
                                        </p:tgtEl>
                                        <p:attrNameLst>
                                          <p:attrName>style.visibility</p:attrName>
                                        </p:attrNameLst>
                                      </p:cBhvr>
                                      <p:to>
                                        <p:strVal val="visible"/>
                                      </p:to>
                                    </p:set>
                                    <p:animEffect transition="in" filter="fade">
                                      <p:cBhvr>
                                        <p:cTn id="15" dur="500"/>
                                        <p:tgtEl>
                                          <p:spTgt spid="173059">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73059">
                                            <p:txEl>
                                              <p:pRg st="2" end="2"/>
                                            </p:txEl>
                                          </p:spTgt>
                                        </p:tgtEl>
                                        <p:attrNameLst>
                                          <p:attrName>style.visibility</p:attrName>
                                        </p:attrNameLst>
                                      </p:cBhvr>
                                      <p:to>
                                        <p:strVal val="visible"/>
                                      </p:to>
                                    </p:set>
                                    <p:animEffect transition="in" filter="fade">
                                      <p:cBhvr>
                                        <p:cTn id="20" dur="500"/>
                                        <p:tgtEl>
                                          <p:spTgt spid="173059">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3059">
                                            <p:txEl>
                                              <p:pRg st="3" end="3"/>
                                            </p:txEl>
                                          </p:spTgt>
                                        </p:tgtEl>
                                        <p:attrNameLst>
                                          <p:attrName>style.visibility</p:attrName>
                                        </p:attrNameLst>
                                      </p:cBhvr>
                                      <p:to>
                                        <p:strVal val="visible"/>
                                      </p:to>
                                    </p:set>
                                    <p:animEffect transition="in" filter="fade">
                                      <p:cBhvr>
                                        <p:cTn id="25" dur="500"/>
                                        <p:tgtEl>
                                          <p:spTgt spid="173059">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3059">
                                            <p:txEl>
                                              <p:pRg st="4" end="4"/>
                                            </p:txEl>
                                          </p:spTgt>
                                        </p:tgtEl>
                                        <p:attrNameLst>
                                          <p:attrName>style.visibility</p:attrName>
                                        </p:attrNameLst>
                                      </p:cBhvr>
                                      <p:to>
                                        <p:strVal val="visible"/>
                                      </p:to>
                                    </p:set>
                                    <p:animEffect transition="in" filter="fade">
                                      <p:cBhvr>
                                        <p:cTn id="28" dur="500"/>
                                        <p:tgtEl>
                                          <p:spTgt spid="173059">
                                            <p:txEl>
                                              <p:pRg st="4" end="4"/>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73059">
                                            <p:txEl>
                                              <p:pRg st="5" end="5"/>
                                            </p:txEl>
                                          </p:spTgt>
                                        </p:tgtEl>
                                        <p:attrNameLst>
                                          <p:attrName>style.visibility</p:attrName>
                                        </p:attrNameLst>
                                      </p:cBhvr>
                                      <p:to>
                                        <p:strVal val="visible"/>
                                      </p:to>
                                    </p:set>
                                    <p:animEffect transition="in" filter="fade">
                                      <p:cBhvr>
                                        <p:cTn id="31" dur="500"/>
                                        <p:tgtEl>
                                          <p:spTgt spid="173059">
                                            <p:txEl>
                                              <p:pRg st="5" end="5"/>
                                            </p:tx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3059">
                                            <p:txEl>
                                              <p:pRg st="6" end="6"/>
                                            </p:txEl>
                                          </p:spTgt>
                                        </p:tgtEl>
                                        <p:attrNameLst>
                                          <p:attrName>style.visibility</p:attrName>
                                        </p:attrNameLst>
                                      </p:cBhvr>
                                      <p:to>
                                        <p:strVal val="visible"/>
                                      </p:to>
                                    </p:set>
                                    <p:animEffect transition="in" filter="fade">
                                      <p:cBhvr>
                                        <p:cTn id="34" dur="500"/>
                                        <p:tgtEl>
                                          <p:spTgt spid="173059">
                                            <p:txEl>
                                              <p:pRg st="6" end="6"/>
                                            </p:txEl>
                                          </p:spTgt>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73059">
                                            <p:txEl>
                                              <p:pRg st="7" end="7"/>
                                            </p:txEl>
                                          </p:spTgt>
                                        </p:tgtEl>
                                        <p:attrNameLst>
                                          <p:attrName>style.visibility</p:attrName>
                                        </p:attrNameLst>
                                      </p:cBhvr>
                                      <p:to>
                                        <p:strVal val="visible"/>
                                      </p:to>
                                    </p:set>
                                    <p:animEffect transition="in" filter="fade">
                                      <p:cBhvr>
                                        <p:cTn id="37" dur="500"/>
                                        <p:tgtEl>
                                          <p:spTgt spid="173059">
                                            <p:txEl>
                                              <p:pRg st="7" end="7"/>
                                            </p:txEl>
                                          </p:spTgt>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73059">
                                            <p:txEl>
                                              <p:pRg st="8" end="8"/>
                                            </p:txEl>
                                          </p:spTgt>
                                        </p:tgtEl>
                                        <p:attrNameLst>
                                          <p:attrName>style.visibility</p:attrName>
                                        </p:attrNameLst>
                                      </p:cBhvr>
                                      <p:to>
                                        <p:strVal val="visible"/>
                                      </p:to>
                                    </p:set>
                                    <p:animEffect transition="in" filter="fade">
                                      <p:cBhvr>
                                        <p:cTn id="40" dur="500"/>
                                        <p:tgtEl>
                                          <p:spTgt spid="173059">
                                            <p:txEl>
                                              <p:pRg st="8" end="8"/>
                                            </p:txEl>
                                          </p:spTgt>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73060">
                                            <p:txEl>
                                              <p:pRg st="0" end="0"/>
                                            </p:txEl>
                                          </p:spTgt>
                                        </p:tgtEl>
                                        <p:attrNameLst>
                                          <p:attrName>style.visibility</p:attrName>
                                        </p:attrNameLst>
                                      </p:cBhvr>
                                      <p:to>
                                        <p:strVal val="visible"/>
                                      </p:to>
                                    </p:set>
                                    <p:animEffect transition="in" filter="fade">
                                      <p:cBhvr>
                                        <p:cTn id="43" dur="500"/>
                                        <p:tgtEl>
                                          <p:spTgt spid="17306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73060">
                                            <p:txEl>
                                              <p:pRg st="1" end="1"/>
                                            </p:txEl>
                                          </p:spTgt>
                                        </p:tgtEl>
                                        <p:attrNameLst>
                                          <p:attrName>style.visibility</p:attrName>
                                        </p:attrNameLst>
                                      </p:cBhvr>
                                      <p:to>
                                        <p:strVal val="visible"/>
                                      </p:to>
                                    </p:set>
                                    <p:animEffect transition="in" filter="fade">
                                      <p:cBhvr>
                                        <p:cTn id="48" dur="500"/>
                                        <p:tgtEl>
                                          <p:spTgt spid="173060">
                                            <p:txEl>
                                              <p:pRg st="1" end="1"/>
                                            </p:txEl>
                                          </p:spTgt>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173060">
                                            <p:txEl>
                                              <p:pRg st="2" end="2"/>
                                            </p:txEl>
                                          </p:spTgt>
                                        </p:tgtEl>
                                        <p:attrNameLst>
                                          <p:attrName>style.visibility</p:attrName>
                                        </p:attrNameLst>
                                      </p:cBhvr>
                                      <p:to>
                                        <p:strVal val="visible"/>
                                      </p:to>
                                    </p:set>
                                    <p:animEffect transition="in" filter="fade">
                                      <p:cBhvr>
                                        <p:cTn id="53" dur="500"/>
                                        <p:tgtEl>
                                          <p:spTgt spid="173060">
                                            <p:txEl>
                                              <p:pRg st="2" end="2"/>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173060">
                                            <p:txEl>
                                              <p:pRg st="3" end="3"/>
                                            </p:txEl>
                                          </p:spTgt>
                                        </p:tgtEl>
                                        <p:attrNameLst>
                                          <p:attrName>style.visibility</p:attrName>
                                        </p:attrNameLst>
                                      </p:cBhvr>
                                      <p:to>
                                        <p:strVal val="visible"/>
                                      </p:to>
                                    </p:set>
                                    <p:animEffect transition="in" filter="fade">
                                      <p:cBhvr>
                                        <p:cTn id="58" dur="500"/>
                                        <p:tgtEl>
                                          <p:spTgt spid="173060">
                                            <p:txEl>
                                              <p:pRg st="3" end="3"/>
                                            </p:txEl>
                                          </p:spTgt>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73061"/>
                                        </p:tgtEl>
                                        <p:attrNameLst>
                                          <p:attrName>style.visibility</p:attrName>
                                        </p:attrNameLst>
                                      </p:cBhvr>
                                      <p:to>
                                        <p:strVal val="visible"/>
                                      </p:to>
                                    </p:set>
                                    <p:animEffect transition="in" filter="fade">
                                      <p:cBhvr>
                                        <p:cTn id="61" dur="500"/>
                                        <p:tgtEl>
                                          <p:spTgt spid="1730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58" grpId="0"/>
      <p:bldP spid="173059" grpId="0" build="p"/>
      <p:bldP spid="173060" grpId="0" build="p"/>
      <p:bldP spid="17306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C3DED58-36B6-4581-B8D9-CE1821647F81}"/>
              </a:ext>
            </a:extLst>
          </p:cNvPr>
          <p:cNvSpPr>
            <a:spLocks noGrp="1"/>
          </p:cNvSpPr>
          <p:nvPr>
            <p:ph type="title"/>
          </p:nvPr>
        </p:nvSpPr>
        <p:spPr/>
        <p:txBody>
          <a:bodyPr/>
          <a:lstStyle/>
          <a:p>
            <a:r>
              <a:rPr lang="en-US" altLang="zh-CN" dirty="0"/>
              <a:t>Block </a:t>
            </a:r>
            <a:r>
              <a:rPr lang="en-US" altLang="zh-CN" dirty="0" err="1"/>
              <a:t>Dist</a:t>
            </a:r>
            <a:r>
              <a:rPr lang="en-US" altLang="zh-CN" dirty="0"/>
              <a:t> Rail</a:t>
            </a:r>
            <a:endParaRPr lang="zh-CN" altLang="en-US" dirty="0"/>
          </a:p>
        </p:txBody>
      </p:sp>
      <p:pic>
        <p:nvPicPr>
          <p:cNvPr id="4" name="内容占位符 3">
            <a:extLst>
              <a:ext uri="{FF2B5EF4-FFF2-40B4-BE49-F238E27FC236}">
                <a16:creationId xmlns:a16="http://schemas.microsoft.com/office/drawing/2014/main" xmlns="" id="{B8214FA3-A938-4F9E-9DE7-DE0205B4A3F8}"/>
              </a:ext>
            </a:extLst>
          </p:cNvPr>
          <p:cNvPicPr>
            <a:picLocks noGrp="1" noChangeAspect="1"/>
          </p:cNvPicPr>
          <p:nvPr>
            <p:ph idx="1"/>
          </p:nvPr>
        </p:nvPicPr>
        <p:blipFill>
          <a:blip r:embed="rId2"/>
          <a:stretch>
            <a:fillRect/>
          </a:stretch>
        </p:blipFill>
        <p:spPr>
          <a:xfrm>
            <a:off x="496692" y="1412875"/>
            <a:ext cx="8006154" cy="4752975"/>
          </a:xfrm>
          <a:prstGeom prst="rect">
            <a:avLst/>
          </a:prstGeom>
        </p:spPr>
      </p:pic>
    </p:spTree>
    <p:extLst>
      <p:ext uri="{BB962C8B-B14F-4D97-AF65-F5344CB8AC3E}">
        <p14:creationId xmlns:p14="http://schemas.microsoft.com/office/powerpoint/2010/main" val="3927252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DCF2E4A-56C8-4D6E-97C8-9270F7E62B15}"/>
              </a:ext>
            </a:extLst>
          </p:cNvPr>
          <p:cNvSpPr>
            <a:spLocks noGrp="1"/>
          </p:cNvSpPr>
          <p:nvPr>
            <p:ph type="title"/>
          </p:nvPr>
        </p:nvSpPr>
        <p:spPr/>
        <p:txBody>
          <a:bodyPr/>
          <a:lstStyle/>
          <a:p>
            <a:r>
              <a:rPr lang="en-US" altLang="zh-CN" dirty="0"/>
              <a:t>https://www.top500.org/</a:t>
            </a:r>
            <a:endParaRPr lang="zh-CN" altLang="en-US" dirty="0"/>
          </a:p>
        </p:txBody>
      </p:sp>
      <p:sp>
        <p:nvSpPr>
          <p:cNvPr id="3" name="内容占位符 2">
            <a:extLst>
              <a:ext uri="{FF2B5EF4-FFF2-40B4-BE49-F238E27FC236}">
                <a16:creationId xmlns:a16="http://schemas.microsoft.com/office/drawing/2014/main" xmlns="" id="{147842CC-96B4-4651-B9F4-9F7135E10AC0}"/>
              </a:ext>
            </a:extLst>
          </p:cNvPr>
          <p:cNvSpPr>
            <a:spLocks noGrp="1"/>
          </p:cNvSpPr>
          <p:nvPr>
            <p:ph idx="1"/>
          </p:nvPr>
        </p:nvSpPr>
        <p:spPr/>
        <p:txBody>
          <a:bodyPr/>
          <a:lstStyle/>
          <a:p>
            <a:r>
              <a:rPr lang="en-US" altLang="zh-CN" sz="2000" b="1" dirty="0">
                <a:hlinkClick r:id="rId3"/>
              </a:rPr>
              <a:t>China Extends Lead in Number of TOP500 Supercomputers, US Holds on to Performance Advantage</a:t>
            </a:r>
            <a:r>
              <a:rPr lang="en-US" altLang="zh-CN" sz="2000" dirty="0"/>
              <a:t>  </a:t>
            </a:r>
          </a:p>
          <a:p>
            <a:r>
              <a:rPr lang="en-US" altLang="zh-CN" sz="2000" b="1" dirty="0"/>
              <a:t>November 18, 2019</a:t>
            </a:r>
            <a:endParaRPr lang="en-US" altLang="zh-CN" sz="2000" dirty="0"/>
          </a:p>
          <a:p>
            <a:r>
              <a:rPr lang="en-US" altLang="zh-CN" sz="2000" dirty="0"/>
              <a:t>The 54th edition of the TOP500 saw China and the US maintaining their dominance of the list, albeit in different categories. </a:t>
            </a:r>
          </a:p>
          <a:p>
            <a:r>
              <a:rPr lang="en-US" altLang="zh-CN" sz="2000" dirty="0"/>
              <a:t>Meanwhile, the aggregate performance of the 500 systems, based on the </a:t>
            </a:r>
            <a:r>
              <a:rPr lang="en-US" altLang="zh-CN" sz="2000" dirty="0">
                <a:solidFill>
                  <a:srgbClr val="C00000"/>
                </a:solidFill>
              </a:rPr>
              <a:t>High Performance </a:t>
            </a:r>
            <a:r>
              <a:rPr lang="en-US" altLang="zh-CN" sz="2000" dirty="0" err="1">
                <a:solidFill>
                  <a:srgbClr val="C00000"/>
                </a:solidFill>
              </a:rPr>
              <a:t>Linpack</a:t>
            </a:r>
            <a:r>
              <a:rPr lang="en-US" altLang="zh-CN" sz="2000" dirty="0">
                <a:solidFill>
                  <a:srgbClr val="C00000"/>
                </a:solidFill>
              </a:rPr>
              <a:t> </a:t>
            </a:r>
            <a:r>
              <a:rPr lang="en-US" altLang="zh-CN" sz="2000" dirty="0"/>
              <a:t>(HPL) benchmark, continues to rise and now sits at </a:t>
            </a:r>
            <a:r>
              <a:rPr lang="en-US" altLang="zh-CN" sz="2000" dirty="0">
                <a:solidFill>
                  <a:srgbClr val="C00000"/>
                </a:solidFill>
              </a:rPr>
              <a:t>1.65 exaflops</a:t>
            </a:r>
            <a:r>
              <a:rPr lang="en-US" altLang="zh-CN" sz="2000" dirty="0"/>
              <a:t>. </a:t>
            </a:r>
          </a:p>
          <a:p>
            <a:r>
              <a:rPr lang="en-US" altLang="zh-CN" sz="2000" dirty="0"/>
              <a:t>The entry level to the list has risen to </a:t>
            </a:r>
            <a:r>
              <a:rPr lang="en-US" altLang="zh-CN" sz="2000" dirty="0">
                <a:solidFill>
                  <a:srgbClr val="C00000"/>
                </a:solidFill>
              </a:rPr>
              <a:t>1.14 petaflops</a:t>
            </a:r>
            <a:r>
              <a:rPr lang="en-US" altLang="zh-CN" sz="2000" dirty="0"/>
              <a:t>, up from 1.02 petaflops in the previous list in June 2019. </a:t>
            </a:r>
            <a:endParaRPr lang="zh-CN" altLang="en-US" sz="2000" dirty="0"/>
          </a:p>
        </p:txBody>
      </p:sp>
    </p:spTree>
    <p:extLst>
      <p:ext uri="{BB962C8B-B14F-4D97-AF65-F5344CB8AC3E}">
        <p14:creationId xmlns:p14="http://schemas.microsoft.com/office/powerpoint/2010/main" val="36769019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Title 1"/>
          <p:cNvSpPr>
            <a:spLocks noGrp="1"/>
          </p:cNvSpPr>
          <p:nvPr>
            <p:ph type="title"/>
          </p:nvPr>
        </p:nvSpPr>
        <p:spPr/>
        <p:txBody>
          <a:bodyPr/>
          <a:lstStyle/>
          <a:p>
            <a:pPr algn="r"/>
            <a:r>
              <a:rPr lang="en-US" altLang="zh-CN"/>
              <a:t>DistArray</a:t>
            </a:r>
          </a:p>
        </p:txBody>
      </p:sp>
      <p:sp>
        <p:nvSpPr>
          <p:cNvPr id="111621" name="Rectangle 4"/>
          <p:cNvSpPr>
            <a:spLocks noChangeArrowheads="1"/>
          </p:cNvSpPr>
          <p:nvPr/>
        </p:nvSpPr>
        <p:spPr bwMode="auto">
          <a:xfrm>
            <a:off x="355600" y="1556792"/>
            <a:ext cx="8788400" cy="1816100"/>
          </a:xfrm>
          <a:prstGeom prst="rect">
            <a:avLst/>
          </a:prstGeom>
          <a:noFill/>
          <a:ln w="9525">
            <a:noFill/>
            <a:miter lim="800000"/>
            <a:headEnd/>
            <a:tailEnd/>
          </a:ln>
        </p:spPr>
        <p:txBody>
          <a:bodyPr>
            <a:spAutoFit/>
          </a:bodyPr>
          <a:lstStyle/>
          <a:p>
            <a:pPr eaLnBrk="0" hangingPunct="0"/>
            <a:r>
              <a:rPr lang="en-US" altLang="zh-CN" sz="1400" dirty="0">
                <a:solidFill>
                  <a:srgbClr val="000000"/>
                </a:solidFill>
                <a:latin typeface="Monaco" charset="0"/>
              </a:rPr>
              <a:t> </a:t>
            </a:r>
            <a:r>
              <a:rPr lang="en-US" altLang="zh-CN" sz="1400" dirty="0">
                <a:solidFill>
                  <a:srgbClr val="A00094"/>
                </a:solidFill>
                <a:latin typeface="Monaco" charset="0"/>
              </a:rPr>
              <a:t>public</a:t>
            </a:r>
            <a:r>
              <a:rPr lang="en-US" altLang="zh-CN" sz="1400" dirty="0">
                <a:solidFill>
                  <a:srgbClr val="000000"/>
                </a:solidFill>
                <a:latin typeface="Monaco" charset="0"/>
              </a:rPr>
              <a:t> </a:t>
            </a:r>
            <a:r>
              <a:rPr lang="en-US" altLang="zh-CN" sz="1400" dirty="0">
                <a:solidFill>
                  <a:srgbClr val="A00094"/>
                </a:solidFill>
                <a:latin typeface="Monaco" charset="0"/>
              </a:rPr>
              <a:t>static</a:t>
            </a:r>
            <a:r>
              <a:rPr lang="en-US" altLang="zh-CN" sz="1400" dirty="0">
                <a:solidFill>
                  <a:srgbClr val="000000"/>
                </a:solidFill>
                <a:latin typeface="Monaco" charset="0"/>
              </a:rPr>
              <a:t> </a:t>
            </a:r>
            <a:r>
              <a:rPr lang="en-US" altLang="zh-CN" sz="1400" dirty="0">
                <a:solidFill>
                  <a:srgbClr val="A00094"/>
                </a:solidFill>
                <a:latin typeface="Monaco" charset="0"/>
              </a:rPr>
              <a:t>def</a:t>
            </a:r>
            <a:r>
              <a:rPr lang="en-US" altLang="zh-CN" sz="1400" dirty="0">
                <a:solidFill>
                  <a:srgbClr val="000000"/>
                </a:solidFill>
                <a:latin typeface="Monaco" charset="0"/>
              </a:rPr>
              <a:t> main(</a:t>
            </a:r>
            <a:r>
              <a:rPr lang="en-US" altLang="zh-CN" sz="1400" dirty="0" err="1">
                <a:solidFill>
                  <a:srgbClr val="000000"/>
                </a:solidFill>
                <a:latin typeface="Monaco" charset="0"/>
              </a:rPr>
              <a:t>args:Array</a:t>
            </a:r>
            <a:r>
              <a:rPr lang="en-US" altLang="zh-CN" sz="1400" dirty="0">
                <a:solidFill>
                  <a:srgbClr val="000000"/>
                </a:solidFill>
                <a:latin typeface="Monaco" charset="0"/>
              </a:rPr>
              <a:t>[String](1)):Void {</a:t>
            </a:r>
          </a:p>
          <a:p>
            <a:pPr eaLnBrk="0" hangingPunct="0"/>
            <a:r>
              <a:rPr lang="en-US" altLang="zh-CN" sz="1400" dirty="0">
                <a:solidFill>
                  <a:srgbClr val="000000"/>
                </a:solidFill>
                <a:latin typeface="Monaco" charset="0"/>
              </a:rPr>
              <a:t>    </a:t>
            </a:r>
            <a:r>
              <a:rPr lang="en-US" altLang="zh-CN" sz="1400" dirty="0" err="1">
                <a:solidFill>
                  <a:srgbClr val="A00094"/>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arraySize</a:t>
            </a:r>
            <a:r>
              <a:rPr lang="en-US" altLang="zh-CN" sz="1400" dirty="0">
                <a:solidFill>
                  <a:srgbClr val="000000"/>
                </a:solidFill>
                <a:latin typeface="Monaco" charset="0"/>
              </a:rPr>
              <a:t> = </a:t>
            </a:r>
            <a:r>
              <a:rPr lang="en-US" altLang="zh-CN" sz="1400" dirty="0">
                <a:solidFill>
                  <a:srgbClr val="929500"/>
                </a:solidFill>
                <a:latin typeface="Monaco" charset="0"/>
              </a:rPr>
              <a:t>12</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val</a:t>
            </a:r>
            <a:r>
              <a:rPr lang="en-US" altLang="zh-CN" sz="1400" dirty="0">
                <a:solidFill>
                  <a:srgbClr val="000000"/>
                </a:solidFill>
                <a:latin typeface="Monaco" charset="0"/>
              </a:rPr>
              <a:t> R : Region = </a:t>
            </a:r>
            <a:r>
              <a:rPr lang="en-US" altLang="zh-CN" sz="1400" dirty="0">
                <a:solidFill>
                  <a:srgbClr val="929500"/>
                </a:solidFill>
                <a:latin typeface="Monaco" charset="0"/>
              </a:rPr>
              <a:t>1</a:t>
            </a:r>
            <a:r>
              <a:rPr lang="en-US" altLang="zh-CN" sz="1400" dirty="0">
                <a:solidFill>
                  <a:srgbClr val="000000"/>
                </a:solidFill>
                <a:latin typeface="Monaco" charset="0"/>
              </a:rPr>
              <a:t>..arraySize;</a:t>
            </a:r>
          </a:p>
          <a:p>
            <a:pPr eaLnBrk="0" hangingPunct="0"/>
            <a:r>
              <a:rPr lang="en-US" altLang="zh-CN" sz="1400" dirty="0">
                <a:solidFill>
                  <a:srgbClr val="000000"/>
                </a:solidFill>
                <a:latin typeface="Monaco" charset="0"/>
              </a:rPr>
              <a:t>    show(</a:t>
            </a:r>
            <a:r>
              <a:rPr lang="en-US" altLang="zh-CN" sz="1400" dirty="0">
                <a:solidFill>
                  <a:srgbClr val="080096"/>
                </a:solidFill>
                <a:latin typeface="Monaco" charset="0"/>
              </a:rPr>
              <a:t>"</a:t>
            </a:r>
            <a:r>
              <a:rPr lang="en-US" altLang="zh-CN" sz="1400" dirty="0" err="1">
                <a:solidFill>
                  <a:srgbClr val="080096"/>
                </a:solidFill>
                <a:latin typeface="Monaco" charset="0"/>
              </a:rPr>
              <a:t>Dist.makeUnique</a:t>
            </a:r>
            <a:r>
              <a:rPr lang="en-US" altLang="zh-CN" sz="1400" dirty="0">
                <a:solidFill>
                  <a:srgbClr val="080096"/>
                </a:solidFill>
                <a:latin typeface="Monaco" charset="0"/>
              </a:rPr>
              <a:t>() "</a:t>
            </a:r>
            <a:r>
              <a:rPr lang="en-US" altLang="zh-CN" sz="1400" dirty="0">
                <a:solidFill>
                  <a:srgbClr val="000000"/>
                </a:solidFill>
                <a:latin typeface="Monaco" charset="0"/>
              </a:rPr>
              <a:t>, </a:t>
            </a:r>
            <a:r>
              <a:rPr lang="en-US" altLang="zh-CN" sz="1400" dirty="0" err="1">
                <a:solidFill>
                  <a:srgbClr val="000000"/>
                </a:solidFill>
                <a:latin typeface="Monaco" charset="0"/>
              </a:rPr>
              <a:t>Dist.makeUnique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show(</a:t>
            </a:r>
            <a:r>
              <a:rPr lang="en-US" altLang="zh-CN" sz="1400" dirty="0">
                <a:solidFill>
                  <a:srgbClr val="080096"/>
                </a:solidFill>
                <a:latin typeface="Monaco" charset="0"/>
              </a:rPr>
              <a:t>"</a:t>
            </a:r>
            <a:r>
              <a:rPr lang="en-US" altLang="zh-CN" sz="1400" dirty="0" err="1">
                <a:solidFill>
                  <a:srgbClr val="080096"/>
                </a:solidFill>
                <a:latin typeface="Monaco" charset="0"/>
              </a:rPr>
              <a:t>Dist.makeBlock</a:t>
            </a:r>
            <a:r>
              <a:rPr lang="en-US" altLang="zh-CN" sz="1400" dirty="0">
                <a:solidFill>
                  <a:srgbClr val="080096"/>
                </a:solidFill>
                <a:latin typeface="Monaco" charset="0"/>
              </a:rPr>
              <a:t>(R) "</a:t>
            </a:r>
            <a:r>
              <a:rPr lang="en-US" altLang="zh-CN" sz="1400" dirty="0">
                <a:solidFill>
                  <a:srgbClr val="000000"/>
                </a:solidFill>
                <a:latin typeface="Monaco" charset="0"/>
              </a:rPr>
              <a:t>, </a:t>
            </a:r>
            <a:r>
              <a:rPr lang="en-US" altLang="zh-CN" sz="1400" dirty="0" err="1">
                <a:solidFill>
                  <a:srgbClr val="000000"/>
                </a:solidFill>
                <a:latin typeface="Monaco" charset="0"/>
              </a:rPr>
              <a:t>Dist.makeBlock</a:t>
            </a:r>
            <a:r>
              <a:rPr lang="en-US" altLang="zh-CN" sz="1400" dirty="0">
                <a:solidFill>
                  <a:srgbClr val="000000"/>
                </a:solidFill>
                <a:latin typeface="Monaco" charset="0"/>
              </a:rPr>
              <a:t>(R));</a:t>
            </a:r>
          </a:p>
          <a:p>
            <a:pPr eaLnBrk="0" hangingPunct="0"/>
            <a:r>
              <a:rPr lang="en-US" altLang="zh-CN" sz="1400" dirty="0">
                <a:solidFill>
                  <a:srgbClr val="000000"/>
                </a:solidFill>
                <a:latin typeface="Monaco" charset="0"/>
              </a:rPr>
              <a:t>    show(</a:t>
            </a:r>
            <a:r>
              <a:rPr lang="en-US" altLang="zh-CN" sz="1400" dirty="0">
                <a:solidFill>
                  <a:srgbClr val="080096"/>
                </a:solidFill>
                <a:latin typeface="Monaco" charset="0"/>
              </a:rPr>
              <a:t>"</a:t>
            </a:r>
            <a:r>
              <a:rPr lang="en-US" altLang="zh-CN" sz="1400" dirty="0" err="1">
                <a:solidFill>
                  <a:srgbClr val="080096"/>
                </a:solidFill>
                <a:latin typeface="Monaco" charset="0"/>
              </a:rPr>
              <a:t>Dist.makeBlock</a:t>
            </a:r>
            <a:r>
              <a:rPr lang="en-US" altLang="zh-CN" sz="1400" dirty="0">
                <a:solidFill>
                  <a:srgbClr val="080096"/>
                </a:solidFill>
                <a:latin typeface="Monaco" charset="0"/>
              </a:rPr>
              <a:t>(R)|here"</a:t>
            </a:r>
            <a:r>
              <a:rPr lang="en-US" altLang="zh-CN" sz="1400" dirty="0">
                <a:solidFill>
                  <a:srgbClr val="000000"/>
                </a:solidFill>
                <a:latin typeface="Monaco" charset="0"/>
              </a:rPr>
              <a:t>, </a:t>
            </a:r>
            <a:r>
              <a:rPr lang="en-US" altLang="zh-CN" sz="1400" dirty="0" err="1">
                <a:solidFill>
                  <a:srgbClr val="000000"/>
                </a:solidFill>
                <a:latin typeface="Monaco" charset="0"/>
              </a:rPr>
              <a:t>Dist.makeBlock</a:t>
            </a:r>
            <a:r>
              <a:rPr lang="en-US" altLang="zh-CN" sz="1400" dirty="0">
                <a:solidFill>
                  <a:srgbClr val="000000"/>
                </a:solidFill>
                <a:latin typeface="Monaco" charset="0"/>
              </a:rPr>
              <a:t>(R)|</a:t>
            </a:r>
            <a:r>
              <a:rPr lang="en-US" altLang="zh-CN" sz="1400" dirty="0">
                <a:solidFill>
                  <a:srgbClr val="A00094"/>
                </a:solidFill>
                <a:latin typeface="Monaco" charset="0"/>
              </a:rPr>
              <a:t>here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A00094"/>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a:solidFill>
                  <a:srgbClr val="000000"/>
                </a:solidFill>
                <a:latin typeface="Monaco" charset="0"/>
              </a:rPr>
              <a:t> = </a:t>
            </a:r>
            <a:r>
              <a:rPr lang="en-US" altLang="zh-CN" sz="1400" dirty="0" err="1">
                <a:solidFill>
                  <a:srgbClr val="000000"/>
                </a:solidFill>
                <a:latin typeface="Monaco" charset="0"/>
              </a:rPr>
              <a:t>DistArray.make</a:t>
            </a:r>
            <a:r>
              <a:rPr lang="en-US" altLang="zh-CN" sz="1400" dirty="0">
                <a:solidFill>
                  <a:srgbClr val="000000"/>
                </a:solidFill>
                <a:latin typeface="Monaco" charset="0"/>
              </a:rPr>
              <a:t>[</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err="1">
                <a:solidFill>
                  <a:srgbClr val="000000"/>
                </a:solidFill>
                <a:latin typeface="Monaco" charset="0"/>
              </a:rPr>
              <a:t>Dist.makeBlock</a:t>
            </a:r>
            <a:r>
              <a:rPr lang="en-US" altLang="zh-CN" sz="1400" dirty="0">
                <a:solidFill>
                  <a:srgbClr val="000000"/>
                </a:solidFill>
                <a:latin typeface="Monaco" charset="0"/>
              </a:rPr>
              <a:t>(R), ([</a:t>
            </a:r>
            <a:r>
              <a:rPr lang="en-US" altLang="zh-CN" sz="1400" dirty="0" err="1">
                <a:solidFill>
                  <a:srgbClr val="000000"/>
                </a:solidFill>
                <a:latin typeface="Monaco" charset="0"/>
              </a:rPr>
              <a:t>i</a:t>
            </a:r>
            <a:r>
              <a:rPr lang="en-US" altLang="zh-CN" sz="1400" dirty="0">
                <a:solidFill>
                  <a:srgbClr val="000000"/>
                </a:solidFill>
                <a:latin typeface="Monaco" charset="0"/>
              </a:rPr>
              <a:t>]:Point)=&gt;</a:t>
            </a:r>
            <a:r>
              <a:rPr lang="en-US" altLang="zh-CN" sz="1400" dirty="0" err="1">
                <a:solidFill>
                  <a:srgbClr val="000000"/>
                </a:solidFill>
                <a:latin typeface="Monaco" charset="0"/>
              </a:rPr>
              <a:t>i</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A00094"/>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localSum</a:t>
            </a:r>
            <a:r>
              <a:rPr lang="en-US" altLang="zh-CN" sz="1400" dirty="0">
                <a:solidFill>
                  <a:srgbClr val="000000"/>
                </a:solidFill>
                <a:latin typeface="Monaco" charset="0"/>
              </a:rPr>
              <a:t> = </a:t>
            </a:r>
            <a:r>
              <a:rPr lang="en-US" altLang="zh-CN" sz="1400" dirty="0" err="1">
                <a:solidFill>
                  <a:srgbClr val="000000"/>
                </a:solidFill>
                <a:latin typeface="Monaco" charset="0"/>
              </a:rPr>
              <a:t>DistArray.make</a:t>
            </a:r>
            <a:r>
              <a:rPr lang="en-US" altLang="zh-CN" sz="1400" dirty="0">
                <a:solidFill>
                  <a:srgbClr val="000000"/>
                </a:solidFill>
                <a:latin typeface="Monaco" charset="0"/>
              </a:rPr>
              <a:t>[</a:t>
            </a:r>
            <a:r>
              <a:rPr lang="en-US" altLang="zh-CN" sz="1400" dirty="0" err="1">
                <a:solidFill>
                  <a:srgbClr val="000000"/>
                </a:solidFill>
                <a:latin typeface="Monaco" charset="0"/>
              </a:rPr>
              <a:t>Int</a:t>
            </a:r>
            <a:r>
              <a:rPr lang="en-US" altLang="zh-CN" sz="1400" dirty="0">
                <a:solidFill>
                  <a:srgbClr val="000000"/>
                </a:solidFill>
                <a:latin typeface="Monaco" charset="0"/>
              </a:rPr>
              <a:t>](</a:t>
            </a:r>
            <a:r>
              <a:rPr lang="en-US" altLang="zh-CN" sz="1400" dirty="0" err="1">
                <a:solidFill>
                  <a:srgbClr val="000000"/>
                </a:solidFill>
                <a:latin typeface="Monaco" charset="0"/>
              </a:rPr>
              <a:t>Dist.makeUnique</a:t>
            </a:r>
            <a:r>
              <a:rPr lang="en-US" altLang="zh-CN" sz="1400" dirty="0">
                <a:solidFill>
                  <a:srgbClr val="000000"/>
                </a:solidFill>
                <a:latin typeface="Monaco" charset="0"/>
              </a:rPr>
              <a:t>(), ((Point)=&gt;</a:t>
            </a:r>
            <a:r>
              <a:rPr lang="en-US" altLang="zh-CN" sz="1400" dirty="0">
                <a:solidFill>
                  <a:srgbClr val="929500"/>
                </a:solidFill>
                <a:latin typeface="Monaco" charset="0"/>
              </a:rPr>
              <a:t>0</a:t>
            </a:r>
            <a:r>
              <a:rPr lang="en-US" altLang="zh-CN" sz="1400" dirty="0">
                <a:solidFill>
                  <a:srgbClr val="000000"/>
                </a:solidFill>
                <a:latin typeface="Monaco" charset="0"/>
              </a:rPr>
              <a:t>));</a:t>
            </a:r>
          </a:p>
        </p:txBody>
      </p:sp>
      <p:sp>
        <p:nvSpPr>
          <p:cNvPr id="111622" name="Rectangle 6"/>
          <p:cNvSpPr>
            <a:spLocks noChangeArrowheads="1"/>
          </p:cNvSpPr>
          <p:nvPr/>
        </p:nvSpPr>
        <p:spPr bwMode="auto">
          <a:xfrm>
            <a:off x="539552" y="4005064"/>
            <a:ext cx="5341937" cy="830262"/>
          </a:xfrm>
          <a:prstGeom prst="rect">
            <a:avLst/>
          </a:prstGeom>
          <a:noFill/>
          <a:ln w="9525">
            <a:solidFill>
              <a:schemeClr val="tx1"/>
            </a:solidFill>
            <a:miter lim="800000"/>
            <a:headEnd/>
            <a:tailEnd/>
          </a:ln>
        </p:spPr>
        <p:txBody>
          <a:bodyPr>
            <a:spAutoFit/>
          </a:bodyPr>
          <a:lstStyle/>
          <a:p>
            <a:pPr eaLnBrk="0" hangingPunct="0"/>
            <a:r>
              <a:rPr lang="en-US" altLang="zh-CN" sz="1200" dirty="0" err="1">
                <a:solidFill>
                  <a:srgbClr val="000000"/>
                </a:solidFill>
                <a:latin typeface="Monaco" charset="0"/>
              </a:rPr>
              <a:t>dhudak@dhudak</a:t>
            </a:r>
            <a:r>
              <a:rPr lang="en-US" altLang="zh-CN" sz="1200" dirty="0">
                <a:solidFill>
                  <a:srgbClr val="000000"/>
                </a:solidFill>
                <a:latin typeface="Monaco" charset="0"/>
              </a:rPr>
              <a:t>-</a:t>
            </a:r>
            <a:r>
              <a:rPr lang="en-US" altLang="zh-CN" sz="1200" dirty="0" err="1">
                <a:solidFill>
                  <a:srgbClr val="000000"/>
                </a:solidFill>
                <a:latin typeface="Monaco" charset="0"/>
              </a:rPr>
              <a:t>macbook</a:t>
            </a:r>
            <a:r>
              <a:rPr lang="en-US" altLang="zh-CN" sz="1200" dirty="0">
                <a:solidFill>
                  <a:srgbClr val="000000"/>
                </a:solidFill>
                <a:latin typeface="Monaco" charset="0"/>
              </a:rPr>
              <a:t>-pro 47%&gt; </a:t>
            </a:r>
            <a:r>
              <a:rPr lang="en-US" altLang="zh-CN" sz="1200" dirty="0" err="1">
                <a:solidFill>
                  <a:srgbClr val="000000"/>
                </a:solidFill>
                <a:latin typeface="Monaco" charset="0"/>
              </a:rPr>
              <a:t>mpirun</a:t>
            </a:r>
            <a:r>
              <a:rPr lang="en-US" altLang="zh-CN" sz="1200" dirty="0">
                <a:solidFill>
                  <a:srgbClr val="000000"/>
                </a:solidFill>
                <a:latin typeface="Monaco" charset="0"/>
              </a:rPr>
              <a:t> -</a:t>
            </a:r>
            <a:r>
              <a:rPr lang="en-US" altLang="zh-CN" sz="1200" dirty="0" err="1">
                <a:solidFill>
                  <a:srgbClr val="000000"/>
                </a:solidFill>
                <a:latin typeface="Monaco" charset="0"/>
              </a:rPr>
              <a:t>np</a:t>
            </a:r>
            <a:r>
              <a:rPr lang="en-US" altLang="zh-CN" sz="1200" dirty="0">
                <a:solidFill>
                  <a:srgbClr val="000000"/>
                </a:solidFill>
                <a:latin typeface="Monaco" charset="0"/>
              </a:rPr>
              <a:t> 4 Driver</a:t>
            </a:r>
          </a:p>
          <a:p>
            <a:pPr eaLnBrk="0" hangingPunct="0"/>
            <a:r>
              <a:rPr lang="en-US" altLang="zh-CN" sz="1200" dirty="0" err="1">
                <a:solidFill>
                  <a:srgbClr val="000000"/>
                </a:solidFill>
                <a:latin typeface="Monaco" charset="0"/>
              </a:rPr>
              <a:t>Dist.makeUnique</a:t>
            </a:r>
            <a:r>
              <a:rPr lang="en-US" altLang="zh-CN" sz="1200" dirty="0">
                <a:solidFill>
                  <a:srgbClr val="000000"/>
                </a:solidFill>
                <a:latin typeface="Monaco" charset="0"/>
              </a:rPr>
              <a:t>()  =  0 1 2 3</a:t>
            </a:r>
          </a:p>
          <a:p>
            <a:pPr eaLnBrk="0" hangingPunct="0"/>
            <a:r>
              <a:rPr lang="en-US" altLang="zh-CN" sz="1200" dirty="0" err="1">
                <a:solidFill>
                  <a:srgbClr val="000000"/>
                </a:solidFill>
                <a:latin typeface="Monaco" charset="0"/>
              </a:rPr>
              <a:t>Dist.makeBlock</a:t>
            </a:r>
            <a:r>
              <a:rPr lang="en-US" altLang="zh-CN" sz="1200" dirty="0">
                <a:solidFill>
                  <a:srgbClr val="000000"/>
                </a:solidFill>
                <a:latin typeface="Monaco" charset="0"/>
              </a:rPr>
              <a:t>(R)  =  0 0 0 1 1 1 2 2 2 3 3 3</a:t>
            </a:r>
          </a:p>
          <a:p>
            <a:pPr eaLnBrk="0" hangingPunct="0"/>
            <a:r>
              <a:rPr lang="en-US" altLang="zh-CN" sz="1200" dirty="0" err="1">
                <a:solidFill>
                  <a:srgbClr val="000000"/>
                </a:solidFill>
                <a:latin typeface="Monaco" charset="0"/>
              </a:rPr>
              <a:t>Dist.makeBlock</a:t>
            </a:r>
            <a:r>
              <a:rPr lang="en-US" altLang="zh-CN" sz="1200" dirty="0">
                <a:solidFill>
                  <a:srgbClr val="000000"/>
                </a:solidFill>
                <a:latin typeface="Monaco" charset="0"/>
              </a:rPr>
              <a:t>(R)|here =  0 0 0</a:t>
            </a:r>
            <a:endParaRPr lang="en-US" altLang="zh-CN" sz="1200" dirty="0"/>
          </a:p>
        </p:txBody>
      </p:sp>
      <p:pic>
        <p:nvPicPr>
          <p:cNvPr id="6" name="Picture 8" descr="distarray-1.eps"/>
          <p:cNvPicPr>
            <a:picLocks noChangeAspect="1"/>
          </p:cNvPicPr>
          <p:nvPr/>
        </p:nvPicPr>
        <p:blipFill>
          <a:blip r:embed="rId3" cstate="print"/>
          <a:srcRect/>
          <a:stretch>
            <a:fillRect/>
          </a:stretch>
        </p:blipFill>
        <p:spPr bwMode="auto">
          <a:xfrm>
            <a:off x="323528" y="5229200"/>
            <a:ext cx="5702300" cy="119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1622"/>
                                        </p:tgtEl>
                                        <p:attrNameLst>
                                          <p:attrName>style.visibility</p:attrName>
                                        </p:attrNameLst>
                                      </p:cBhvr>
                                      <p:to>
                                        <p:strVal val="visible"/>
                                      </p:to>
                                    </p:set>
                                    <p:animEffect transition="in" filter="blinds(horizontal)">
                                      <p:cBhvr>
                                        <p:cTn id="7" dur="500"/>
                                        <p:tgtEl>
                                          <p:spTgt spid="11162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en-US" altLang="zh-CN">
                <a:ea typeface="宋体" pitchFamily="2" charset="-122"/>
              </a:rPr>
              <a:t>DistArray Example</a:t>
            </a:r>
          </a:p>
        </p:txBody>
      </p:sp>
      <p:sp>
        <p:nvSpPr>
          <p:cNvPr id="105475" name="Rectangle 3"/>
          <p:cNvSpPr>
            <a:spLocks noGrp="1" noChangeArrowheads="1"/>
          </p:cNvSpPr>
          <p:nvPr>
            <p:ph type="body" idx="4294967295"/>
          </p:nvPr>
        </p:nvSpPr>
        <p:spPr>
          <a:xfrm>
            <a:off x="323850" y="1268413"/>
            <a:ext cx="5903913" cy="2390775"/>
          </a:xfrm>
          <a:ln>
            <a:solidFill>
              <a:srgbClr val="FF9933"/>
            </a:solidFill>
          </a:ln>
        </p:spPr>
        <p:txBody>
          <a:bodyPr/>
          <a:lstStyle/>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800080"/>
                </a:solidFill>
                <a:effectLst/>
                <a:latin typeface="Courier New" pitchFamily="49" charset="0"/>
                <a:ea typeface="宋体" pitchFamily="2" charset="-122"/>
                <a:cs typeface="Courier New" pitchFamily="49" charset="0"/>
              </a:rPr>
              <a:t>def</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addTo(a:</a:t>
            </a:r>
            <a:r>
              <a:rPr lang="en-US" altLang="zh-CN" sz="1600">
                <a:solidFill>
                  <a:srgbClr val="0000CC"/>
                </a:solidFill>
                <a:effectLst/>
                <a:latin typeface="Courier New" pitchFamily="49" charset="0"/>
                <a:ea typeface="宋体" pitchFamily="2" charset="-122"/>
                <a:cs typeface="Courier New" pitchFamily="49" charset="0"/>
              </a:rPr>
              <a:t>DistArray</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solidFill>
                  <a:srgbClr val="0000CC"/>
                </a:solidFill>
                <a:effectLst/>
                <a:latin typeface="Courier New" pitchFamily="49" charset="0"/>
                <a:ea typeface="宋体" pitchFamily="2" charset="-122"/>
                <a:cs typeface="Courier New" pitchFamily="49" charset="0"/>
              </a:rPr>
              <a:t>Int</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b:</a:t>
            </a:r>
            <a:r>
              <a:rPr lang="en-US" altLang="zh-CN" sz="1600">
                <a:solidFill>
                  <a:srgbClr val="0000CC"/>
                </a:solidFill>
                <a:effectLst/>
                <a:latin typeface="Courier New" pitchFamily="49" charset="0"/>
                <a:ea typeface="宋体" pitchFamily="2" charset="-122"/>
                <a:cs typeface="Courier New" pitchFamily="49" charset="0"/>
              </a:rPr>
              <a:t>DistArray</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solidFill>
                  <a:srgbClr val="0000CC"/>
                </a:solidFill>
                <a:effectLst/>
                <a:latin typeface="Courier New" pitchFamily="49" charset="0"/>
                <a:ea typeface="宋体" pitchFamily="2" charset="-122"/>
                <a:cs typeface="Courier New" pitchFamily="49" charset="0"/>
              </a:rPr>
              <a:t>Int</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{a.dist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b.dist}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800080"/>
                </a:solidFill>
                <a:effectLst/>
                <a:latin typeface="Courier New" pitchFamily="49" charset="0"/>
                <a:ea typeface="宋体" pitchFamily="2" charset="-122"/>
                <a:cs typeface="Courier New" pitchFamily="49" charset="0"/>
              </a:rPr>
              <a:t>for</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(p</a:t>
            </a:r>
            <a:r>
              <a:rPr lang="en-US" altLang="zh-CN" sz="1600">
                <a:effectLst/>
                <a:latin typeface="Courier New" pitchFamily="49" charset="0"/>
                <a:ea typeface="宋体" pitchFamily="2" charset="-122"/>
                <a:cs typeface="Courier New" pitchFamily="49" charset="0"/>
              </a:rPr>
              <a:t> </a:t>
            </a:r>
            <a:r>
              <a:rPr lang="en-US" altLang="zh-CN" sz="1600">
                <a:solidFill>
                  <a:srgbClr val="800080"/>
                </a:solidFill>
                <a:effectLst/>
                <a:latin typeface="Courier New" pitchFamily="49" charset="0"/>
                <a:ea typeface="宋体" pitchFamily="2" charset="-122"/>
                <a:cs typeface="Courier New" pitchFamily="49" charset="0"/>
              </a:rPr>
              <a:t>in</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a.dist)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800080"/>
                </a:solidFill>
                <a:effectLst/>
                <a:latin typeface="Courier New" pitchFamily="49" charset="0"/>
                <a:ea typeface="宋体" pitchFamily="2" charset="-122"/>
                <a:cs typeface="Courier New" pitchFamily="49" charset="0"/>
              </a:rPr>
              <a:t>at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(a.dist(p))</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a(p)</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b(p);</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endParaRPr lang="en-US" altLang="zh-CN" sz="1600">
              <a:effectLst/>
              <a:latin typeface="Courier New" pitchFamily="49" charset="0"/>
              <a:ea typeface="宋体" pitchFamily="2" charset="-122"/>
              <a:cs typeface="Courier New" pitchFamily="49" charset="0"/>
            </a:endParaRPr>
          </a:p>
          <a:p>
            <a:pPr>
              <a:spcBef>
                <a:spcPct val="10000"/>
              </a:spcBef>
              <a:spcAft>
                <a:spcPct val="10000"/>
              </a:spcAft>
              <a:buFont typeface="Wingdings" pitchFamily="2" charset="2"/>
              <a:buNone/>
            </a:pPr>
            <a:r>
              <a:rPr lang="en-US" altLang="zh-CN" sz="1600">
                <a:effectLst/>
                <a:latin typeface="Courier New" pitchFamily="49" charset="0"/>
                <a:ea typeface="宋体" pitchFamily="2" charset="-122"/>
                <a:cs typeface="Courier New" pitchFamily="49" charset="0"/>
              </a:rPr>
              <a:t>   </a:t>
            </a:r>
            <a:r>
              <a:rPr lang="en-US" altLang="zh-CN" sz="1600">
                <a:solidFill>
                  <a:srgbClr val="000000"/>
                </a:solidFill>
                <a:effectLst/>
                <a:latin typeface="Courier New" pitchFamily="49" charset="0"/>
                <a:ea typeface="宋体" pitchFamily="2" charset="-122"/>
                <a:cs typeface="Courier New" pitchFamily="49" charset="0"/>
              </a:rPr>
              <a:t>}</a:t>
            </a:r>
          </a:p>
        </p:txBody>
      </p:sp>
      <p:sp>
        <p:nvSpPr>
          <p:cNvPr id="105476" name="Rectangle 4"/>
          <p:cNvSpPr>
            <a:spLocks noChangeArrowheads="1"/>
          </p:cNvSpPr>
          <p:nvPr/>
        </p:nvSpPr>
        <p:spPr bwMode="auto">
          <a:xfrm>
            <a:off x="323850" y="4005263"/>
            <a:ext cx="4608513" cy="1584325"/>
          </a:xfrm>
          <a:prstGeom prst="rect">
            <a:avLst/>
          </a:prstGeom>
          <a:noFill/>
          <a:ln w="9525">
            <a:solidFill>
              <a:srgbClr val="FF9933"/>
            </a:solidFill>
            <a:miter lim="800000"/>
            <a:headEnd/>
            <a:tailEnd/>
          </a:ln>
          <a:effectLst/>
        </p:spPr>
        <p:txBody>
          <a:bodyPr/>
          <a:lstStyle/>
          <a:p>
            <a:pPr marL="173038" indent="-173038" algn="l">
              <a:lnSpc>
                <a:spcPct val="100000"/>
              </a:lnSpc>
              <a:spcBef>
                <a:spcPct val="10000"/>
              </a:spcBef>
              <a:spcAft>
                <a:spcPct val="10000"/>
              </a:spcAft>
              <a:buClr>
                <a:schemeClr val="tx1"/>
              </a:buClr>
              <a:buFont typeface="Wingdings" pitchFamily="2" charset="2"/>
              <a:buNone/>
            </a:pPr>
            <a:r>
              <a:rPr lang="en-US" altLang="zh-CN" sz="1600" b="1">
                <a:solidFill>
                  <a:srgbClr val="800080"/>
                </a:solidFill>
                <a:latin typeface="Courier New" pitchFamily="49" charset="0"/>
                <a:cs typeface="Courier New" pitchFamily="49" charset="0"/>
              </a:rPr>
              <a:t>val</a:t>
            </a:r>
            <a:r>
              <a:rPr lang="en-US" altLang="zh-CN" sz="1600" b="1">
                <a:latin typeface="Courier New" pitchFamily="49" charset="0"/>
                <a:cs typeface="Courier New" pitchFamily="49" charset="0"/>
              </a:rPr>
              <a:t> R = 0..N;</a:t>
            </a:r>
          </a:p>
          <a:p>
            <a:pPr marL="173038" indent="-173038" algn="l">
              <a:lnSpc>
                <a:spcPct val="100000"/>
              </a:lnSpc>
              <a:spcBef>
                <a:spcPct val="10000"/>
              </a:spcBef>
              <a:spcAft>
                <a:spcPct val="10000"/>
              </a:spcAft>
              <a:buClr>
                <a:schemeClr val="tx1"/>
              </a:buClr>
              <a:buFont typeface="Wingdings" pitchFamily="2" charset="2"/>
              <a:buNone/>
            </a:pPr>
            <a:r>
              <a:rPr lang="en-US" altLang="zh-CN" sz="1600" b="1">
                <a:latin typeface="Courier New" pitchFamily="49" charset="0"/>
                <a:cs typeface="Courier New" pitchFamily="49" charset="0"/>
              </a:rPr>
              <a:t>val D = </a:t>
            </a:r>
            <a:r>
              <a:rPr lang="en-US" altLang="zh-CN" sz="1600" b="1">
                <a:solidFill>
                  <a:srgbClr val="0000CC"/>
                </a:solidFill>
                <a:latin typeface="Courier New" pitchFamily="49" charset="0"/>
                <a:cs typeface="Courier New" pitchFamily="49" charset="0"/>
              </a:rPr>
              <a:t>Dist</a:t>
            </a:r>
            <a:r>
              <a:rPr lang="en-US" altLang="zh-CN" sz="1600" b="1">
                <a:latin typeface="Courier New" pitchFamily="49" charset="0"/>
                <a:cs typeface="Courier New" pitchFamily="49" charset="0"/>
              </a:rPr>
              <a:t>.makeBlock();</a:t>
            </a:r>
          </a:p>
          <a:p>
            <a:pPr marL="173038" indent="-173038" algn="l">
              <a:lnSpc>
                <a:spcPct val="100000"/>
              </a:lnSpc>
              <a:spcBef>
                <a:spcPct val="10000"/>
              </a:spcBef>
              <a:spcAft>
                <a:spcPct val="10000"/>
              </a:spcAft>
              <a:buClr>
                <a:schemeClr val="tx1"/>
              </a:buClr>
              <a:buFont typeface="Wingdings" pitchFamily="2" charset="2"/>
              <a:buNone/>
            </a:pPr>
            <a:r>
              <a:rPr lang="en-US" altLang="zh-CN" sz="1600" b="1">
                <a:latin typeface="Courier New" pitchFamily="49" charset="0"/>
                <a:cs typeface="Courier New" pitchFamily="49" charset="0"/>
              </a:rPr>
              <a:t>val A = </a:t>
            </a:r>
            <a:r>
              <a:rPr lang="en-US" altLang="zh-CN" sz="1600" b="1">
                <a:solidFill>
                  <a:srgbClr val="0000CC"/>
                </a:solidFill>
                <a:latin typeface="Courier New" pitchFamily="49" charset="0"/>
                <a:cs typeface="Courier New" pitchFamily="49" charset="0"/>
              </a:rPr>
              <a:t>DistArray</a:t>
            </a:r>
            <a:r>
              <a:rPr lang="en-US" altLang="zh-CN" sz="1600" b="1">
                <a:latin typeface="Courier New" pitchFamily="49" charset="0"/>
                <a:cs typeface="Courier New" pitchFamily="49" charset="0"/>
              </a:rPr>
              <a:t>.make[</a:t>
            </a:r>
            <a:r>
              <a:rPr lang="en-US" altLang="zh-CN" sz="1600" b="1">
                <a:solidFill>
                  <a:srgbClr val="0000CC"/>
                </a:solidFill>
                <a:latin typeface="Courier New" pitchFamily="49" charset="0"/>
                <a:cs typeface="Courier New" pitchFamily="49" charset="0"/>
              </a:rPr>
              <a:t>Int</a:t>
            </a:r>
            <a:r>
              <a:rPr lang="en-US" altLang="zh-CN" sz="1600" b="1">
                <a:latin typeface="Courier New" pitchFamily="49" charset="0"/>
                <a:cs typeface="Courier New" pitchFamily="49" charset="0"/>
              </a:rPr>
              <a:t>] (D, …);</a:t>
            </a:r>
          </a:p>
          <a:p>
            <a:pPr marL="173038" indent="-173038" algn="l">
              <a:lnSpc>
                <a:spcPct val="100000"/>
              </a:lnSpc>
              <a:spcBef>
                <a:spcPct val="10000"/>
              </a:spcBef>
              <a:spcAft>
                <a:spcPct val="10000"/>
              </a:spcAft>
              <a:buClr>
                <a:schemeClr val="tx1"/>
              </a:buClr>
              <a:buFont typeface="Wingdings" pitchFamily="2" charset="2"/>
              <a:buNone/>
            </a:pPr>
            <a:endParaRPr lang="en-US" altLang="zh-CN" sz="1600" b="1">
              <a:latin typeface="Courier New" pitchFamily="49" charset="0"/>
              <a:cs typeface="Courier New" pitchFamily="49" charset="0"/>
            </a:endParaRPr>
          </a:p>
          <a:p>
            <a:pPr marL="173038" indent="-173038" algn="l">
              <a:lnSpc>
                <a:spcPct val="100000"/>
              </a:lnSpc>
              <a:spcBef>
                <a:spcPct val="10000"/>
              </a:spcBef>
              <a:spcAft>
                <a:spcPct val="10000"/>
              </a:spcAft>
              <a:buClr>
                <a:schemeClr val="tx1"/>
              </a:buClr>
              <a:buFont typeface="Wingdings" pitchFamily="2" charset="2"/>
              <a:buNone/>
            </a:pPr>
            <a:r>
              <a:rPr lang="en-US" altLang="zh-CN" sz="1600" b="1">
                <a:latin typeface="Courier New" pitchFamily="49" charset="0"/>
                <a:cs typeface="Courier New" pitchFamily="49" charset="0"/>
              </a:rPr>
              <a:t>addTo(A, A);</a:t>
            </a:r>
          </a:p>
          <a:p>
            <a:pPr marL="173038" indent="-173038" algn="l">
              <a:lnSpc>
                <a:spcPct val="100000"/>
              </a:lnSpc>
              <a:spcBef>
                <a:spcPct val="10000"/>
              </a:spcBef>
              <a:spcAft>
                <a:spcPct val="10000"/>
              </a:spcAft>
              <a:buClr>
                <a:schemeClr val="tx1"/>
              </a:buClr>
              <a:buFont typeface="Wingdings" pitchFamily="2" charset="2"/>
              <a:buNone/>
            </a:pPr>
            <a:endParaRPr lang="en-US" altLang="zh-CN" sz="1600" b="1">
              <a:latin typeface="Courier New" pitchFamily="49" charset="0"/>
              <a:cs typeface="Courier New" pitchFamily="49" charset="0"/>
            </a:endParaRPr>
          </a:p>
        </p:txBody>
      </p:sp>
      <p:sp>
        <p:nvSpPr>
          <p:cNvPr id="105477" name="Line 5"/>
          <p:cNvSpPr>
            <a:spLocks noChangeShapeType="1"/>
          </p:cNvSpPr>
          <p:nvPr/>
        </p:nvSpPr>
        <p:spPr bwMode="auto">
          <a:xfrm>
            <a:off x="4787900" y="4221163"/>
            <a:ext cx="576263"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5478" name="Text Box 6"/>
          <p:cNvSpPr txBox="1">
            <a:spLocks noChangeArrowheads="1"/>
          </p:cNvSpPr>
          <p:nvPr/>
        </p:nvSpPr>
        <p:spPr bwMode="auto">
          <a:xfrm>
            <a:off x="5435600" y="4005263"/>
            <a:ext cx="1552575" cy="339725"/>
          </a:xfrm>
          <a:prstGeom prst="rect">
            <a:avLst/>
          </a:prstGeom>
          <a:noFill/>
          <a:ln w="9525" algn="ctr">
            <a:noFill/>
            <a:miter lim="800000"/>
            <a:headEnd/>
            <a:tailEnd/>
          </a:ln>
          <a:effectLst/>
        </p:spPr>
        <p:txBody>
          <a:bodyPr wrap="none" lIns="90000" tIns="46800" rIns="90000" bIns="46800">
            <a:spAutoFit/>
          </a:bodyPr>
          <a:lstStyle/>
          <a:p>
            <a:pPr algn="l"/>
            <a:r>
              <a:rPr lang="en-US" altLang="zh-CN"/>
              <a:t>R is a Region</a:t>
            </a:r>
          </a:p>
        </p:txBody>
      </p:sp>
      <p:sp>
        <p:nvSpPr>
          <p:cNvPr id="105479" name="Line 7"/>
          <p:cNvSpPr>
            <a:spLocks noChangeShapeType="1"/>
          </p:cNvSpPr>
          <p:nvPr/>
        </p:nvSpPr>
        <p:spPr bwMode="auto">
          <a:xfrm>
            <a:off x="4787900" y="4508500"/>
            <a:ext cx="576263"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5480" name="Text Box 8"/>
          <p:cNvSpPr txBox="1">
            <a:spLocks noChangeArrowheads="1"/>
          </p:cNvSpPr>
          <p:nvPr/>
        </p:nvSpPr>
        <p:spPr bwMode="auto">
          <a:xfrm>
            <a:off x="5435600" y="4365625"/>
            <a:ext cx="2886075" cy="339725"/>
          </a:xfrm>
          <a:prstGeom prst="rect">
            <a:avLst/>
          </a:prstGeom>
          <a:noFill/>
          <a:ln w="9525" algn="ctr">
            <a:noFill/>
            <a:miter lim="800000"/>
            <a:headEnd/>
            <a:tailEnd/>
          </a:ln>
          <a:effectLst/>
        </p:spPr>
        <p:txBody>
          <a:bodyPr wrap="none" lIns="90000" tIns="46800" rIns="90000" bIns="46800">
            <a:spAutoFit/>
          </a:bodyPr>
          <a:lstStyle/>
          <a:p>
            <a:pPr algn="l"/>
            <a:r>
              <a:rPr lang="en-US" altLang="zh-CN"/>
              <a:t>D is a ‘blocked’ distribution</a:t>
            </a:r>
          </a:p>
        </p:txBody>
      </p:sp>
    </p:spTree>
    <p:extLst>
      <p:ext uri="{BB962C8B-B14F-4D97-AF65-F5344CB8AC3E}">
        <p14:creationId xmlns:p14="http://schemas.microsoft.com/office/powerpoint/2010/main" val="24959964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r>
              <a:rPr lang="en-US" altLang="zh-CN">
                <a:ea typeface="宋体" pitchFamily="2" charset="-122"/>
              </a:rPr>
              <a:t>DistArray Explained</a:t>
            </a:r>
          </a:p>
        </p:txBody>
      </p:sp>
      <p:grpSp>
        <p:nvGrpSpPr>
          <p:cNvPr id="2" name="Group 155"/>
          <p:cNvGrpSpPr>
            <a:grpSpLocks/>
          </p:cNvGrpSpPr>
          <p:nvPr/>
        </p:nvGrpSpPr>
        <p:grpSpPr bwMode="auto">
          <a:xfrm>
            <a:off x="330200" y="1412875"/>
            <a:ext cx="2298700" cy="4679950"/>
            <a:chOff x="208" y="890"/>
            <a:chExt cx="1448" cy="2948"/>
          </a:xfrm>
        </p:grpSpPr>
        <p:sp>
          <p:nvSpPr>
            <p:cNvPr id="107550" name="Line 30"/>
            <p:cNvSpPr>
              <a:spLocks noChangeShapeType="1"/>
            </p:cNvSpPr>
            <p:nvPr/>
          </p:nvSpPr>
          <p:spPr bwMode="auto">
            <a:xfrm>
              <a:off x="1156" y="1751"/>
              <a:ext cx="0" cy="227"/>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27" name="Line 7"/>
            <p:cNvSpPr>
              <a:spLocks noChangeShapeType="1"/>
            </p:cNvSpPr>
            <p:nvPr/>
          </p:nvSpPr>
          <p:spPr bwMode="auto">
            <a:xfrm>
              <a:off x="340" y="935"/>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26" name="Oval 6"/>
            <p:cNvSpPr>
              <a:spLocks noChangeArrowheads="1"/>
            </p:cNvSpPr>
            <p:nvPr/>
          </p:nvSpPr>
          <p:spPr bwMode="auto">
            <a:xfrm>
              <a:off x="521" y="890"/>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28" name="Oval 8"/>
            <p:cNvSpPr>
              <a:spLocks noChangeArrowheads="1"/>
            </p:cNvSpPr>
            <p:nvPr/>
          </p:nvSpPr>
          <p:spPr bwMode="auto">
            <a:xfrm>
              <a:off x="793" y="890"/>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29" name="Oval 9"/>
            <p:cNvSpPr>
              <a:spLocks noChangeArrowheads="1"/>
            </p:cNvSpPr>
            <p:nvPr/>
          </p:nvSpPr>
          <p:spPr bwMode="auto">
            <a:xfrm>
              <a:off x="1020" y="890"/>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30" name="Line 10"/>
            <p:cNvSpPr>
              <a:spLocks noChangeShapeType="1"/>
            </p:cNvSpPr>
            <p:nvPr/>
          </p:nvSpPr>
          <p:spPr bwMode="auto">
            <a:xfrm>
              <a:off x="385" y="1978"/>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31" name="Line 11"/>
            <p:cNvSpPr>
              <a:spLocks noChangeShapeType="1"/>
            </p:cNvSpPr>
            <p:nvPr/>
          </p:nvSpPr>
          <p:spPr bwMode="auto">
            <a:xfrm flipV="1">
              <a:off x="385" y="1434"/>
              <a:ext cx="0" cy="544"/>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34" name="Line 14"/>
            <p:cNvSpPr>
              <a:spLocks noChangeShapeType="1"/>
            </p:cNvSpPr>
            <p:nvPr/>
          </p:nvSpPr>
          <p:spPr bwMode="auto">
            <a:xfrm flipV="1">
              <a:off x="385" y="1751"/>
              <a:ext cx="771" cy="0"/>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35" name="Line 15"/>
            <p:cNvSpPr>
              <a:spLocks noChangeShapeType="1"/>
            </p:cNvSpPr>
            <p:nvPr/>
          </p:nvSpPr>
          <p:spPr bwMode="auto">
            <a:xfrm>
              <a:off x="930" y="2579"/>
              <a:ext cx="0" cy="226"/>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36" name="Line 16"/>
            <p:cNvSpPr>
              <a:spLocks noChangeShapeType="1"/>
            </p:cNvSpPr>
            <p:nvPr/>
          </p:nvSpPr>
          <p:spPr bwMode="auto">
            <a:xfrm>
              <a:off x="748" y="1570"/>
              <a:ext cx="0" cy="408"/>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37" name="Line 17"/>
            <p:cNvSpPr>
              <a:spLocks noChangeShapeType="1"/>
            </p:cNvSpPr>
            <p:nvPr/>
          </p:nvSpPr>
          <p:spPr bwMode="auto">
            <a:xfrm>
              <a:off x="385" y="1570"/>
              <a:ext cx="363" cy="0"/>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32" name="Oval 12"/>
            <p:cNvSpPr>
              <a:spLocks noChangeArrowheads="1"/>
            </p:cNvSpPr>
            <p:nvPr/>
          </p:nvSpPr>
          <p:spPr bwMode="auto">
            <a:xfrm>
              <a:off x="703" y="1524"/>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33" name="Oval 13"/>
            <p:cNvSpPr>
              <a:spLocks noChangeArrowheads="1"/>
            </p:cNvSpPr>
            <p:nvPr/>
          </p:nvSpPr>
          <p:spPr bwMode="auto">
            <a:xfrm>
              <a:off x="1111" y="1706"/>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38" name="Line 18"/>
            <p:cNvSpPr>
              <a:spLocks noChangeShapeType="1"/>
            </p:cNvSpPr>
            <p:nvPr/>
          </p:nvSpPr>
          <p:spPr bwMode="auto">
            <a:xfrm>
              <a:off x="385" y="2987"/>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39" name="Line 19"/>
            <p:cNvSpPr>
              <a:spLocks noChangeShapeType="1"/>
            </p:cNvSpPr>
            <p:nvPr/>
          </p:nvSpPr>
          <p:spPr bwMode="auto">
            <a:xfrm flipV="1">
              <a:off x="385" y="2443"/>
              <a:ext cx="0" cy="544"/>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40" name="Line 20"/>
            <p:cNvSpPr>
              <a:spLocks noChangeShapeType="1"/>
            </p:cNvSpPr>
            <p:nvPr/>
          </p:nvSpPr>
          <p:spPr bwMode="auto">
            <a:xfrm flipV="1">
              <a:off x="385" y="2488"/>
              <a:ext cx="726"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41" name="Oval 21"/>
            <p:cNvSpPr>
              <a:spLocks noChangeArrowheads="1"/>
            </p:cNvSpPr>
            <p:nvPr/>
          </p:nvSpPr>
          <p:spPr bwMode="auto">
            <a:xfrm>
              <a:off x="884" y="2488"/>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42" name="Line 22"/>
            <p:cNvSpPr>
              <a:spLocks noChangeShapeType="1"/>
            </p:cNvSpPr>
            <p:nvPr/>
          </p:nvSpPr>
          <p:spPr bwMode="auto">
            <a:xfrm flipH="1">
              <a:off x="612" y="2805"/>
              <a:ext cx="318" cy="182"/>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43" name="Line 23"/>
            <p:cNvSpPr>
              <a:spLocks noChangeShapeType="1"/>
            </p:cNvSpPr>
            <p:nvPr/>
          </p:nvSpPr>
          <p:spPr bwMode="auto">
            <a:xfrm>
              <a:off x="657" y="2805"/>
              <a:ext cx="273" cy="1"/>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44" name="Line 24"/>
            <p:cNvSpPr>
              <a:spLocks noChangeShapeType="1"/>
            </p:cNvSpPr>
            <p:nvPr/>
          </p:nvSpPr>
          <p:spPr bwMode="auto">
            <a:xfrm flipH="1">
              <a:off x="657" y="2533"/>
              <a:ext cx="228" cy="0"/>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45" name="Line 25"/>
            <p:cNvSpPr>
              <a:spLocks noChangeShapeType="1"/>
            </p:cNvSpPr>
            <p:nvPr/>
          </p:nvSpPr>
          <p:spPr bwMode="auto">
            <a:xfrm flipV="1">
              <a:off x="385" y="2533"/>
              <a:ext cx="272" cy="182"/>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46" name="Line 26"/>
            <p:cNvSpPr>
              <a:spLocks noChangeShapeType="1"/>
            </p:cNvSpPr>
            <p:nvPr/>
          </p:nvSpPr>
          <p:spPr bwMode="auto">
            <a:xfrm>
              <a:off x="657" y="2533"/>
              <a:ext cx="0" cy="272"/>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47" name="Text Box 27"/>
            <p:cNvSpPr txBox="1">
              <a:spLocks noChangeArrowheads="1"/>
            </p:cNvSpPr>
            <p:nvPr/>
          </p:nvSpPr>
          <p:spPr bwMode="auto">
            <a:xfrm>
              <a:off x="476" y="2988"/>
              <a:ext cx="7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a</a:t>
              </a:r>
            </a:p>
          </p:txBody>
        </p:sp>
        <p:sp>
          <p:nvSpPr>
            <p:cNvPr id="107548" name="Text Box 28"/>
            <p:cNvSpPr txBox="1">
              <a:spLocks noChangeArrowheads="1"/>
            </p:cNvSpPr>
            <p:nvPr/>
          </p:nvSpPr>
          <p:spPr bwMode="auto">
            <a:xfrm>
              <a:off x="295" y="2761"/>
              <a:ext cx="7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b</a:t>
              </a:r>
            </a:p>
          </p:txBody>
        </p:sp>
        <p:sp>
          <p:nvSpPr>
            <p:cNvPr id="107549" name="Text Box 29"/>
            <p:cNvSpPr txBox="1">
              <a:spLocks noChangeArrowheads="1"/>
            </p:cNvSpPr>
            <p:nvPr/>
          </p:nvSpPr>
          <p:spPr bwMode="auto">
            <a:xfrm>
              <a:off x="525" y="2716"/>
              <a:ext cx="6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c</a:t>
              </a:r>
            </a:p>
          </p:txBody>
        </p:sp>
        <p:sp>
          <p:nvSpPr>
            <p:cNvPr id="107551" name="Text Box 31"/>
            <p:cNvSpPr txBox="1">
              <a:spLocks noChangeArrowheads="1"/>
            </p:cNvSpPr>
            <p:nvPr/>
          </p:nvSpPr>
          <p:spPr bwMode="auto">
            <a:xfrm>
              <a:off x="567" y="1343"/>
              <a:ext cx="40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(x2,y2)</a:t>
              </a:r>
            </a:p>
          </p:txBody>
        </p:sp>
        <p:sp>
          <p:nvSpPr>
            <p:cNvPr id="107552" name="Text Box 32"/>
            <p:cNvSpPr txBox="1">
              <a:spLocks noChangeArrowheads="1"/>
            </p:cNvSpPr>
            <p:nvPr/>
          </p:nvSpPr>
          <p:spPr bwMode="auto">
            <a:xfrm>
              <a:off x="1066" y="1524"/>
              <a:ext cx="40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(x1,y1)</a:t>
              </a:r>
            </a:p>
          </p:txBody>
        </p:sp>
        <p:sp>
          <p:nvSpPr>
            <p:cNvPr id="107553" name="Text Box 33"/>
            <p:cNvSpPr txBox="1">
              <a:spLocks noChangeArrowheads="1"/>
            </p:cNvSpPr>
            <p:nvPr/>
          </p:nvSpPr>
          <p:spPr bwMode="auto">
            <a:xfrm>
              <a:off x="1462" y="2987"/>
              <a:ext cx="88"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a:t>
              </a:r>
            </a:p>
          </p:txBody>
        </p:sp>
        <p:sp>
          <p:nvSpPr>
            <p:cNvPr id="107554" name="Text Box 34"/>
            <p:cNvSpPr txBox="1">
              <a:spLocks noChangeArrowheads="1"/>
            </p:cNvSpPr>
            <p:nvPr/>
          </p:nvSpPr>
          <p:spPr bwMode="auto">
            <a:xfrm>
              <a:off x="208" y="2397"/>
              <a:ext cx="80"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Y</a:t>
              </a:r>
            </a:p>
          </p:txBody>
        </p:sp>
        <p:sp>
          <p:nvSpPr>
            <p:cNvPr id="107555" name="Text Box 35"/>
            <p:cNvSpPr txBox="1">
              <a:spLocks noChangeArrowheads="1"/>
            </p:cNvSpPr>
            <p:nvPr/>
          </p:nvSpPr>
          <p:spPr bwMode="auto">
            <a:xfrm>
              <a:off x="1156" y="2443"/>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Z</a:t>
              </a:r>
            </a:p>
          </p:txBody>
        </p:sp>
        <p:sp>
          <p:nvSpPr>
            <p:cNvPr id="107556" name="Text Box 36"/>
            <p:cNvSpPr txBox="1">
              <a:spLocks noChangeArrowheads="1"/>
            </p:cNvSpPr>
            <p:nvPr/>
          </p:nvSpPr>
          <p:spPr bwMode="auto">
            <a:xfrm>
              <a:off x="1519" y="1887"/>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X</a:t>
              </a:r>
            </a:p>
          </p:txBody>
        </p:sp>
        <p:sp>
          <p:nvSpPr>
            <p:cNvPr id="107557" name="Text Box 37"/>
            <p:cNvSpPr txBox="1">
              <a:spLocks noChangeArrowheads="1"/>
            </p:cNvSpPr>
            <p:nvPr/>
          </p:nvSpPr>
          <p:spPr bwMode="auto">
            <a:xfrm>
              <a:off x="295" y="1297"/>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Y</a:t>
              </a:r>
            </a:p>
          </p:txBody>
        </p:sp>
        <p:sp>
          <p:nvSpPr>
            <p:cNvPr id="107558" name="Text Box 38"/>
            <p:cNvSpPr txBox="1">
              <a:spLocks noChangeArrowheads="1"/>
            </p:cNvSpPr>
            <p:nvPr/>
          </p:nvSpPr>
          <p:spPr bwMode="auto">
            <a:xfrm>
              <a:off x="431" y="981"/>
              <a:ext cx="23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(x1)</a:t>
              </a:r>
            </a:p>
          </p:txBody>
        </p:sp>
        <p:sp>
          <p:nvSpPr>
            <p:cNvPr id="107559" name="Text Box 39"/>
            <p:cNvSpPr txBox="1">
              <a:spLocks noChangeArrowheads="1"/>
            </p:cNvSpPr>
            <p:nvPr/>
          </p:nvSpPr>
          <p:spPr bwMode="auto">
            <a:xfrm>
              <a:off x="975" y="981"/>
              <a:ext cx="23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(x3)</a:t>
              </a:r>
            </a:p>
          </p:txBody>
        </p:sp>
        <p:sp>
          <p:nvSpPr>
            <p:cNvPr id="107560" name="Text Box 40"/>
            <p:cNvSpPr txBox="1">
              <a:spLocks noChangeArrowheads="1"/>
            </p:cNvSpPr>
            <p:nvPr/>
          </p:nvSpPr>
          <p:spPr bwMode="auto">
            <a:xfrm>
              <a:off x="647" y="2282"/>
              <a:ext cx="42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(a,b,c))</a:t>
              </a:r>
            </a:p>
          </p:txBody>
        </p:sp>
        <p:sp>
          <p:nvSpPr>
            <p:cNvPr id="107561" name="AutoShape 41"/>
            <p:cNvSpPr>
              <a:spLocks noChangeArrowheads="1"/>
            </p:cNvSpPr>
            <p:nvPr/>
          </p:nvSpPr>
          <p:spPr bwMode="auto">
            <a:xfrm>
              <a:off x="269" y="3255"/>
              <a:ext cx="1387" cy="583"/>
            </a:xfrm>
            <a:prstGeom prst="roundRect">
              <a:avLst>
                <a:gd name="adj" fmla="val 16667"/>
              </a:avLst>
            </a:prstGeom>
            <a:noFill/>
            <a:ln w="9525" algn="ctr">
              <a:solidFill>
                <a:srgbClr val="FF9933"/>
              </a:solidFill>
              <a:round/>
              <a:headEnd/>
              <a:tailEnd/>
            </a:ln>
            <a:effectLst/>
          </p:spPr>
          <p:txBody>
            <a:bodyPr wrap="none" lIns="90000" tIns="46800" rIns="90000" bIns="46800">
              <a:spAutoFit/>
            </a:bodyPr>
            <a:lstStyle/>
            <a:p>
              <a:pPr algn="l"/>
              <a:r>
                <a:rPr lang="en-US" altLang="zh-CN" b="1"/>
                <a:t>Point</a:t>
              </a:r>
            </a:p>
            <a:p>
              <a:pPr algn="l"/>
              <a:r>
                <a:rPr lang="en-US" altLang="zh-CN"/>
                <a:t>Used as subscripts</a:t>
              </a:r>
            </a:p>
            <a:p>
              <a:pPr algn="l"/>
              <a:r>
                <a:rPr lang="en-US" altLang="zh-CN"/>
                <a:t>A(i), B(i,j), D(,j,k)</a:t>
              </a:r>
            </a:p>
          </p:txBody>
        </p:sp>
      </p:grpSp>
      <p:grpSp>
        <p:nvGrpSpPr>
          <p:cNvPr id="3" name="Group 154"/>
          <p:cNvGrpSpPr>
            <a:grpSpLocks/>
          </p:cNvGrpSpPr>
          <p:nvPr/>
        </p:nvGrpSpPr>
        <p:grpSpPr bwMode="auto">
          <a:xfrm>
            <a:off x="3067050" y="1412875"/>
            <a:ext cx="2559050" cy="4648200"/>
            <a:chOff x="1932" y="890"/>
            <a:chExt cx="1612" cy="2928"/>
          </a:xfrm>
        </p:grpSpPr>
        <p:sp>
          <p:nvSpPr>
            <p:cNvPr id="107599" name="Rectangle 79"/>
            <p:cNvSpPr>
              <a:spLocks noChangeArrowheads="1"/>
            </p:cNvSpPr>
            <p:nvPr/>
          </p:nvSpPr>
          <p:spPr bwMode="auto">
            <a:xfrm>
              <a:off x="2472" y="1570"/>
              <a:ext cx="408" cy="182"/>
            </a:xfrm>
            <a:prstGeom prst="rect">
              <a:avLst/>
            </a:prstGeom>
            <a:solidFill>
              <a:schemeClr val="folHlink"/>
            </a:solidFill>
            <a:ln w="9525" algn="ctr">
              <a:noFill/>
              <a:miter lim="800000"/>
              <a:headEnd/>
              <a:tailEnd/>
            </a:ln>
            <a:effectLst/>
          </p:spPr>
          <p:txBody>
            <a:bodyPr wrap="none" lIns="90000" tIns="46800" rIns="90000" bIns="46800" anchor="ctr"/>
            <a:lstStyle/>
            <a:p>
              <a:endParaRPr lang="zh-CN" altLang="en-US"/>
            </a:p>
          </p:txBody>
        </p:sp>
        <p:sp>
          <p:nvSpPr>
            <p:cNvPr id="107563" name="Line 43"/>
            <p:cNvSpPr>
              <a:spLocks noChangeShapeType="1"/>
            </p:cNvSpPr>
            <p:nvPr/>
          </p:nvSpPr>
          <p:spPr bwMode="auto">
            <a:xfrm>
              <a:off x="2064" y="935"/>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98" name="Rectangle 78"/>
            <p:cNvSpPr>
              <a:spLocks noChangeArrowheads="1"/>
            </p:cNvSpPr>
            <p:nvPr/>
          </p:nvSpPr>
          <p:spPr bwMode="auto">
            <a:xfrm>
              <a:off x="2290" y="890"/>
              <a:ext cx="499" cy="91"/>
            </a:xfrm>
            <a:prstGeom prst="rect">
              <a:avLst/>
            </a:prstGeom>
            <a:solidFill>
              <a:schemeClr val="folHlink"/>
            </a:solidFill>
            <a:ln w="9525" algn="ctr">
              <a:noFill/>
              <a:miter lim="800000"/>
              <a:headEnd/>
              <a:tailEnd/>
            </a:ln>
            <a:effectLst/>
          </p:spPr>
          <p:txBody>
            <a:bodyPr wrap="none" lIns="90000" tIns="46800" rIns="90000" bIns="46800" anchor="ctr"/>
            <a:lstStyle/>
            <a:p>
              <a:endParaRPr lang="zh-CN" altLang="en-US"/>
            </a:p>
          </p:txBody>
        </p:sp>
        <p:sp>
          <p:nvSpPr>
            <p:cNvPr id="107562" name="Line 42"/>
            <p:cNvSpPr>
              <a:spLocks noChangeShapeType="1"/>
            </p:cNvSpPr>
            <p:nvPr/>
          </p:nvSpPr>
          <p:spPr bwMode="auto">
            <a:xfrm>
              <a:off x="2880" y="1752"/>
              <a:ext cx="0" cy="227"/>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64" name="Oval 44"/>
            <p:cNvSpPr>
              <a:spLocks noChangeArrowheads="1"/>
            </p:cNvSpPr>
            <p:nvPr/>
          </p:nvSpPr>
          <p:spPr bwMode="auto">
            <a:xfrm>
              <a:off x="2245" y="890"/>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66" name="Oval 46"/>
            <p:cNvSpPr>
              <a:spLocks noChangeArrowheads="1"/>
            </p:cNvSpPr>
            <p:nvPr/>
          </p:nvSpPr>
          <p:spPr bwMode="auto">
            <a:xfrm>
              <a:off x="2744" y="890"/>
              <a:ext cx="91" cy="90"/>
            </a:xfrm>
            <a:prstGeom prst="ellipse">
              <a:avLst/>
            </a:prstGeom>
            <a:solidFill>
              <a:srgbClr val="0000CC"/>
            </a:solidFill>
            <a:ln w="9525" algn="ctr">
              <a:solidFill>
                <a:srgbClr val="996600"/>
              </a:solidFill>
              <a:round/>
              <a:headEnd/>
              <a:tailEnd/>
            </a:ln>
            <a:effectLst/>
          </p:spPr>
          <p:txBody>
            <a:bodyPr wrap="none" lIns="90000" tIns="46800" rIns="90000" bIns="46800" anchor="ctr"/>
            <a:lstStyle/>
            <a:p>
              <a:endParaRPr lang="zh-CN" altLang="en-US"/>
            </a:p>
          </p:txBody>
        </p:sp>
        <p:sp>
          <p:nvSpPr>
            <p:cNvPr id="107567" name="Line 47"/>
            <p:cNvSpPr>
              <a:spLocks noChangeShapeType="1"/>
            </p:cNvSpPr>
            <p:nvPr/>
          </p:nvSpPr>
          <p:spPr bwMode="auto">
            <a:xfrm>
              <a:off x="2109" y="1979"/>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68" name="Line 48"/>
            <p:cNvSpPr>
              <a:spLocks noChangeShapeType="1"/>
            </p:cNvSpPr>
            <p:nvPr/>
          </p:nvSpPr>
          <p:spPr bwMode="auto">
            <a:xfrm flipV="1">
              <a:off x="2109" y="1435"/>
              <a:ext cx="0" cy="544"/>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69" name="Line 49"/>
            <p:cNvSpPr>
              <a:spLocks noChangeShapeType="1"/>
            </p:cNvSpPr>
            <p:nvPr/>
          </p:nvSpPr>
          <p:spPr bwMode="auto">
            <a:xfrm flipV="1">
              <a:off x="2109" y="1752"/>
              <a:ext cx="771" cy="0"/>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71" name="Line 51"/>
            <p:cNvSpPr>
              <a:spLocks noChangeShapeType="1"/>
            </p:cNvSpPr>
            <p:nvPr/>
          </p:nvSpPr>
          <p:spPr bwMode="auto">
            <a:xfrm>
              <a:off x="2472" y="1571"/>
              <a:ext cx="0" cy="408"/>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72" name="Line 52"/>
            <p:cNvSpPr>
              <a:spLocks noChangeShapeType="1"/>
            </p:cNvSpPr>
            <p:nvPr/>
          </p:nvSpPr>
          <p:spPr bwMode="auto">
            <a:xfrm>
              <a:off x="2109" y="1571"/>
              <a:ext cx="363" cy="0"/>
            </a:xfrm>
            <a:prstGeom prst="line">
              <a:avLst/>
            </a:prstGeom>
            <a:noFill/>
            <a:ln w="9525">
              <a:solidFill>
                <a:srgbClr val="996600"/>
              </a:solidFill>
              <a:prstDash val="dash"/>
              <a:round/>
              <a:headEnd/>
              <a:tailEnd/>
            </a:ln>
            <a:effectLst/>
          </p:spPr>
          <p:txBody>
            <a:bodyPr wrap="none" lIns="90000" tIns="46800" rIns="90000" bIns="46800" anchor="ctr"/>
            <a:lstStyle/>
            <a:p>
              <a:endParaRPr lang="zh-CN" altLang="en-US"/>
            </a:p>
          </p:txBody>
        </p:sp>
        <p:sp>
          <p:nvSpPr>
            <p:cNvPr id="107573" name="Oval 53"/>
            <p:cNvSpPr>
              <a:spLocks noChangeArrowheads="1"/>
            </p:cNvSpPr>
            <p:nvPr/>
          </p:nvSpPr>
          <p:spPr bwMode="auto">
            <a:xfrm>
              <a:off x="2427" y="1525"/>
              <a:ext cx="91" cy="90"/>
            </a:xfrm>
            <a:prstGeom prst="ellipse">
              <a:avLst/>
            </a:prstGeom>
            <a:solidFill>
              <a:srgbClr val="0000CC"/>
            </a:solidFill>
            <a:ln w="9525" algn="ctr">
              <a:noFill/>
              <a:round/>
              <a:headEnd/>
              <a:tailEnd/>
            </a:ln>
            <a:effectLst/>
          </p:spPr>
          <p:txBody>
            <a:bodyPr wrap="none" lIns="90000" tIns="46800" rIns="90000" bIns="46800" anchor="ctr"/>
            <a:lstStyle/>
            <a:p>
              <a:endParaRPr lang="zh-CN" altLang="en-US"/>
            </a:p>
          </p:txBody>
        </p:sp>
        <p:sp>
          <p:nvSpPr>
            <p:cNvPr id="107574" name="Oval 54"/>
            <p:cNvSpPr>
              <a:spLocks noChangeArrowheads="1"/>
            </p:cNvSpPr>
            <p:nvPr/>
          </p:nvSpPr>
          <p:spPr bwMode="auto">
            <a:xfrm>
              <a:off x="2835" y="1707"/>
              <a:ext cx="91" cy="90"/>
            </a:xfrm>
            <a:prstGeom prst="ellipse">
              <a:avLst/>
            </a:prstGeom>
            <a:solidFill>
              <a:srgbClr val="0000CC"/>
            </a:solidFill>
            <a:ln w="9525" algn="ctr">
              <a:noFill/>
              <a:round/>
              <a:headEnd/>
              <a:tailEnd/>
            </a:ln>
            <a:effectLst/>
          </p:spPr>
          <p:txBody>
            <a:bodyPr wrap="none" lIns="90000" tIns="46800" rIns="90000" bIns="46800" anchor="ctr"/>
            <a:lstStyle/>
            <a:p>
              <a:endParaRPr lang="zh-CN" altLang="en-US"/>
            </a:p>
          </p:txBody>
        </p:sp>
        <p:sp>
          <p:nvSpPr>
            <p:cNvPr id="107575" name="Line 55"/>
            <p:cNvSpPr>
              <a:spLocks noChangeShapeType="1"/>
            </p:cNvSpPr>
            <p:nvPr/>
          </p:nvSpPr>
          <p:spPr bwMode="auto">
            <a:xfrm>
              <a:off x="2109" y="3008"/>
              <a:ext cx="1089" cy="0"/>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76" name="Line 56"/>
            <p:cNvSpPr>
              <a:spLocks noChangeShapeType="1"/>
            </p:cNvSpPr>
            <p:nvPr/>
          </p:nvSpPr>
          <p:spPr bwMode="auto">
            <a:xfrm flipV="1">
              <a:off x="2109" y="2464"/>
              <a:ext cx="0" cy="544"/>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77" name="Line 57"/>
            <p:cNvSpPr>
              <a:spLocks noChangeShapeType="1"/>
            </p:cNvSpPr>
            <p:nvPr/>
          </p:nvSpPr>
          <p:spPr bwMode="auto">
            <a:xfrm flipV="1">
              <a:off x="2109" y="2509"/>
              <a:ext cx="726"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587" name="Text Box 67"/>
            <p:cNvSpPr txBox="1">
              <a:spLocks noChangeArrowheads="1"/>
            </p:cNvSpPr>
            <p:nvPr/>
          </p:nvSpPr>
          <p:spPr bwMode="auto">
            <a:xfrm>
              <a:off x="2291" y="1344"/>
              <a:ext cx="40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(x2,y2)</a:t>
              </a:r>
            </a:p>
          </p:txBody>
        </p:sp>
        <p:sp>
          <p:nvSpPr>
            <p:cNvPr id="107588" name="Text Box 68"/>
            <p:cNvSpPr txBox="1">
              <a:spLocks noChangeArrowheads="1"/>
            </p:cNvSpPr>
            <p:nvPr/>
          </p:nvSpPr>
          <p:spPr bwMode="auto">
            <a:xfrm>
              <a:off x="2925" y="1480"/>
              <a:ext cx="40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(x1,y1)</a:t>
              </a:r>
            </a:p>
          </p:txBody>
        </p:sp>
        <p:sp>
          <p:nvSpPr>
            <p:cNvPr id="107589" name="Text Box 69"/>
            <p:cNvSpPr txBox="1">
              <a:spLocks noChangeArrowheads="1"/>
            </p:cNvSpPr>
            <p:nvPr/>
          </p:nvSpPr>
          <p:spPr bwMode="auto">
            <a:xfrm>
              <a:off x="3186" y="3008"/>
              <a:ext cx="88"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X</a:t>
              </a:r>
            </a:p>
          </p:txBody>
        </p:sp>
        <p:sp>
          <p:nvSpPr>
            <p:cNvPr id="107590" name="Text Box 70"/>
            <p:cNvSpPr txBox="1">
              <a:spLocks noChangeArrowheads="1"/>
            </p:cNvSpPr>
            <p:nvPr/>
          </p:nvSpPr>
          <p:spPr bwMode="auto">
            <a:xfrm>
              <a:off x="1932" y="2418"/>
              <a:ext cx="80"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Y</a:t>
              </a:r>
            </a:p>
          </p:txBody>
        </p:sp>
        <p:sp>
          <p:nvSpPr>
            <p:cNvPr id="107591" name="Text Box 71"/>
            <p:cNvSpPr txBox="1">
              <a:spLocks noChangeArrowheads="1"/>
            </p:cNvSpPr>
            <p:nvPr/>
          </p:nvSpPr>
          <p:spPr bwMode="auto">
            <a:xfrm>
              <a:off x="2880" y="2464"/>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Z</a:t>
              </a:r>
            </a:p>
          </p:txBody>
        </p:sp>
        <p:sp>
          <p:nvSpPr>
            <p:cNvPr id="107592" name="Text Box 72"/>
            <p:cNvSpPr txBox="1">
              <a:spLocks noChangeArrowheads="1"/>
            </p:cNvSpPr>
            <p:nvPr/>
          </p:nvSpPr>
          <p:spPr bwMode="auto">
            <a:xfrm>
              <a:off x="3243" y="1908"/>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X</a:t>
              </a:r>
            </a:p>
          </p:txBody>
        </p:sp>
        <p:sp>
          <p:nvSpPr>
            <p:cNvPr id="107593" name="Text Box 73"/>
            <p:cNvSpPr txBox="1">
              <a:spLocks noChangeArrowheads="1"/>
            </p:cNvSpPr>
            <p:nvPr/>
          </p:nvSpPr>
          <p:spPr bwMode="auto">
            <a:xfrm>
              <a:off x="2019" y="1298"/>
              <a:ext cx="136" cy="156"/>
            </a:xfrm>
            <a:prstGeom prst="rect">
              <a:avLst/>
            </a:prstGeom>
            <a:noFill/>
            <a:ln w="9525" algn="ctr">
              <a:noFill/>
              <a:miter lim="800000"/>
              <a:headEnd/>
              <a:tailEnd/>
            </a:ln>
            <a:effectLst/>
          </p:spPr>
          <p:txBody>
            <a:bodyPr lIns="0" tIns="0" rIns="0" bIns="0">
              <a:spAutoFit/>
            </a:bodyPr>
            <a:lstStyle/>
            <a:p>
              <a:r>
                <a:rPr lang="en-US" altLang="zh-CN" i="1">
                  <a:latin typeface="Times New Roman" pitchFamily="18" charset="0"/>
                  <a:cs typeface="Times New Roman" pitchFamily="18" charset="0"/>
                </a:rPr>
                <a:t>Y</a:t>
              </a:r>
            </a:p>
          </p:txBody>
        </p:sp>
        <p:sp>
          <p:nvSpPr>
            <p:cNvPr id="107594" name="Text Box 74"/>
            <p:cNvSpPr txBox="1">
              <a:spLocks noChangeArrowheads="1"/>
            </p:cNvSpPr>
            <p:nvPr/>
          </p:nvSpPr>
          <p:spPr bwMode="auto">
            <a:xfrm>
              <a:off x="2235" y="981"/>
              <a:ext cx="7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1</a:t>
              </a:r>
            </a:p>
          </p:txBody>
        </p:sp>
        <p:sp>
          <p:nvSpPr>
            <p:cNvPr id="107595" name="Text Box 75"/>
            <p:cNvSpPr txBox="1">
              <a:spLocks noChangeArrowheads="1"/>
            </p:cNvSpPr>
            <p:nvPr/>
          </p:nvSpPr>
          <p:spPr bwMode="auto">
            <a:xfrm>
              <a:off x="2779" y="981"/>
              <a:ext cx="72"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3</a:t>
              </a:r>
            </a:p>
          </p:txBody>
        </p:sp>
        <p:sp>
          <p:nvSpPr>
            <p:cNvPr id="107596" name="Text Box 76"/>
            <p:cNvSpPr txBox="1">
              <a:spLocks noChangeArrowheads="1"/>
            </p:cNvSpPr>
            <p:nvPr/>
          </p:nvSpPr>
          <p:spPr bwMode="auto">
            <a:xfrm>
              <a:off x="2371" y="2303"/>
              <a:ext cx="424" cy="156"/>
            </a:xfrm>
            <a:prstGeom prst="rect">
              <a:avLst/>
            </a:prstGeom>
            <a:noFill/>
            <a:ln w="9525" algn="ctr">
              <a:noFill/>
              <a:miter lim="800000"/>
              <a:headEnd/>
              <a:tailEnd/>
            </a:ln>
            <a:effectLst/>
          </p:spPr>
          <p:txBody>
            <a:bodyPr wrap="none" lIns="0" tIns="0" rIns="0" bIns="0">
              <a:spAutoFit/>
            </a:bodyPr>
            <a:lstStyle/>
            <a:p>
              <a:r>
                <a:rPr lang="en-US" altLang="zh-CN" i="1">
                  <a:latin typeface="Times New Roman" pitchFamily="18" charset="0"/>
                  <a:cs typeface="Times New Roman" pitchFamily="18" charset="0"/>
                </a:rPr>
                <a:t>(a,b,c))</a:t>
              </a:r>
            </a:p>
          </p:txBody>
        </p:sp>
        <p:sp>
          <p:nvSpPr>
            <p:cNvPr id="107597" name="AutoShape 77"/>
            <p:cNvSpPr>
              <a:spLocks noChangeArrowheads="1"/>
            </p:cNvSpPr>
            <p:nvPr/>
          </p:nvSpPr>
          <p:spPr bwMode="auto">
            <a:xfrm>
              <a:off x="1973" y="3235"/>
              <a:ext cx="1571" cy="583"/>
            </a:xfrm>
            <a:prstGeom prst="roundRect">
              <a:avLst>
                <a:gd name="adj" fmla="val 16667"/>
              </a:avLst>
            </a:prstGeom>
            <a:noFill/>
            <a:ln w="9525" algn="ctr">
              <a:solidFill>
                <a:srgbClr val="FF9933"/>
              </a:solidFill>
              <a:round/>
              <a:headEnd/>
              <a:tailEnd/>
            </a:ln>
            <a:effectLst/>
          </p:spPr>
          <p:txBody>
            <a:bodyPr wrap="none" lIns="90000" tIns="46800" rIns="90000" bIns="46800">
              <a:spAutoFit/>
            </a:bodyPr>
            <a:lstStyle/>
            <a:p>
              <a:pPr algn="l"/>
              <a:r>
                <a:rPr lang="en-US" altLang="zh-CN" b="1"/>
                <a:t>Region</a:t>
              </a:r>
            </a:p>
            <a:p>
              <a:pPr algn="l"/>
              <a:r>
                <a:rPr lang="en-US" altLang="zh-CN"/>
                <a:t>Acceptable subscripts</a:t>
              </a:r>
            </a:p>
            <a:p>
              <a:pPr algn="l"/>
              <a:r>
                <a:rPr lang="en-US" altLang="zh-CN"/>
                <a:t>i..j, (1,1,1)*(2,2,3)</a:t>
              </a:r>
            </a:p>
          </p:txBody>
        </p:sp>
        <p:sp>
          <p:nvSpPr>
            <p:cNvPr id="107601" name="Rectangle 81"/>
            <p:cNvSpPr>
              <a:spLocks noChangeArrowheads="1"/>
            </p:cNvSpPr>
            <p:nvPr/>
          </p:nvSpPr>
          <p:spPr bwMode="auto">
            <a:xfrm>
              <a:off x="2290" y="2691"/>
              <a:ext cx="227" cy="182"/>
            </a:xfrm>
            <a:prstGeom prst="rect">
              <a:avLst/>
            </a:prstGeom>
            <a:solidFill>
              <a:schemeClr val="folHlink"/>
            </a:solidFill>
            <a:ln w="9525" algn="ctr">
              <a:noFill/>
              <a:miter lim="800000"/>
              <a:headEnd/>
              <a:tailEnd/>
            </a:ln>
            <a:effectLst/>
          </p:spPr>
          <p:txBody>
            <a:bodyPr wrap="none" lIns="90000" tIns="46800" rIns="90000" bIns="46800" anchor="ctr"/>
            <a:lstStyle/>
            <a:p>
              <a:endParaRPr lang="zh-CN" altLang="en-US"/>
            </a:p>
          </p:txBody>
        </p:sp>
        <p:sp>
          <p:nvSpPr>
            <p:cNvPr id="107603" name="AutoShape 83"/>
            <p:cNvSpPr>
              <a:spLocks noChangeArrowheads="1"/>
            </p:cNvSpPr>
            <p:nvPr/>
          </p:nvSpPr>
          <p:spPr bwMode="auto">
            <a:xfrm>
              <a:off x="2290" y="2555"/>
              <a:ext cx="409" cy="136"/>
            </a:xfrm>
            <a:prstGeom prst="parallelogram">
              <a:avLst>
                <a:gd name="adj" fmla="val 129414"/>
              </a:avLst>
            </a:prstGeom>
            <a:solidFill>
              <a:srgbClr val="CC66FF"/>
            </a:solidFill>
            <a:ln w="9525" algn="ctr">
              <a:noFill/>
              <a:miter lim="800000"/>
              <a:headEnd/>
              <a:tailEnd/>
            </a:ln>
            <a:effectLst/>
          </p:spPr>
          <p:txBody>
            <a:bodyPr wrap="none" lIns="90000" tIns="46800" rIns="90000" bIns="46800" anchor="ctr"/>
            <a:lstStyle/>
            <a:p>
              <a:endParaRPr lang="zh-CN" altLang="en-US"/>
            </a:p>
          </p:txBody>
        </p:sp>
        <p:sp>
          <p:nvSpPr>
            <p:cNvPr id="107608" name="Freeform 88"/>
            <p:cNvSpPr>
              <a:spLocks/>
            </p:cNvSpPr>
            <p:nvPr/>
          </p:nvSpPr>
          <p:spPr bwMode="auto">
            <a:xfrm>
              <a:off x="2517" y="2555"/>
              <a:ext cx="182" cy="317"/>
            </a:xfrm>
            <a:custGeom>
              <a:avLst/>
              <a:gdLst/>
              <a:ahLst/>
              <a:cxnLst>
                <a:cxn ang="0">
                  <a:pos x="0" y="136"/>
                </a:cxn>
                <a:cxn ang="0">
                  <a:pos x="0" y="317"/>
                </a:cxn>
                <a:cxn ang="0">
                  <a:pos x="182" y="181"/>
                </a:cxn>
                <a:cxn ang="0">
                  <a:pos x="182" y="0"/>
                </a:cxn>
                <a:cxn ang="0">
                  <a:pos x="0" y="136"/>
                </a:cxn>
              </a:cxnLst>
              <a:rect l="0" t="0" r="r" b="b"/>
              <a:pathLst>
                <a:path w="182" h="317">
                  <a:moveTo>
                    <a:pt x="0" y="136"/>
                  </a:moveTo>
                  <a:lnTo>
                    <a:pt x="0" y="317"/>
                  </a:lnTo>
                  <a:lnTo>
                    <a:pt x="182" y="181"/>
                  </a:lnTo>
                  <a:lnTo>
                    <a:pt x="182" y="0"/>
                  </a:lnTo>
                  <a:lnTo>
                    <a:pt x="0" y="136"/>
                  </a:lnTo>
                  <a:close/>
                </a:path>
              </a:pathLst>
            </a:custGeom>
            <a:solidFill>
              <a:srgbClr val="990099"/>
            </a:solidFill>
            <a:ln w="9525" cap="flat" cmpd="sng">
              <a:noFill/>
              <a:prstDash val="solid"/>
              <a:round/>
              <a:headEnd/>
              <a:tailEnd/>
            </a:ln>
            <a:effectLst/>
          </p:spPr>
          <p:txBody>
            <a:bodyPr wrap="none" lIns="90000" tIns="46800" rIns="90000" bIns="46800" anchor="ctr"/>
            <a:lstStyle/>
            <a:p>
              <a:endParaRPr lang="zh-CN" altLang="en-US"/>
            </a:p>
          </p:txBody>
        </p:sp>
        <p:sp>
          <p:nvSpPr>
            <p:cNvPr id="107600" name="Oval 80"/>
            <p:cNvSpPr>
              <a:spLocks noChangeArrowheads="1"/>
            </p:cNvSpPr>
            <p:nvPr/>
          </p:nvSpPr>
          <p:spPr bwMode="auto">
            <a:xfrm>
              <a:off x="2653" y="2509"/>
              <a:ext cx="91" cy="90"/>
            </a:xfrm>
            <a:prstGeom prst="ellipse">
              <a:avLst/>
            </a:prstGeom>
            <a:solidFill>
              <a:srgbClr val="0000CC"/>
            </a:solidFill>
            <a:ln w="9525" algn="ctr">
              <a:noFill/>
              <a:round/>
              <a:headEnd/>
              <a:tailEnd/>
            </a:ln>
            <a:effectLst/>
          </p:spPr>
          <p:txBody>
            <a:bodyPr wrap="none" lIns="90000" tIns="46800" rIns="90000" bIns="46800" anchor="ctr"/>
            <a:lstStyle/>
            <a:p>
              <a:endParaRPr lang="zh-CN" altLang="en-US"/>
            </a:p>
          </p:txBody>
        </p:sp>
        <p:sp>
          <p:nvSpPr>
            <p:cNvPr id="107578" name="Oval 58"/>
            <p:cNvSpPr>
              <a:spLocks noChangeArrowheads="1"/>
            </p:cNvSpPr>
            <p:nvPr/>
          </p:nvSpPr>
          <p:spPr bwMode="auto">
            <a:xfrm>
              <a:off x="2245" y="2827"/>
              <a:ext cx="91" cy="90"/>
            </a:xfrm>
            <a:prstGeom prst="ellipse">
              <a:avLst/>
            </a:prstGeom>
            <a:solidFill>
              <a:srgbClr val="0000CC"/>
            </a:solidFill>
            <a:ln w="9525" algn="ctr">
              <a:noFill/>
              <a:round/>
              <a:headEnd/>
              <a:tailEnd/>
            </a:ln>
            <a:effectLst/>
          </p:spPr>
          <p:txBody>
            <a:bodyPr wrap="none" lIns="90000" tIns="46800" rIns="90000" bIns="46800" anchor="ctr"/>
            <a:lstStyle/>
            <a:p>
              <a:endParaRPr lang="zh-CN" altLang="en-US"/>
            </a:p>
          </p:txBody>
        </p:sp>
      </p:grpSp>
      <p:grpSp>
        <p:nvGrpSpPr>
          <p:cNvPr id="4" name="Group 153"/>
          <p:cNvGrpSpPr>
            <a:grpSpLocks/>
          </p:cNvGrpSpPr>
          <p:nvPr/>
        </p:nvGrpSpPr>
        <p:grpSpPr bwMode="auto">
          <a:xfrm>
            <a:off x="5724525" y="950913"/>
            <a:ext cx="3168650" cy="5132387"/>
            <a:chOff x="3606" y="599"/>
            <a:chExt cx="1996" cy="3233"/>
          </a:xfrm>
        </p:grpSpPr>
        <p:sp>
          <p:nvSpPr>
            <p:cNvPr id="107617" name="AutoShape 97"/>
            <p:cNvSpPr>
              <a:spLocks noChangeArrowheads="1"/>
            </p:cNvSpPr>
            <p:nvPr/>
          </p:nvSpPr>
          <p:spPr bwMode="auto">
            <a:xfrm>
              <a:off x="3969" y="935"/>
              <a:ext cx="1224" cy="545"/>
            </a:xfrm>
            <a:prstGeom prst="roundRect">
              <a:avLst>
                <a:gd name="adj" fmla="val 16667"/>
              </a:avLst>
            </a:prstGeom>
            <a:solidFill>
              <a:schemeClr val="bg1"/>
            </a:solidFill>
            <a:ln w="9525" algn="ctr">
              <a:solidFill>
                <a:srgbClr val="996600"/>
              </a:solidFill>
              <a:prstDash val="lgDash"/>
              <a:round/>
              <a:headEnd/>
              <a:tailEnd/>
            </a:ln>
            <a:effectLst/>
          </p:spPr>
          <p:txBody>
            <a:bodyPr wrap="none" lIns="90000" tIns="46800" rIns="90000" bIns="46800" anchor="ctr"/>
            <a:lstStyle/>
            <a:p>
              <a:endParaRPr lang="zh-CN" altLang="en-US"/>
            </a:p>
          </p:txBody>
        </p:sp>
        <p:sp>
          <p:nvSpPr>
            <p:cNvPr id="107609" name="AutoShape 89"/>
            <p:cNvSpPr>
              <a:spLocks noChangeArrowheads="1"/>
            </p:cNvSpPr>
            <p:nvPr/>
          </p:nvSpPr>
          <p:spPr bwMode="auto">
            <a:xfrm>
              <a:off x="3787" y="3249"/>
              <a:ext cx="1603" cy="583"/>
            </a:xfrm>
            <a:prstGeom prst="roundRect">
              <a:avLst>
                <a:gd name="adj" fmla="val 16667"/>
              </a:avLst>
            </a:prstGeom>
            <a:noFill/>
            <a:ln w="9525" algn="ctr">
              <a:solidFill>
                <a:srgbClr val="FF9933"/>
              </a:solidFill>
              <a:round/>
              <a:headEnd/>
              <a:tailEnd/>
            </a:ln>
            <a:effectLst/>
          </p:spPr>
          <p:txBody>
            <a:bodyPr wrap="none" lIns="90000" tIns="46800" rIns="90000" bIns="46800">
              <a:spAutoFit/>
            </a:bodyPr>
            <a:lstStyle/>
            <a:p>
              <a:pPr algn="l"/>
              <a:r>
                <a:rPr lang="en-US" altLang="zh-CN" b="1"/>
                <a:t>Dist</a:t>
              </a:r>
            </a:p>
            <a:p>
              <a:pPr algn="l"/>
              <a:r>
                <a:rPr lang="en-US" altLang="zh-CN"/>
                <a:t>Where is a(i) placed?</a:t>
              </a:r>
            </a:p>
            <a:p>
              <a:pPr algn="l"/>
              <a:r>
                <a:rPr lang="en-US" altLang="zh-CN"/>
                <a:t>Unique, Block, Cyclic?</a:t>
              </a:r>
            </a:p>
          </p:txBody>
        </p:sp>
        <p:sp>
          <p:nvSpPr>
            <p:cNvPr id="107611" name="AutoShape 91"/>
            <p:cNvSpPr>
              <a:spLocks noChangeArrowheads="1"/>
            </p:cNvSpPr>
            <p:nvPr/>
          </p:nvSpPr>
          <p:spPr bwMode="auto">
            <a:xfrm>
              <a:off x="4286" y="1071"/>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2" name="AutoShape 92"/>
            <p:cNvSpPr>
              <a:spLocks noChangeArrowheads="1"/>
            </p:cNvSpPr>
            <p:nvPr/>
          </p:nvSpPr>
          <p:spPr bwMode="auto">
            <a:xfrm>
              <a:off x="4468" y="1071"/>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3" name="AutoShape 93"/>
            <p:cNvSpPr>
              <a:spLocks noChangeArrowheads="1"/>
            </p:cNvSpPr>
            <p:nvPr/>
          </p:nvSpPr>
          <p:spPr bwMode="auto">
            <a:xfrm>
              <a:off x="4694" y="1071"/>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4" name="AutoShape 94"/>
            <p:cNvSpPr>
              <a:spLocks noChangeArrowheads="1"/>
            </p:cNvSpPr>
            <p:nvPr/>
          </p:nvSpPr>
          <p:spPr bwMode="auto">
            <a:xfrm>
              <a:off x="4377" y="1253"/>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5" name="AutoShape 95"/>
            <p:cNvSpPr>
              <a:spLocks noChangeArrowheads="1"/>
            </p:cNvSpPr>
            <p:nvPr/>
          </p:nvSpPr>
          <p:spPr bwMode="auto">
            <a:xfrm>
              <a:off x="4558" y="1253"/>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6" name="Text Box 96"/>
            <p:cNvSpPr txBox="1">
              <a:spLocks noChangeArrowheads="1"/>
            </p:cNvSpPr>
            <p:nvPr/>
          </p:nvSpPr>
          <p:spPr bwMode="auto">
            <a:xfrm>
              <a:off x="4408" y="599"/>
              <a:ext cx="456" cy="156"/>
            </a:xfrm>
            <a:prstGeom prst="rect">
              <a:avLst/>
            </a:prstGeom>
            <a:noFill/>
            <a:ln w="9525" algn="ctr">
              <a:noFill/>
              <a:miter lim="800000"/>
              <a:headEnd/>
              <a:tailEnd/>
            </a:ln>
            <a:effectLst/>
          </p:spPr>
          <p:txBody>
            <a:bodyPr wrap="none" lIns="0" tIns="0" rIns="0" bIns="0">
              <a:spAutoFit/>
            </a:bodyPr>
            <a:lstStyle/>
            <a:p>
              <a:r>
                <a:rPr lang="en-US" altLang="zh-CN"/>
                <a:t>Region</a:t>
              </a:r>
            </a:p>
          </p:txBody>
        </p:sp>
        <p:sp>
          <p:nvSpPr>
            <p:cNvPr id="107618" name="AutoShape 98"/>
            <p:cNvSpPr>
              <a:spLocks noChangeArrowheads="1"/>
            </p:cNvSpPr>
            <p:nvPr/>
          </p:nvSpPr>
          <p:spPr bwMode="auto">
            <a:xfrm>
              <a:off x="4921" y="1253"/>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19" name="AutoShape 99"/>
            <p:cNvSpPr>
              <a:spLocks noChangeArrowheads="1"/>
            </p:cNvSpPr>
            <p:nvPr/>
          </p:nvSpPr>
          <p:spPr bwMode="auto">
            <a:xfrm>
              <a:off x="4740" y="1253"/>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sp>
          <p:nvSpPr>
            <p:cNvPr id="107620" name="AutoShape 100"/>
            <p:cNvSpPr>
              <a:spLocks noChangeArrowheads="1"/>
            </p:cNvSpPr>
            <p:nvPr/>
          </p:nvSpPr>
          <p:spPr bwMode="auto">
            <a:xfrm>
              <a:off x="4195" y="1253"/>
              <a:ext cx="91" cy="91"/>
            </a:xfrm>
            <a:prstGeom prst="cube">
              <a:avLst>
                <a:gd name="adj" fmla="val 25000"/>
              </a:avLst>
            </a:prstGeom>
            <a:solidFill>
              <a:schemeClr val="accent2"/>
            </a:solidFill>
            <a:ln w="9525" algn="ctr">
              <a:solidFill>
                <a:srgbClr val="CCECFF"/>
              </a:solidFill>
              <a:miter lim="800000"/>
              <a:headEnd/>
              <a:tailEnd/>
            </a:ln>
            <a:effectLst/>
          </p:spPr>
          <p:txBody>
            <a:bodyPr wrap="none" lIns="90000" tIns="46800" rIns="90000" bIns="46800" anchor="ctr"/>
            <a:lstStyle/>
            <a:p>
              <a:endParaRPr lang="zh-CN" altLang="en-US"/>
            </a:p>
          </p:txBody>
        </p:sp>
        <p:grpSp>
          <p:nvGrpSpPr>
            <p:cNvPr id="5" name="Group 113"/>
            <p:cNvGrpSpPr>
              <a:grpSpLocks/>
            </p:cNvGrpSpPr>
            <p:nvPr/>
          </p:nvGrpSpPr>
          <p:grpSpPr bwMode="auto">
            <a:xfrm>
              <a:off x="3878" y="1842"/>
              <a:ext cx="272" cy="227"/>
              <a:chOff x="3878" y="1842"/>
              <a:chExt cx="363" cy="364"/>
            </a:xfrm>
          </p:grpSpPr>
          <p:sp>
            <p:nvSpPr>
              <p:cNvPr id="107628" name="Rectangle 108"/>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31" name="Freeform 111"/>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32" name="Freeform 112"/>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29" name="Rectangle 109"/>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6" name="Group 114"/>
            <p:cNvGrpSpPr>
              <a:grpSpLocks/>
            </p:cNvGrpSpPr>
            <p:nvPr/>
          </p:nvGrpSpPr>
          <p:grpSpPr bwMode="auto">
            <a:xfrm>
              <a:off x="4059" y="1842"/>
              <a:ext cx="272" cy="227"/>
              <a:chOff x="3878" y="1842"/>
              <a:chExt cx="363" cy="364"/>
            </a:xfrm>
          </p:grpSpPr>
          <p:sp>
            <p:nvSpPr>
              <p:cNvPr id="107635" name="Rectangle 115"/>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36" name="Freeform 116"/>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37" name="Freeform 117"/>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38" name="Rectangle 118"/>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7" name="Group 119"/>
            <p:cNvGrpSpPr>
              <a:grpSpLocks/>
            </p:cNvGrpSpPr>
            <p:nvPr/>
          </p:nvGrpSpPr>
          <p:grpSpPr bwMode="auto">
            <a:xfrm>
              <a:off x="4241" y="1842"/>
              <a:ext cx="272" cy="227"/>
              <a:chOff x="3878" y="1842"/>
              <a:chExt cx="363" cy="364"/>
            </a:xfrm>
          </p:grpSpPr>
          <p:sp>
            <p:nvSpPr>
              <p:cNvPr id="107640" name="Rectangle 120"/>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41" name="Freeform 121"/>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42" name="Freeform 122"/>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43" name="Rectangle 123"/>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8" name="Group 124"/>
            <p:cNvGrpSpPr>
              <a:grpSpLocks/>
            </p:cNvGrpSpPr>
            <p:nvPr/>
          </p:nvGrpSpPr>
          <p:grpSpPr bwMode="auto">
            <a:xfrm>
              <a:off x="4422" y="1842"/>
              <a:ext cx="272" cy="227"/>
              <a:chOff x="3878" y="1842"/>
              <a:chExt cx="363" cy="364"/>
            </a:xfrm>
          </p:grpSpPr>
          <p:sp>
            <p:nvSpPr>
              <p:cNvPr id="107645" name="Rectangle 125"/>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46" name="Freeform 126"/>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47" name="Freeform 127"/>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48" name="Rectangle 128"/>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9" name="Group 129"/>
            <p:cNvGrpSpPr>
              <a:grpSpLocks/>
            </p:cNvGrpSpPr>
            <p:nvPr/>
          </p:nvGrpSpPr>
          <p:grpSpPr bwMode="auto">
            <a:xfrm>
              <a:off x="4604" y="1842"/>
              <a:ext cx="272" cy="227"/>
              <a:chOff x="3878" y="1842"/>
              <a:chExt cx="363" cy="364"/>
            </a:xfrm>
          </p:grpSpPr>
          <p:sp>
            <p:nvSpPr>
              <p:cNvPr id="107650" name="Rectangle 130"/>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51" name="Freeform 131"/>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52" name="Freeform 132"/>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53" name="Rectangle 133"/>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10" name="Group 134"/>
            <p:cNvGrpSpPr>
              <a:grpSpLocks/>
            </p:cNvGrpSpPr>
            <p:nvPr/>
          </p:nvGrpSpPr>
          <p:grpSpPr bwMode="auto">
            <a:xfrm>
              <a:off x="4785" y="1842"/>
              <a:ext cx="272" cy="227"/>
              <a:chOff x="3878" y="1842"/>
              <a:chExt cx="363" cy="364"/>
            </a:xfrm>
          </p:grpSpPr>
          <p:sp>
            <p:nvSpPr>
              <p:cNvPr id="107655" name="Rectangle 135"/>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56" name="Freeform 136"/>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57" name="Freeform 137"/>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58" name="Rectangle 138"/>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grpSp>
          <p:nvGrpSpPr>
            <p:cNvPr id="11" name="Group 139"/>
            <p:cNvGrpSpPr>
              <a:grpSpLocks/>
            </p:cNvGrpSpPr>
            <p:nvPr/>
          </p:nvGrpSpPr>
          <p:grpSpPr bwMode="auto">
            <a:xfrm>
              <a:off x="4967" y="1842"/>
              <a:ext cx="272" cy="227"/>
              <a:chOff x="3878" y="1842"/>
              <a:chExt cx="363" cy="364"/>
            </a:xfrm>
          </p:grpSpPr>
          <p:sp>
            <p:nvSpPr>
              <p:cNvPr id="107660" name="Rectangle 140"/>
              <p:cNvSpPr>
                <a:spLocks noChangeArrowheads="1"/>
              </p:cNvSpPr>
              <p:nvPr/>
            </p:nvSpPr>
            <p:spPr bwMode="auto">
              <a:xfrm>
                <a:off x="3969" y="1842"/>
                <a:ext cx="272" cy="227"/>
              </a:xfrm>
              <a:prstGeom prst="rect">
                <a:avLst/>
              </a:prstGeom>
              <a:solidFill>
                <a:schemeClr val="bg1"/>
              </a:solidFill>
              <a:ln w="9525" algn="ctr">
                <a:solidFill>
                  <a:srgbClr val="996600"/>
                </a:solidFill>
                <a:miter lim="800000"/>
                <a:headEnd/>
                <a:tailEnd/>
              </a:ln>
              <a:effectLst/>
            </p:spPr>
            <p:txBody>
              <a:bodyPr wrap="none" lIns="90000" tIns="46800" rIns="90000" bIns="46800" anchor="ctr"/>
              <a:lstStyle/>
              <a:p>
                <a:endParaRPr lang="zh-CN" altLang="en-US"/>
              </a:p>
            </p:txBody>
          </p:sp>
          <p:sp>
            <p:nvSpPr>
              <p:cNvPr id="107661" name="Freeform 141"/>
              <p:cNvSpPr>
                <a:spLocks/>
              </p:cNvSpPr>
              <p:nvPr/>
            </p:nvSpPr>
            <p:spPr bwMode="auto">
              <a:xfrm>
                <a:off x="3878"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chemeClr val="bg1"/>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62" name="Freeform 142"/>
              <p:cNvSpPr>
                <a:spLocks/>
              </p:cNvSpPr>
              <p:nvPr/>
            </p:nvSpPr>
            <p:spPr bwMode="auto">
              <a:xfrm>
                <a:off x="4150" y="1842"/>
                <a:ext cx="91" cy="363"/>
              </a:xfrm>
              <a:custGeom>
                <a:avLst/>
                <a:gdLst/>
                <a:ahLst/>
                <a:cxnLst>
                  <a:cxn ang="0">
                    <a:pos x="91" y="0"/>
                  </a:cxn>
                  <a:cxn ang="0">
                    <a:pos x="0" y="137"/>
                  </a:cxn>
                  <a:cxn ang="0">
                    <a:pos x="0" y="363"/>
                  </a:cxn>
                  <a:cxn ang="0">
                    <a:pos x="91" y="227"/>
                  </a:cxn>
                  <a:cxn ang="0">
                    <a:pos x="91" y="0"/>
                  </a:cxn>
                </a:cxnLst>
                <a:rect l="0" t="0" r="r" b="b"/>
                <a:pathLst>
                  <a:path w="91" h="363">
                    <a:moveTo>
                      <a:pt x="91" y="0"/>
                    </a:moveTo>
                    <a:lnTo>
                      <a:pt x="0" y="137"/>
                    </a:lnTo>
                    <a:lnTo>
                      <a:pt x="0" y="363"/>
                    </a:lnTo>
                    <a:lnTo>
                      <a:pt x="91" y="227"/>
                    </a:lnTo>
                    <a:lnTo>
                      <a:pt x="91" y="0"/>
                    </a:lnTo>
                    <a:close/>
                  </a:path>
                </a:pathLst>
              </a:custGeom>
              <a:solidFill>
                <a:srgbClr val="CC66FF"/>
              </a:solidFill>
              <a:ln w="9525" cap="flat" cmpd="sng">
                <a:solidFill>
                  <a:srgbClr val="996600"/>
                </a:solidFill>
                <a:prstDash val="solid"/>
                <a:round/>
                <a:headEnd/>
                <a:tailEnd/>
              </a:ln>
              <a:effectLst/>
            </p:spPr>
            <p:txBody>
              <a:bodyPr wrap="none" lIns="90000" tIns="46800" rIns="90000" bIns="46800" anchor="ctr"/>
              <a:lstStyle/>
              <a:p>
                <a:endParaRPr lang="zh-CN" altLang="en-US"/>
              </a:p>
            </p:txBody>
          </p:sp>
          <p:sp>
            <p:nvSpPr>
              <p:cNvPr id="107663" name="Rectangle 143"/>
              <p:cNvSpPr>
                <a:spLocks noChangeArrowheads="1"/>
              </p:cNvSpPr>
              <p:nvPr/>
            </p:nvSpPr>
            <p:spPr bwMode="auto">
              <a:xfrm>
                <a:off x="3878" y="1979"/>
                <a:ext cx="272" cy="227"/>
              </a:xfrm>
              <a:prstGeom prst="rect">
                <a:avLst/>
              </a:prstGeom>
              <a:solidFill>
                <a:srgbClr val="FFCCFF"/>
              </a:solidFill>
              <a:ln w="9525" algn="ctr">
                <a:solidFill>
                  <a:srgbClr val="996600"/>
                </a:solidFill>
                <a:miter lim="800000"/>
                <a:headEnd/>
                <a:tailEnd/>
              </a:ln>
              <a:effectLst/>
            </p:spPr>
            <p:txBody>
              <a:bodyPr wrap="none" lIns="90000" tIns="46800" rIns="90000" bIns="46800" anchor="ctr"/>
              <a:lstStyle/>
              <a:p>
                <a:endParaRPr lang="zh-CN" altLang="en-US"/>
              </a:p>
            </p:txBody>
          </p:sp>
        </p:grpSp>
        <p:sp>
          <p:nvSpPr>
            <p:cNvPr id="107664" name="Text Box 144"/>
            <p:cNvSpPr txBox="1">
              <a:spLocks noChangeArrowheads="1"/>
            </p:cNvSpPr>
            <p:nvPr/>
          </p:nvSpPr>
          <p:spPr bwMode="auto">
            <a:xfrm>
              <a:off x="4252" y="2096"/>
              <a:ext cx="432" cy="156"/>
            </a:xfrm>
            <a:prstGeom prst="rect">
              <a:avLst/>
            </a:prstGeom>
            <a:noFill/>
            <a:ln w="9525" algn="ctr">
              <a:noFill/>
              <a:miter lim="800000"/>
              <a:headEnd/>
              <a:tailEnd/>
            </a:ln>
            <a:effectLst/>
          </p:spPr>
          <p:txBody>
            <a:bodyPr wrap="none" lIns="0" tIns="0" rIns="0" bIns="0">
              <a:spAutoFit/>
            </a:bodyPr>
            <a:lstStyle/>
            <a:p>
              <a:r>
                <a:rPr lang="en-US" altLang="zh-CN"/>
                <a:t>Places</a:t>
              </a:r>
            </a:p>
          </p:txBody>
        </p:sp>
        <p:sp>
          <p:nvSpPr>
            <p:cNvPr id="107665" name="Line 145"/>
            <p:cNvSpPr>
              <a:spLocks noChangeShapeType="1"/>
            </p:cNvSpPr>
            <p:nvPr/>
          </p:nvSpPr>
          <p:spPr bwMode="auto">
            <a:xfrm flipH="1">
              <a:off x="4014" y="1389"/>
              <a:ext cx="408"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66" name="Line 146"/>
            <p:cNvSpPr>
              <a:spLocks noChangeShapeType="1"/>
            </p:cNvSpPr>
            <p:nvPr/>
          </p:nvSpPr>
          <p:spPr bwMode="auto">
            <a:xfrm flipH="1">
              <a:off x="4195" y="1389"/>
              <a:ext cx="273"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67" name="Line 147"/>
            <p:cNvSpPr>
              <a:spLocks noChangeShapeType="1"/>
            </p:cNvSpPr>
            <p:nvPr/>
          </p:nvSpPr>
          <p:spPr bwMode="auto">
            <a:xfrm flipH="1">
              <a:off x="4377" y="1389"/>
              <a:ext cx="136"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68" name="Line 148"/>
            <p:cNvSpPr>
              <a:spLocks noChangeShapeType="1"/>
            </p:cNvSpPr>
            <p:nvPr/>
          </p:nvSpPr>
          <p:spPr bwMode="auto">
            <a:xfrm flipH="1">
              <a:off x="4558" y="1389"/>
              <a:ext cx="0"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69" name="Line 149"/>
            <p:cNvSpPr>
              <a:spLocks noChangeShapeType="1"/>
            </p:cNvSpPr>
            <p:nvPr/>
          </p:nvSpPr>
          <p:spPr bwMode="auto">
            <a:xfrm>
              <a:off x="4604" y="1389"/>
              <a:ext cx="136"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70" name="Line 150"/>
            <p:cNvSpPr>
              <a:spLocks noChangeShapeType="1"/>
            </p:cNvSpPr>
            <p:nvPr/>
          </p:nvSpPr>
          <p:spPr bwMode="auto">
            <a:xfrm>
              <a:off x="4649" y="1389"/>
              <a:ext cx="272"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71" name="Line 151"/>
            <p:cNvSpPr>
              <a:spLocks noChangeShapeType="1"/>
            </p:cNvSpPr>
            <p:nvPr/>
          </p:nvSpPr>
          <p:spPr bwMode="auto">
            <a:xfrm>
              <a:off x="4694" y="1389"/>
              <a:ext cx="409" cy="499"/>
            </a:xfrm>
            <a:prstGeom prst="line">
              <a:avLst/>
            </a:prstGeom>
            <a:noFill/>
            <a:ln w="9525">
              <a:solidFill>
                <a:srgbClr val="996600"/>
              </a:solidFill>
              <a:round/>
              <a:headEnd/>
              <a:tailEnd type="triangle" w="med" len="med"/>
            </a:ln>
            <a:effectLst/>
          </p:spPr>
          <p:txBody>
            <a:bodyPr wrap="none" lIns="90000" tIns="46800" rIns="90000" bIns="46800" anchor="ctr"/>
            <a:lstStyle/>
            <a:p>
              <a:endParaRPr lang="zh-CN" altLang="en-US"/>
            </a:p>
          </p:txBody>
        </p:sp>
        <p:sp>
          <p:nvSpPr>
            <p:cNvPr id="107672" name="Text Box 152"/>
            <p:cNvSpPr txBox="1">
              <a:spLocks noChangeArrowheads="1"/>
            </p:cNvSpPr>
            <p:nvPr/>
          </p:nvSpPr>
          <p:spPr bwMode="auto">
            <a:xfrm>
              <a:off x="3606" y="2405"/>
              <a:ext cx="1996" cy="421"/>
            </a:xfrm>
            <a:prstGeom prst="rect">
              <a:avLst/>
            </a:prstGeom>
            <a:noFill/>
            <a:ln w="9525" algn="ctr">
              <a:noFill/>
              <a:miter lim="800000"/>
              <a:headEnd/>
              <a:tailEnd/>
            </a:ln>
            <a:effectLst/>
          </p:spPr>
          <p:txBody>
            <a:bodyPr lIns="90000" tIns="46800" rIns="90000" bIns="46800">
              <a:spAutoFit/>
            </a:bodyPr>
            <a:lstStyle/>
            <a:p>
              <a:pPr algn="l"/>
              <a:r>
                <a:rPr lang="en-US" altLang="zh-CN" sz="1400" b="1">
                  <a:solidFill>
                    <a:schemeClr val="folHlink"/>
                  </a:solidFill>
                  <a:latin typeface="Courier New" pitchFamily="49" charset="0"/>
                  <a:cs typeface="Courier New" pitchFamily="49" charset="0"/>
                </a:rPr>
                <a:t>val</a:t>
              </a:r>
              <a:r>
                <a:rPr lang="en-US" altLang="zh-CN" sz="1400" b="1">
                  <a:latin typeface="Courier New" pitchFamily="49" charset="0"/>
                  <a:cs typeface="Courier New" pitchFamily="49" charset="0"/>
                </a:rPr>
                <a:t> d = </a:t>
              </a:r>
              <a:r>
                <a:rPr lang="en-US" altLang="zh-CN" sz="1400" b="1">
                  <a:solidFill>
                    <a:srgbClr val="0000CC"/>
                  </a:solidFill>
                  <a:latin typeface="Courier New" pitchFamily="49" charset="0"/>
                  <a:cs typeface="Courier New" pitchFamily="49" charset="0"/>
                </a:rPr>
                <a:t>Dist</a:t>
              </a:r>
              <a:r>
                <a:rPr lang="en-US" altLang="zh-CN" sz="1400" b="1">
                  <a:latin typeface="Courier New" pitchFamily="49" charset="0"/>
                  <a:cs typeface="Courier New" pitchFamily="49" charset="0"/>
                </a:rPr>
                <a:t>.makeUnique()</a:t>
              </a:r>
            </a:p>
            <a:p>
              <a:pPr algn="l"/>
              <a:r>
                <a:rPr lang="en-US" altLang="zh-CN" sz="1400" b="1">
                  <a:solidFill>
                    <a:schemeClr val="folHlink"/>
                  </a:solidFill>
                  <a:latin typeface="Courier New" pitchFamily="49" charset="0"/>
                  <a:cs typeface="Courier New" pitchFamily="49" charset="0"/>
                </a:rPr>
                <a:t>val</a:t>
              </a:r>
              <a:r>
                <a:rPr lang="en-US" altLang="zh-CN" sz="1400" b="1">
                  <a:latin typeface="Courier New" pitchFamily="49" charset="0"/>
                  <a:cs typeface="Courier New" pitchFamily="49" charset="0"/>
                </a:rPr>
                <a:t> d = </a:t>
              </a:r>
              <a:r>
                <a:rPr lang="en-US" altLang="zh-CN" sz="1400" b="1">
                  <a:solidFill>
                    <a:srgbClr val="0000CC"/>
                  </a:solidFill>
                  <a:latin typeface="Courier New" pitchFamily="49" charset="0"/>
                  <a:cs typeface="Courier New" pitchFamily="49" charset="0"/>
                </a:rPr>
                <a:t>Dist</a:t>
              </a:r>
              <a:r>
                <a:rPr lang="en-US" altLang="zh-CN" sz="1400" b="1">
                  <a:latin typeface="Courier New" pitchFamily="49" charset="0"/>
                  <a:cs typeface="Courier New" pitchFamily="49" charset="0"/>
                </a:rPr>
                <a:t>.makeBlock(r,b)</a:t>
              </a:r>
            </a:p>
            <a:p>
              <a:pPr algn="l"/>
              <a:r>
                <a:rPr lang="en-US" altLang="zh-CN" sz="1400" b="1">
                  <a:solidFill>
                    <a:schemeClr val="folHlink"/>
                  </a:solidFill>
                  <a:latin typeface="Courier New" pitchFamily="49" charset="0"/>
                  <a:cs typeface="Courier New" pitchFamily="49" charset="0"/>
                </a:rPr>
                <a:t>Val</a:t>
              </a:r>
              <a:r>
                <a:rPr lang="en-US" altLang="zh-CN" sz="1400" b="1">
                  <a:latin typeface="Courier New" pitchFamily="49" charset="0"/>
                  <a:cs typeface="Courier New" pitchFamily="49" charset="0"/>
                </a:rPr>
                <a:t> d = </a:t>
              </a:r>
              <a:r>
                <a:rPr lang="en-US" altLang="zh-CN" sz="1400" b="1">
                  <a:solidFill>
                    <a:srgbClr val="0000CC"/>
                  </a:solidFill>
                  <a:latin typeface="Courier New" pitchFamily="49" charset="0"/>
                  <a:cs typeface="Courier New" pitchFamily="49" charset="0"/>
                </a:rPr>
                <a:t>Dist</a:t>
              </a:r>
              <a:r>
                <a:rPr lang="en-US" altLang="zh-CN" sz="1400" b="1">
                  <a:latin typeface="Courier New" pitchFamily="49" charset="0"/>
                  <a:cs typeface="Courier New" pitchFamily="49" charset="0"/>
                </a:rPr>
                <a:t>.makeCyclic(r,d)</a:t>
              </a:r>
            </a:p>
          </p:txBody>
        </p:sp>
      </p:grpSp>
    </p:spTree>
    <p:extLst>
      <p:ext uri="{BB962C8B-B14F-4D97-AF65-F5344CB8AC3E}">
        <p14:creationId xmlns:p14="http://schemas.microsoft.com/office/powerpoint/2010/main" val="2665949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txBox="1">
            <a:spLocks/>
          </p:cNvSpPr>
          <p:nvPr/>
        </p:nvSpPr>
        <p:spPr>
          <a:xfrm>
            <a:off x="395536" y="692696"/>
            <a:ext cx="8458200" cy="2807965"/>
          </a:xfrm>
          <a:prstGeom prst="rect">
            <a:avLst/>
          </a:prstGeom>
        </p:spPr>
        <p:txBody>
          <a:bodyPr>
            <a:normAutofit fontScale="85000" lnSpcReduction="10000"/>
          </a:bodyPr>
          <a:lstStyle/>
          <a:p>
            <a:pPr marL="188913" marR="0" lvl="0" indent="-188913" algn="l" defTabSz="914400" rtl="0" eaLnBrk="1" fontAlgn="base" latinLnBrk="0" hangingPunct="1">
              <a:lnSpc>
                <a:spcPct val="15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Distributions </a:t>
            </a:r>
            <a:r>
              <a:rPr kumimoji="1" lang="en-US" altLang="zh-CN" sz="2000" b="0" i="0" u="none" strike="noStrike" kern="0" cap="none" spc="0" normalizeH="0" baseline="0" noProof="0" dirty="0">
                <a:ln>
                  <a:noFill/>
                </a:ln>
                <a:solidFill>
                  <a:srgbClr val="FF0000"/>
                </a:solidFill>
                <a:effectLst/>
                <a:uLnTx/>
                <a:uFillTx/>
                <a:latin typeface="Comic Sans MS" pitchFamily="66" charset="0"/>
                <a:ea typeface="+mn-ea"/>
              </a:rPr>
              <a:t>map regions to places</a:t>
            </a:r>
          </a:p>
          <a:p>
            <a:pPr marL="188913" marR="0" lvl="0" indent="-188913" algn="l" defTabSz="914400" rtl="0" eaLnBrk="1" fontAlgn="base" latinLnBrk="0" hangingPunct="1">
              <a:lnSpc>
                <a:spcPct val="15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Dist factory methods – </a:t>
            </a:r>
            <a:r>
              <a:rPr kumimoji="1" lang="en-US" altLang="zh-CN" sz="1700" b="0" i="0" u="none" strike="noStrike" kern="0" cap="none" spc="0" normalizeH="0" baseline="0" noProof="0" dirty="0" err="1">
                <a:ln>
                  <a:noFill/>
                </a:ln>
                <a:solidFill>
                  <a:schemeClr val="tx1"/>
                </a:solidFill>
                <a:effectLst/>
                <a:uLnTx/>
                <a:uFillTx/>
                <a:latin typeface="Comic Sans MS" pitchFamily="66" charset="0"/>
                <a:ea typeface="+mn-ea"/>
              </a:rPr>
              <a:t>makeUnique</a:t>
            </a: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 </a:t>
            </a:r>
            <a:r>
              <a:rPr kumimoji="1" lang="en-US" altLang="zh-CN" sz="1700" b="0" i="0" u="none" strike="noStrike" kern="0" cap="none" spc="0" normalizeH="0" baseline="0" noProof="0" dirty="0" err="1">
                <a:ln>
                  <a:noFill/>
                </a:ln>
                <a:solidFill>
                  <a:schemeClr val="tx1"/>
                </a:solidFill>
                <a:effectLst/>
                <a:uLnTx/>
                <a:uFillTx/>
                <a:latin typeface="Comic Sans MS" pitchFamily="66" charset="0"/>
                <a:ea typeface="+mn-ea"/>
              </a:rPr>
              <a:t>makeBlock</a:t>
            </a:r>
            <a:endPar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endParaRPr>
          </a:p>
          <a:p>
            <a:pPr marL="482600" marR="0" lvl="1" indent="-103188" algn="l" defTabSz="914400" rtl="0" eaLnBrk="1" fontAlgn="base" latinLnBrk="0" hangingPunct="1">
              <a:lnSpc>
                <a:spcPct val="150000"/>
              </a:lnSpc>
              <a:spcBef>
                <a:spcPct val="20000"/>
              </a:spcBef>
              <a:spcAft>
                <a:spcPct val="0"/>
              </a:spcAft>
              <a:buClr>
                <a:srgbClr val="000099"/>
              </a:buClr>
              <a:buSzPct val="75000"/>
              <a:buFont typeface="Wingdings" pitchFamily="2" charset="2"/>
              <a:buChar char="l"/>
              <a:tabLst/>
              <a:defRPr/>
            </a:pPr>
            <a:r>
              <a:rPr kumimoji="1" lang="en-US" altLang="zh-CN" sz="1700" b="1" i="0" u="none" strike="noStrike" kern="0" cap="none" spc="0" normalizeH="0" baseline="0" noProof="0" dirty="0">
                <a:ln>
                  <a:noFill/>
                </a:ln>
                <a:solidFill>
                  <a:srgbClr val="3333CC"/>
                </a:solidFill>
                <a:effectLst/>
                <a:uLnTx/>
                <a:uFillTx/>
                <a:latin typeface="Comic Sans MS" pitchFamily="66" charset="0"/>
                <a:ea typeface="楷体_GB2312" pitchFamily="49" charset="-122"/>
              </a:rPr>
              <a:t>Cyclic, block-cyclic distributions also supported</a:t>
            </a:r>
          </a:p>
          <a:p>
            <a:pPr marL="188913" marR="0" lvl="0" indent="-188913" algn="l" defTabSz="914400" rtl="0" eaLnBrk="1" fontAlgn="base" latinLnBrk="0" hangingPunct="1">
              <a:lnSpc>
                <a:spcPct val="15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Dist (and range) restrictions using </a:t>
            </a:r>
            <a:r>
              <a:rPr kumimoji="1" lang="en-US" altLang="zh-CN" sz="1600" b="0" i="0" u="none" strike="noStrike" kern="0" cap="none" spc="0" normalizeH="0" baseline="0" noProof="0" dirty="0">
                <a:ln>
                  <a:noFill/>
                </a:ln>
                <a:solidFill>
                  <a:schemeClr val="tx1"/>
                </a:solidFill>
                <a:effectLst/>
                <a:uLnTx/>
                <a:uFillTx/>
                <a:latin typeface="Comic Sans MS" pitchFamily="66" charset="0"/>
                <a:ea typeface="+mn-ea"/>
              </a:rPr>
              <a:t>|</a:t>
            </a: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 operator</a:t>
            </a:r>
          </a:p>
          <a:p>
            <a:pPr marL="188913" marR="0" lvl="0" indent="-188913" algn="l" defTabSz="914400" rtl="0" eaLnBrk="1" fontAlgn="base" latinLnBrk="0" hangingPunct="1">
              <a:lnSpc>
                <a:spcPct val="15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dirty="0" err="1">
                <a:ln>
                  <a:noFill/>
                </a:ln>
                <a:solidFill>
                  <a:schemeClr val="tx1"/>
                </a:solidFill>
                <a:effectLst/>
                <a:uLnTx/>
                <a:uFillTx/>
                <a:latin typeface="Comic Sans MS" pitchFamily="66" charset="0"/>
                <a:ea typeface="+mn-ea"/>
              </a:rPr>
              <a:t>DistArray</a:t>
            </a: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 similar to Array instantiation</a:t>
            </a:r>
          </a:p>
          <a:p>
            <a:pPr marL="482600" marR="0" lvl="1" indent="-103188" algn="l" defTabSz="914400" rtl="0" eaLnBrk="1" fontAlgn="base" latinLnBrk="0" hangingPunct="1">
              <a:lnSpc>
                <a:spcPct val="150000"/>
              </a:lnSpc>
              <a:spcBef>
                <a:spcPct val="20000"/>
              </a:spcBef>
              <a:spcAft>
                <a:spcPct val="0"/>
              </a:spcAft>
              <a:buClr>
                <a:srgbClr val="000099"/>
              </a:buClr>
              <a:buSzPct val="75000"/>
              <a:buFont typeface="Wingdings" pitchFamily="2" charset="2"/>
              <a:buChar char="l"/>
              <a:tabLst/>
              <a:defRPr/>
            </a:pPr>
            <a:r>
              <a:rPr kumimoji="1" lang="en-US" altLang="zh-CN" sz="1700" b="1" i="0" u="none" strike="noStrike" kern="0" cap="none" spc="0" normalizeH="0" baseline="0" noProof="0" dirty="0">
                <a:ln>
                  <a:noFill/>
                </a:ln>
                <a:solidFill>
                  <a:srgbClr val="FF0000"/>
                </a:solidFill>
                <a:effectLst/>
                <a:uLnTx/>
                <a:uFillTx/>
                <a:latin typeface="Comic Sans MS" pitchFamily="66" charset="0"/>
                <a:ea typeface="楷体_GB2312" pitchFamily="49" charset="-122"/>
              </a:rPr>
              <a:t>Dist object </a:t>
            </a:r>
            <a:r>
              <a:rPr kumimoji="1" lang="en-US" altLang="zh-CN" sz="1700" b="1" i="0" u="none" strike="noStrike" kern="0" cap="none" spc="0" normalizeH="0" baseline="0" noProof="0" dirty="0">
                <a:ln>
                  <a:noFill/>
                </a:ln>
                <a:solidFill>
                  <a:srgbClr val="3333CC"/>
                </a:solidFill>
                <a:effectLst/>
                <a:uLnTx/>
                <a:uFillTx/>
                <a:latin typeface="Comic Sans MS" pitchFamily="66" charset="0"/>
                <a:ea typeface="楷体_GB2312" pitchFamily="49" charset="-122"/>
              </a:rPr>
              <a:t>must be provided in addition to </a:t>
            </a:r>
            <a:r>
              <a:rPr kumimoji="1" lang="en-US" altLang="zh-CN" sz="1700" b="1" i="0" u="none" strike="noStrike" kern="0" cap="none" spc="0" normalizeH="0" baseline="0" noProof="0" dirty="0">
                <a:ln>
                  <a:noFill/>
                </a:ln>
                <a:solidFill>
                  <a:srgbClr val="FF0000"/>
                </a:solidFill>
                <a:effectLst/>
                <a:uLnTx/>
                <a:uFillTx/>
                <a:latin typeface="Comic Sans MS" pitchFamily="66" charset="0"/>
                <a:ea typeface="楷体_GB2312" pitchFamily="49" charset="-122"/>
              </a:rPr>
              <a:t>base type </a:t>
            </a:r>
            <a:r>
              <a:rPr kumimoji="1" lang="en-US" altLang="zh-CN" sz="1700" b="1" i="0" u="none" strike="noStrike" kern="0" cap="none" spc="0" normalizeH="0" baseline="0" noProof="0" dirty="0">
                <a:ln>
                  <a:noFill/>
                </a:ln>
                <a:solidFill>
                  <a:srgbClr val="3333CC"/>
                </a:solidFill>
                <a:effectLst/>
                <a:uLnTx/>
                <a:uFillTx/>
                <a:latin typeface="Comic Sans MS" pitchFamily="66" charset="0"/>
                <a:ea typeface="楷体_GB2312" pitchFamily="49" charset="-122"/>
              </a:rPr>
              <a:t>and </a:t>
            </a:r>
            <a:r>
              <a:rPr kumimoji="1" lang="en-US" altLang="zh-CN" sz="1700" b="1" i="0" u="none" strike="noStrike" kern="0" cap="none" spc="0" normalizeH="0" baseline="0" noProof="0" dirty="0">
                <a:ln>
                  <a:noFill/>
                </a:ln>
                <a:solidFill>
                  <a:srgbClr val="FF0000"/>
                </a:solidFill>
                <a:effectLst/>
                <a:uLnTx/>
                <a:uFillTx/>
                <a:latin typeface="Comic Sans MS" pitchFamily="66" charset="0"/>
                <a:ea typeface="楷体_GB2312" pitchFamily="49" charset="-122"/>
              </a:rPr>
              <a:t>initialization function</a:t>
            </a:r>
          </a:p>
          <a:p>
            <a:pPr marL="188913" marR="0" lvl="0" indent="-188913" algn="l" defTabSz="914400" rtl="0" eaLnBrk="1" fontAlgn="base" latinLnBrk="0" hangingPunct="1">
              <a:lnSpc>
                <a:spcPct val="150000"/>
              </a:lnSpc>
              <a:spcBef>
                <a:spcPct val="20000"/>
              </a:spcBef>
              <a:spcAft>
                <a:spcPct val="0"/>
              </a:spcAft>
              <a:buClr>
                <a:schemeClr val="tx1"/>
              </a:buClr>
              <a:buSzPct val="80000"/>
              <a:buFont typeface="Wingdings" pitchFamily="2" charset="2"/>
              <a:buChar char="l"/>
              <a:tabLst/>
              <a:defRPr/>
            </a:pPr>
            <a:r>
              <a:rPr kumimoji="1" lang="en-US" altLang="zh-CN" sz="2000" b="0" i="0" u="none" strike="noStrike" kern="0" cap="none" spc="0" normalizeH="0" baseline="0" noProof="0" dirty="0" err="1">
                <a:ln>
                  <a:noFill/>
                </a:ln>
                <a:solidFill>
                  <a:schemeClr val="tx1"/>
                </a:solidFill>
                <a:effectLst/>
                <a:uLnTx/>
                <a:uFillTx/>
                <a:latin typeface="Comic Sans MS" pitchFamily="66" charset="0"/>
                <a:ea typeface="+mn-ea"/>
              </a:rPr>
              <a:t>DistArray</a:t>
            </a:r>
            <a:r>
              <a:rPr kumimoji="1" lang="en-US" altLang="zh-CN" sz="2000" b="0" i="0" u="none" strike="noStrike" kern="0" cap="none" spc="0" normalizeH="0" baseline="0" noProof="0" dirty="0">
                <a:ln>
                  <a:noFill/>
                </a:ln>
                <a:solidFill>
                  <a:schemeClr val="tx1"/>
                </a:solidFill>
                <a:effectLst/>
                <a:uLnTx/>
                <a:uFillTx/>
                <a:latin typeface="Comic Sans MS" pitchFamily="66" charset="0"/>
                <a:ea typeface="+mn-ea"/>
              </a:rPr>
              <a:t> name is visible at all places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linds(horizontal)">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blinds(horizontal)">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blinds(horizontal)">
                                      <p:cBhvr>
                                        <p:cTn id="22" dur="500"/>
                                        <p:tgtEl>
                                          <p:spTgt spid="4">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Effect transition="in" filter="blinds(horizontal)">
                                      <p:cBhvr>
                                        <p:cTn id="27" dur="500"/>
                                        <p:tgtEl>
                                          <p:spTgt spid="4">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
                                            <p:txEl>
                                              <p:pRg st="6" end="6"/>
                                            </p:txEl>
                                          </p:spTgt>
                                        </p:tgtEl>
                                        <p:attrNameLst>
                                          <p:attrName>style.visibility</p:attrName>
                                        </p:attrNameLst>
                                      </p:cBhvr>
                                      <p:to>
                                        <p:strVal val="visible"/>
                                      </p:to>
                                    </p:set>
                                    <p:animEffect transition="in" filter="blinds(horizontal)">
                                      <p:cBhvr>
                                        <p:cTn id="3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pPr algn="r"/>
            <a:r>
              <a:rPr lang="en-US" altLang="zh-CN"/>
              <a:t>DistArray Example </a:t>
            </a:r>
          </a:p>
        </p:txBody>
      </p:sp>
      <p:sp>
        <p:nvSpPr>
          <p:cNvPr id="3" name="Content Placeholder 2"/>
          <p:cNvSpPr>
            <a:spLocks noGrp="1"/>
          </p:cNvSpPr>
          <p:nvPr>
            <p:ph idx="1"/>
          </p:nvPr>
        </p:nvSpPr>
        <p:spPr>
          <a:xfrm>
            <a:off x="323528" y="1484784"/>
            <a:ext cx="8458200" cy="3672408"/>
          </a:xfrm>
        </p:spPr>
        <p:txBody>
          <a:bodyPr>
            <a:normAutofit fontScale="85000" lnSpcReduction="20000"/>
          </a:bodyPr>
          <a:lstStyle/>
          <a:p>
            <a:pPr>
              <a:lnSpc>
                <a:spcPct val="160000"/>
              </a:lnSpc>
            </a:pPr>
            <a:r>
              <a:rPr lang="en-US" altLang="zh-CN" sz="2400" dirty="0"/>
              <a:t>Let’s compute the global sum of </a:t>
            </a:r>
            <a:r>
              <a:rPr lang="en-US" altLang="zh-CN" sz="2400" dirty="0" err="1"/>
              <a:t>testArray</a:t>
            </a:r>
            <a:r>
              <a:rPr lang="en-US" altLang="zh-CN" sz="2400" dirty="0"/>
              <a:t> </a:t>
            </a:r>
          </a:p>
          <a:p>
            <a:pPr>
              <a:lnSpc>
                <a:spcPct val="160000"/>
              </a:lnSpc>
            </a:pPr>
            <a:r>
              <a:rPr lang="en-US" altLang="zh-CN" sz="2400" dirty="0"/>
              <a:t>Step 1:  sum the </a:t>
            </a:r>
            <a:r>
              <a:rPr lang="en-US" altLang="zh-CN" sz="2400" dirty="0" err="1"/>
              <a:t>subarray</a:t>
            </a:r>
            <a:r>
              <a:rPr lang="en-US" altLang="zh-CN" sz="2400" dirty="0"/>
              <a:t> at each place</a:t>
            </a:r>
          </a:p>
          <a:p>
            <a:pPr lvl="1">
              <a:lnSpc>
                <a:spcPct val="160000"/>
              </a:lnSpc>
            </a:pPr>
            <a:r>
              <a:rPr lang="en-US" altLang="zh-CN" sz="2000" dirty="0"/>
              <a:t>Every </a:t>
            </a:r>
            <a:r>
              <a:rPr lang="en-US" altLang="zh-CN" sz="2000" dirty="0" err="1"/>
              <a:t>DistArray</a:t>
            </a:r>
            <a:r>
              <a:rPr lang="en-US" altLang="zh-CN" sz="2000" dirty="0"/>
              <a:t> object has a member called </a:t>
            </a:r>
            <a:r>
              <a:rPr lang="en-US" altLang="zh-CN" sz="1800" dirty="0">
                <a:latin typeface="Monaco" charset="0"/>
              </a:rPr>
              <a:t>dist</a:t>
            </a:r>
            <a:r>
              <a:rPr lang="en-US" altLang="zh-CN" sz="2000" dirty="0"/>
              <a:t>  </a:t>
            </a:r>
          </a:p>
          <a:p>
            <a:pPr lvl="1">
              <a:lnSpc>
                <a:spcPct val="160000"/>
              </a:lnSpc>
            </a:pPr>
            <a:r>
              <a:rPr lang="en-US" altLang="zh-CN" sz="2000" dirty="0"/>
              <a:t>Every dist object has a method called </a:t>
            </a:r>
            <a:r>
              <a:rPr lang="en-US" altLang="zh-CN" sz="1700" dirty="0">
                <a:latin typeface="Monaco" charset="0"/>
              </a:rPr>
              <a:t>places </a:t>
            </a:r>
            <a:r>
              <a:rPr lang="en-US" altLang="zh-CN" sz="2000" dirty="0"/>
              <a:t>that returns an Array of Place objects</a:t>
            </a:r>
          </a:p>
          <a:p>
            <a:pPr lvl="1">
              <a:lnSpc>
                <a:spcPct val="160000"/>
              </a:lnSpc>
            </a:pPr>
            <a:r>
              <a:rPr lang="en-US" altLang="zh-CN" sz="2000" dirty="0"/>
              <a:t>Create an activity at each place using </a:t>
            </a:r>
            <a:r>
              <a:rPr lang="en-US" altLang="zh-CN" sz="1700" dirty="0" err="1">
                <a:latin typeface="Monaco" charset="0"/>
              </a:rPr>
              <a:t>async</a:t>
            </a:r>
            <a:endParaRPr lang="en-US" altLang="zh-CN" sz="2000" dirty="0">
              <a:latin typeface="Monaco" charset="0"/>
            </a:endParaRPr>
          </a:p>
          <a:p>
            <a:pPr>
              <a:lnSpc>
                <a:spcPct val="160000"/>
              </a:lnSpc>
            </a:pPr>
            <a:r>
              <a:rPr lang="en-US" altLang="zh-CN" sz="2400" dirty="0"/>
              <a:t>Step 2:  </a:t>
            </a:r>
            <a:r>
              <a:rPr lang="en-US" altLang="zh-CN" sz="2000" dirty="0">
                <a:latin typeface="Monaco" charset="0"/>
              </a:rPr>
              <a:t>main </a:t>
            </a:r>
            <a:r>
              <a:rPr lang="en-US" altLang="zh-CN" sz="2400" dirty="0"/>
              <a:t>activity at place 0 </a:t>
            </a:r>
          </a:p>
          <a:p>
            <a:pPr lvl="1">
              <a:lnSpc>
                <a:spcPct val="160000"/>
              </a:lnSpc>
            </a:pPr>
            <a:r>
              <a:rPr lang="en-US" altLang="zh-CN" sz="2000" dirty="0"/>
              <a:t>retrieves local sum from each place and adds them together</a:t>
            </a:r>
          </a:p>
        </p:txBody>
      </p:sp>
      <p:pic>
        <p:nvPicPr>
          <p:cNvPr id="113670" name="Picture 7" descr="distarray-2.eps"/>
          <p:cNvPicPr>
            <a:picLocks noChangeAspect="1"/>
          </p:cNvPicPr>
          <p:nvPr/>
        </p:nvPicPr>
        <p:blipFill>
          <a:blip r:embed="rId3" cstate="print"/>
          <a:srcRect/>
          <a:stretch>
            <a:fillRect/>
          </a:stretch>
        </p:blipFill>
        <p:spPr bwMode="auto">
          <a:xfrm>
            <a:off x="1259632" y="5085184"/>
            <a:ext cx="5702300" cy="11938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blinds(horizontal)">
                                      <p:cBhvr>
                                        <p:cTn id="15" dur="500"/>
                                        <p:tgtEl>
                                          <p:spTgt spid="3">
                                            <p:txEl>
                                              <p:pRg st="2" end="2"/>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blinds(horizontal)">
                                      <p:cBhvr>
                                        <p:cTn id="18" dur="500"/>
                                        <p:tgtEl>
                                          <p:spTgt spid="3">
                                            <p:txEl>
                                              <p:pRg st="3" end="3"/>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blinds(horizontal)">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blinds(horizontal)">
                                      <p:cBhvr>
                                        <p:cTn id="29" dur="500"/>
                                        <p:tgtEl>
                                          <p:spTgt spid="3">
                                            <p:txEl>
                                              <p:pRg st="6" end="6"/>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13670"/>
                                        </p:tgtEl>
                                        <p:attrNameLst>
                                          <p:attrName>style.visibility</p:attrName>
                                        </p:attrNameLst>
                                      </p:cBhvr>
                                      <p:to>
                                        <p:strVal val="visible"/>
                                      </p:to>
                                    </p:set>
                                    <p:animEffect transition="in" filter="blinds(horizontal)">
                                      <p:cBhvr>
                                        <p:cTn id="34" dur="500"/>
                                        <p:tgtEl>
                                          <p:spTgt spid="1136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p:nvPr>
        </p:nvSpPr>
        <p:spPr/>
        <p:txBody>
          <a:bodyPr/>
          <a:lstStyle/>
          <a:p>
            <a:pPr algn="r"/>
            <a:r>
              <a:rPr lang="en-US" altLang="zh-CN"/>
              <a:t>DistArray Example </a:t>
            </a:r>
          </a:p>
        </p:txBody>
      </p:sp>
      <p:sp>
        <p:nvSpPr>
          <p:cNvPr id="113669" name="Rectangle 4"/>
          <p:cNvSpPr>
            <a:spLocks noChangeArrowheads="1"/>
          </p:cNvSpPr>
          <p:nvPr/>
        </p:nvSpPr>
        <p:spPr bwMode="auto">
          <a:xfrm>
            <a:off x="355600" y="1412776"/>
            <a:ext cx="8788400" cy="3108325"/>
          </a:xfrm>
          <a:prstGeom prst="rect">
            <a:avLst/>
          </a:prstGeom>
          <a:noFill/>
          <a:ln w="9525">
            <a:noFill/>
            <a:miter lim="800000"/>
            <a:headEnd/>
            <a:tailEnd/>
          </a:ln>
        </p:spPr>
        <p:txBody>
          <a:bodyPr>
            <a:spAutoFit/>
          </a:bodyPr>
          <a:lstStyle/>
          <a:p>
            <a:pPr eaLnBrk="0" hangingPunct="0"/>
            <a:r>
              <a:rPr lang="en-US" altLang="zh-CN" sz="1400" dirty="0">
                <a:solidFill>
                  <a:srgbClr val="A00094"/>
                </a:solidFill>
                <a:latin typeface="Monaco" charset="0"/>
              </a:rPr>
              <a:t>  finish</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A00094"/>
                </a:solidFill>
                <a:latin typeface="Monaco" charset="0"/>
              </a:rPr>
              <a:t>for</a:t>
            </a:r>
            <a:r>
              <a:rPr lang="en-US" altLang="zh-CN" sz="1400" dirty="0">
                <a:solidFill>
                  <a:srgbClr val="000000"/>
                </a:solidFill>
                <a:latin typeface="Monaco" charset="0"/>
              </a:rPr>
              <a:t> (p </a:t>
            </a:r>
            <a:r>
              <a:rPr lang="en-US" altLang="zh-CN" sz="1400" dirty="0">
                <a:solidFill>
                  <a:srgbClr val="A00094"/>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testArray.dist.places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A00094"/>
                </a:solidFill>
                <a:latin typeface="Monaco" charset="0"/>
              </a:rPr>
              <a:t>async</a:t>
            </a:r>
            <a:r>
              <a:rPr lang="en-US" altLang="zh-CN" sz="1400" dirty="0">
                <a:solidFill>
                  <a:srgbClr val="000000"/>
                </a:solidFill>
                <a:latin typeface="Monaco" charset="0"/>
              </a:rPr>
              <a:t> </a:t>
            </a:r>
            <a:r>
              <a:rPr lang="en-US" altLang="zh-CN" sz="1400" dirty="0">
                <a:solidFill>
                  <a:srgbClr val="A00094"/>
                </a:solidFill>
                <a:latin typeface="Monaco" charset="0"/>
              </a:rPr>
              <a:t>at</a:t>
            </a:r>
            <a:r>
              <a:rPr lang="en-US" altLang="zh-CN" sz="1400" dirty="0">
                <a:solidFill>
                  <a:srgbClr val="000000"/>
                </a:solidFill>
                <a:latin typeface="Monaco" charset="0"/>
              </a:rPr>
              <a:t> (p) {</a:t>
            </a:r>
          </a:p>
          <a:p>
            <a:pPr eaLnBrk="0" hangingPunct="0"/>
            <a:r>
              <a:rPr lang="en-US" altLang="zh-CN" sz="1400" dirty="0">
                <a:solidFill>
                  <a:srgbClr val="000000"/>
                </a:solidFill>
                <a:latin typeface="Monaco" charset="0"/>
              </a:rPr>
              <a:t>          </a:t>
            </a:r>
            <a:r>
              <a:rPr lang="en-US" altLang="zh-CN" sz="1400" dirty="0">
                <a:solidFill>
                  <a:srgbClr val="A00094"/>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localPoint</a:t>
            </a:r>
            <a:r>
              <a:rPr lang="en-US" altLang="zh-CN" sz="1400" dirty="0">
                <a:solidFill>
                  <a:srgbClr val="000000"/>
                </a:solidFill>
                <a:latin typeface="Monaco" charset="0"/>
              </a:rPr>
              <a:t> </a:t>
            </a:r>
            <a:r>
              <a:rPr lang="en-US" altLang="zh-CN" sz="1400" dirty="0">
                <a:solidFill>
                  <a:srgbClr val="A00094"/>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testArray|</a:t>
            </a:r>
            <a:r>
              <a:rPr lang="en-US" altLang="zh-CN" sz="1400" dirty="0" err="1">
                <a:solidFill>
                  <a:srgbClr val="A00094"/>
                </a:solidFill>
                <a:latin typeface="Monaco" charset="0"/>
              </a:rPr>
              <a:t>here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localSum</a:t>
            </a:r>
            <a:r>
              <a:rPr lang="en-US" altLang="zh-CN" sz="1400" dirty="0">
                <a:solidFill>
                  <a:srgbClr val="000000"/>
                </a:solidFill>
                <a:latin typeface="Monaco" charset="0"/>
              </a:rPr>
              <a:t>(p.id) += </a:t>
            </a:r>
            <a:r>
              <a:rPr lang="en-US" altLang="zh-CN" sz="1400" dirty="0" err="1">
                <a:solidFill>
                  <a:srgbClr val="000000"/>
                </a:solidFill>
                <a:latin typeface="Monaco" charset="0"/>
              </a:rPr>
              <a:t>testArray</a:t>
            </a:r>
            <a:r>
              <a:rPr lang="en-US" altLang="zh-CN" sz="1400" dirty="0">
                <a:solidFill>
                  <a:srgbClr val="000000"/>
                </a:solidFill>
                <a:latin typeface="Monaco" charset="0"/>
              </a:rPr>
              <a:t>(</a:t>
            </a:r>
            <a:r>
              <a:rPr lang="en-US" altLang="zh-CN" sz="1400" dirty="0" err="1">
                <a:solidFill>
                  <a:srgbClr val="000000"/>
                </a:solidFill>
                <a:latin typeface="Monaco" charset="0"/>
              </a:rPr>
              <a:t>localPoint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A00094"/>
                </a:solidFill>
                <a:latin typeface="Monaco" charset="0"/>
              </a:rPr>
              <a:t>var</a:t>
            </a:r>
            <a:r>
              <a:rPr lang="en-US" altLang="zh-CN" sz="1400" dirty="0">
                <a:solidFill>
                  <a:srgbClr val="000000"/>
                </a:solidFill>
                <a:latin typeface="Monaco" charset="0"/>
              </a:rPr>
              <a:t> </a:t>
            </a:r>
            <a:r>
              <a:rPr lang="en-US" altLang="zh-CN" sz="1400" dirty="0" err="1">
                <a:solidFill>
                  <a:srgbClr val="000000"/>
                </a:solidFill>
                <a:latin typeface="Monaco" charset="0"/>
              </a:rPr>
              <a:t>globalSum:Int</a:t>
            </a:r>
            <a:r>
              <a:rPr lang="en-US" altLang="zh-CN" sz="1400" dirty="0">
                <a:solidFill>
                  <a:srgbClr val="000000"/>
                </a:solidFill>
                <a:latin typeface="Monaco" charset="0"/>
              </a:rPr>
              <a:t> = </a:t>
            </a:r>
            <a:r>
              <a:rPr lang="en-US" altLang="zh-CN" sz="1400" dirty="0">
                <a:solidFill>
                  <a:srgbClr val="9295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A00094"/>
                </a:solidFill>
                <a:latin typeface="Monaco" charset="0"/>
              </a:rPr>
              <a:t>for</a:t>
            </a:r>
            <a:r>
              <a:rPr lang="en-US" altLang="zh-CN" sz="1400" dirty="0">
                <a:solidFill>
                  <a:srgbClr val="000000"/>
                </a:solidFill>
                <a:latin typeface="Monaco" charset="0"/>
              </a:rPr>
              <a:t> (p </a:t>
            </a:r>
            <a:r>
              <a:rPr lang="en-US" altLang="zh-CN" sz="1400" dirty="0">
                <a:solidFill>
                  <a:srgbClr val="A00094"/>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localSum.dist.places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globalSum</a:t>
            </a:r>
            <a:r>
              <a:rPr lang="en-US" altLang="zh-CN" sz="1400" dirty="0">
                <a:solidFill>
                  <a:srgbClr val="000000"/>
                </a:solidFill>
                <a:latin typeface="Monaco" charset="0"/>
              </a:rPr>
              <a:t> += (</a:t>
            </a:r>
            <a:r>
              <a:rPr lang="en-US" altLang="zh-CN" sz="1400" dirty="0">
                <a:solidFill>
                  <a:srgbClr val="A00094"/>
                </a:solidFill>
                <a:latin typeface="Monaco" charset="0"/>
              </a:rPr>
              <a:t>at</a:t>
            </a:r>
            <a:r>
              <a:rPr lang="en-US" altLang="zh-CN" sz="1400" dirty="0">
                <a:solidFill>
                  <a:srgbClr val="000000"/>
                </a:solidFill>
                <a:latin typeface="Monaco" charset="0"/>
              </a:rPr>
              <a:t> (p) </a:t>
            </a:r>
            <a:r>
              <a:rPr lang="en-US" altLang="zh-CN" sz="1400" dirty="0" err="1">
                <a:solidFill>
                  <a:srgbClr val="000000"/>
                </a:solidFill>
                <a:latin typeface="Monaco" charset="0"/>
              </a:rPr>
              <a:t>localSum</a:t>
            </a:r>
            <a:r>
              <a:rPr lang="en-US" altLang="zh-CN" sz="1400" dirty="0">
                <a:solidFill>
                  <a:srgbClr val="000000"/>
                </a:solidFill>
                <a:latin typeface="Monaco" charset="0"/>
              </a:rPr>
              <a:t>(p.id));</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endParaRPr lang="en-US" altLang="zh-CN" sz="1400" dirty="0"/>
          </a:p>
        </p:txBody>
      </p:sp>
      <p:pic>
        <p:nvPicPr>
          <p:cNvPr id="113670" name="Picture 7" descr="distarray-2.eps"/>
          <p:cNvPicPr>
            <a:picLocks noChangeAspect="1"/>
          </p:cNvPicPr>
          <p:nvPr/>
        </p:nvPicPr>
        <p:blipFill>
          <a:blip r:embed="rId3" cstate="print"/>
          <a:srcRect/>
          <a:stretch>
            <a:fillRect/>
          </a:stretch>
        </p:blipFill>
        <p:spPr bwMode="auto">
          <a:xfrm>
            <a:off x="1691680" y="5229200"/>
            <a:ext cx="5702300" cy="1193800"/>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Title 1"/>
          <p:cNvSpPr>
            <a:spLocks noGrp="1"/>
          </p:cNvSpPr>
          <p:nvPr>
            <p:ph type="title"/>
          </p:nvPr>
        </p:nvSpPr>
        <p:spPr/>
        <p:txBody>
          <a:bodyPr/>
          <a:lstStyle/>
          <a:p>
            <a:pPr algn="r"/>
            <a:r>
              <a:rPr lang="en-US" altLang="zh-CN" sz="2400" dirty="0" err="1"/>
              <a:t>DistArray</a:t>
            </a:r>
            <a:r>
              <a:rPr lang="en-US" altLang="zh-CN" sz="2400" dirty="0"/>
              <a:t> of Objects</a:t>
            </a:r>
          </a:p>
        </p:txBody>
      </p:sp>
      <p:sp>
        <p:nvSpPr>
          <p:cNvPr id="115715" name="Content Placeholder 2"/>
          <p:cNvSpPr>
            <a:spLocks noGrp="1"/>
          </p:cNvSpPr>
          <p:nvPr>
            <p:ph idx="1"/>
          </p:nvPr>
        </p:nvSpPr>
        <p:spPr>
          <a:xfrm>
            <a:off x="395536" y="4653136"/>
            <a:ext cx="8458200" cy="1656184"/>
          </a:xfrm>
        </p:spPr>
        <p:txBody>
          <a:bodyPr/>
          <a:lstStyle/>
          <a:p>
            <a:pPr>
              <a:lnSpc>
                <a:spcPct val="150000"/>
              </a:lnSpc>
            </a:pPr>
            <a:r>
              <a:rPr lang="en-US" altLang="zh-CN" sz="2000" dirty="0"/>
              <a:t>Allocate a </a:t>
            </a:r>
            <a:r>
              <a:rPr lang="en-US" altLang="zh-CN" sz="2000" dirty="0" err="1"/>
              <a:t>DistArray</a:t>
            </a:r>
            <a:r>
              <a:rPr lang="en-US" altLang="zh-CN" sz="2000" dirty="0"/>
              <a:t> of Counters</a:t>
            </a:r>
          </a:p>
          <a:p>
            <a:pPr>
              <a:lnSpc>
                <a:spcPct val="150000"/>
              </a:lnSpc>
            </a:pPr>
            <a:r>
              <a:rPr lang="en-US" altLang="zh-CN" sz="2000" dirty="0"/>
              <a:t>Iterate over all places of the </a:t>
            </a:r>
            <a:r>
              <a:rPr lang="en-US" altLang="zh-CN" sz="2000" dirty="0" err="1"/>
              <a:t>DistArray</a:t>
            </a:r>
            <a:r>
              <a:rPr lang="en-US" altLang="zh-CN" sz="2000" dirty="0"/>
              <a:t>, constructing a Counter object at each place</a:t>
            </a:r>
          </a:p>
        </p:txBody>
      </p:sp>
      <p:sp>
        <p:nvSpPr>
          <p:cNvPr id="115717" name="Rectangle 4"/>
          <p:cNvSpPr>
            <a:spLocks noChangeArrowheads="1"/>
          </p:cNvSpPr>
          <p:nvPr/>
        </p:nvSpPr>
        <p:spPr bwMode="auto">
          <a:xfrm>
            <a:off x="0" y="864096"/>
            <a:ext cx="8648700" cy="3108325"/>
          </a:xfrm>
          <a:prstGeom prst="rect">
            <a:avLst/>
          </a:prstGeom>
          <a:noFill/>
          <a:ln w="9525">
            <a:noFill/>
            <a:miter lim="800000"/>
            <a:headEnd/>
            <a:tailEnd/>
          </a:ln>
        </p:spPr>
        <p:txBody>
          <a:bodyPr>
            <a:spAutoFit/>
          </a:bodyPr>
          <a:lstStyle/>
          <a:p>
            <a:pPr eaLnBrk="0" hangingPunct="0"/>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counterArray</a:t>
            </a:r>
            <a:r>
              <a:rPr lang="en-US" altLang="zh-CN" sz="1400" dirty="0">
                <a:solidFill>
                  <a:srgbClr val="000000"/>
                </a:solidFill>
                <a:latin typeface="Monaco" charset="0"/>
              </a:rPr>
              <a:t> = </a:t>
            </a:r>
            <a:r>
              <a:rPr lang="en-US" altLang="zh-CN" sz="1400" dirty="0" err="1">
                <a:solidFill>
                  <a:srgbClr val="000000"/>
                </a:solidFill>
                <a:latin typeface="Monaco" charset="0"/>
              </a:rPr>
              <a:t>DistArray.make</a:t>
            </a:r>
            <a:r>
              <a:rPr lang="en-US" altLang="zh-CN" sz="1400" dirty="0">
                <a:solidFill>
                  <a:srgbClr val="000000"/>
                </a:solidFill>
                <a:latin typeface="Monaco" charset="0"/>
              </a:rPr>
              <a:t>[Counter](</a:t>
            </a:r>
            <a:r>
              <a:rPr lang="en-US" altLang="zh-CN" sz="1400" dirty="0" err="1">
                <a:solidFill>
                  <a:srgbClr val="000000"/>
                </a:solidFill>
                <a:latin typeface="Monaco" charset="0"/>
              </a:rPr>
              <a:t>Dist.makeUnique</a:t>
            </a:r>
            <a:r>
              <a:rPr lang="en-US" altLang="zh-CN" sz="1400" dirty="0">
                <a:solidFill>
                  <a:srgbClr val="000000"/>
                </a:solidFill>
                <a:latin typeface="Monaco" charset="0"/>
              </a:rPr>
              <a:t>());</a:t>
            </a:r>
          </a:p>
          <a:p>
            <a:pPr eaLnBrk="0" hangingPunct="0"/>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counterArrayPlaces</a:t>
            </a:r>
            <a:r>
              <a:rPr lang="en-US" altLang="zh-CN" sz="1400" dirty="0">
                <a:solidFill>
                  <a:srgbClr val="000000"/>
                </a:solidFill>
                <a:latin typeface="Monaco" charset="0"/>
              </a:rPr>
              <a:t> = </a:t>
            </a:r>
            <a:r>
              <a:rPr lang="en-US" altLang="zh-CN" sz="1400" dirty="0" err="1">
                <a:solidFill>
                  <a:srgbClr val="000000"/>
                </a:solidFill>
                <a:latin typeface="Monaco" charset="0"/>
              </a:rPr>
              <a:t>counterArray.dist.places</a:t>
            </a:r>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for</a:t>
            </a:r>
            <a:r>
              <a:rPr lang="en-US" altLang="zh-CN" sz="1400" dirty="0">
                <a:solidFill>
                  <a:srgbClr val="000000"/>
                </a:solidFill>
                <a:latin typeface="Monaco" charset="0"/>
              </a:rPr>
              <a:t> (p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counterArrayPlaces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at</a:t>
            </a:r>
            <a:r>
              <a:rPr lang="en-US" altLang="zh-CN" sz="1400" dirty="0">
                <a:solidFill>
                  <a:srgbClr val="000000"/>
                </a:solidFill>
                <a:latin typeface="Monaco" charset="0"/>
              </a:rPr>
              <a:t> (p)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counterArray</a:t>
            </a:r>
            <a:r>
              <a:rPr lang="en-US" altLang="zh-CN" sz="1400" dirty="0">
                <a:solidFill>
                  <a:srgbClr val="000000"/>
                </a:solidFill>
                <a:latin typeface="Monaco" charset="0"/>
              </a:rPr>
              <a:t>(p.id) = </a:t>
            </a:r>
            <a:r>
              <a:rPr lang="en-US" altLang="zh-CN" sz="1400" dirty="0">
                <a:solidFill>
                  <a:srgbClr val="8F1493"/>
                </a:solidFill>
                <a:latin typeface="Monaco" charset="0"/>
              </a:rPr>
              <a:t>new</a:t>
            </a:r>
            <a:r>
              <a:rPr lang="en-US" altLang="zh-CN" sz="1400" dirty="0">
                <a:solidFill>
                  <a:srgbClr val="000000"/>
                </a:solidFill>
                <a:latin typeface="Monaco" charset="0"/>
              </a:rPr>
              <a:t> Counter(p.id);</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for</a:t>
            </a:r>
            <a:r>
              <a:rPr lang="en-US" altLang="zh-CN" sz="1400" dirty="0">
                <a:solidFill>
                  <a:srgbClr val="000000"/>
                </a:solidFill>
                <a:latin typeface="Monaco" charset="0"/>
              </a:rPr>
              <a:t> (p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counterArrayPlaces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at</a:t>
            </a:r>
            <a:r>
              <a:rPr lang="en-US" altLang="zh-CN" sz="1400" dirty="0">
                <a:solidFill>
                  <a:srgbClr val="000000"/>
                </a:solidFill>
                <a:latin typeface="Monaco" charset="0"/>
              </a:rPr>
              <a:t> (p)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myCounter</a:t>
            </a:r>
            <a:r>
              <a:rPr lang="en-US" altLang="zh-CN" sz="1400" dirty="0">
                <a:solidFill>
                  <a:srgbClr val="000000"/>
                </a:solidFill>
                <a:latin typeface="Monaco" charset="0"/>
              </a:rPr>
              <a:t> = </a:t>
            </a:r>
            <a:r>
              <a:rPr lang="en-US" altLang="zh-CN" sz="1400" dirty="0" err="1">
                <a:solidFill>
                  <a:srgbClr val="000000"/>
                </a:solidFill>
                <a:latin typeface="Monaco" charset="0"/>
              </a:rPr>
              <a:t>counterArray</a:t>
            </a:r>
            <a:r>
              <a:rPr lang="en-US" altLang="zh-CN" sz="1400" dirty="0">
                <a:solidFill>
                  <a:srgbClr val="000000"/>
                </a:solidFill>
                <a:latin typeface="Monaco" charset="0"/>
              </a:rPr>
              <a:t>(p.id);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myCounterValue</a:t>
            </a:r>
            <a:r>
              <a:rPr lang="en-US" altLang="zh-CN" sz="1400" dirty="0">
                <a:solidFill>
                  <a:srgbClr val="000000"/>
                </a:solidFill>
                <a:latin typeface="Monaco" charset="0"/>
              </a:rPr>
              <a:t> = </a:t>
            </a:r>
            <a:r>
              <a:rPr lang="en-US" altLang="zh-CN" sz="1400" dirty="0" err="1">
                <a:solidFill>
                  <a:srgbClr val="000000"/>
                </a:solidFill>
                <a:latin typeface="Monaco" charset="0"/>
              </a:rPr>
              <a:t>myCounter.getCount</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Console.OUT.println</a:t>
            </a:r>
            <a:r>
              <a:rPr lang="en-US" altLang="zh-CN" sz="1400" dirty="0">
                <a:solidFill>
                  <a:srgbClr val="000000"/>
                </a:solidFill>
                <a:latin typeface="Monaco" charset="0"/>
              </a:rPr>
              <a:t>(</a:t>
            </a:r>
            <a:r>
              <a:rPr lang="en-US" altLang="zh-CN" sz="1400" dirty="0">
                <a:solidFill>
                  <a:srgbClr val="0B0493"/>
                </a:solidFill>
                <a:latin typeface="Monaco" charset="0"/>
              </a:rPr>
              <a:t>"Start "</a:t>
            </a:r>
            <a:r>
              <a:rPr lang="en-US" altLang="zh-CN" sz="1400" dirty="0">
                <a:solidFill>
                  <a:srgbClr val="000000"/>
                </a:solidFill>
                <a:latin typeface="Monaco" charset="0"/>
              </a:rPr>
              <a:t>+p.id+</a:t>
            </a:r>
            <a:r>
              <a:rPr lang="en-US" altLang="zh-CN" sz="1400" dirty="0">
                <a:solidFill>
                  <a:srgbClr val="0B0493"/>
                </a:solidFill>
                <a:latin typeface="Monaco" charset="0"/>
              </a:rPr>
              <a:t>":  </a:t>
            </a:r>
            <a:r>
              <a:rPr lang="en-US" altLang="zh-CN" sz="1400" dirty="0" err="1">
                <a:solidFill>
                  <a:srgbClr val="0B0493"/>
                </a:solidFill>
                <a:latin typeface="Monaco" charset="0"/>
              </a:rPr>
              <a:t>myCounter</a:t>
            </a:r>
            <a:r>
              <a:rPr lang="en-US" altLang="zh-CN" sz="1400" dirty="0">
                <a:solidFill>
                  <a:srgbClr val="0B0493"/>
                </a:solidFill>
                <a:latin typeface="Monaco" charset="0"/>
              </a:rPr>
              <a:t> = "</a:t>
            </a:r>
            <a:r>
              <a:rPr lang="en-US" altLang="zh-CN" sz="1400" dirty="0">
                <a:solidFill>
                  <a:srgbClr val="000000"/>
                </a:solidFill>
                <a:latin typeface="Monaco" charset="0"/>
              </a:rPr>
              <a:t>+</a:t>
            </a:r>
            <a:r>
              <a:rPr lang="en-US" altLang="zh-CN" sz="1400" dirty="0" err="1">
                <a:solidFill>
                  <a:srgbClr val="000000"/>
                </a:solidFill>
                <a:latin typeface="Monaco" charset="0"/>
              </a:rPr>
              <a:t>myCounterValue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a:t>
            </a:r>
            <a:endParaRPr lang="en-US" altLang="zh-CN" sz="1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Effect transition="in" filter="blinds(horizontal)">
                                      <p:cBhvr>
                                        <p:cTn id="7" dur="500"/>
                                        <p:tgtEl>
                                          <p:spTgt spid="11571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115715">
                                            <p:txEl>
                                              <p:pRg st="1" end="1"/>
                                            </p:txEl>
                                          </p:spTgt>
                                        </p:tgtEl>
                                        <p:attrNameLst>
                                          <p:attrName>style.visibility</p:attrName>
                                        </p:attrNameLst>
                                      </p:cBhvr>
                                      <p:to>
                                        <p:strVal val="visible"/>
                                      </p:to>
                                    </p:set>
                                    <p:animEffect transition="in" filter="blinds(horizontal)">
                                      <p:cBhvr>
                                        <p:cTn id="10" dur="500"/>
                                        <p:tgtEl>
                                          <p:spTgt spid="1157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Title 1"/>
          <p:cNvSpPr>
            <a:spLocks noGrp="1"/>
          </p:cNvSpPr>
          <p:nvPr>
            <p:ph type="title"/>
          </p:nvPr>
        </p:nvSpPr>
        <p:spPr/>
        <p:txBody>
          <a:bodyPr/>
          <a:lstStyle/>
          <a:p>
            <a:r>
              <a:rPr lang="en-US" altLang="zh-CN" sz="2800" dirty="0"/>
              <a:t>Prefix Sum:  Distributed Memory Algorithm</a:t>
            </a:r>
          </a:p>
        </p:txBody>
      </p:sp>
      <p:sp>
        <p:nvSpPr>
          <p:cNvPr id="3" name="Content Placeholder 2"/>
          <p:cNvSpPr>
            <a:spLocks noGrp="1"/>
          </p:cNvSpPr>
          <p:nvPr>
            <p:ph idx="1"/>
          </p:nvPr>
        </p:nvSpPr>
        <p:spPr>
          <a:xfrm>
            <a:off x="381000" y="1412776"/>
            <a:ext cx="3365500" cy="4403824"/>
          </a:xfrm>
        </p:spPr>
        <p:txBody>
          <a:bodyPr>
            <a:normAutofit fontScale="85000" lnSpcReduction="20000"/>
          </a:bodyPr>
          <a:lstStyle/>
          <a:p>
            <a:pPr>
              <a:lnSpc>
                <a:spcPct val="150000"/>
              </a:lnSpc>
            </a:pPr>
            <a:r>
              <a:rPr lang="en-US" altLang="zh-CN" sz="2400" dirty="0"/>
              <a:t>Step 1:  compute prefix sum and total at each place </a:t>
            </a:r>
          </a:p>
          <a:p>
            <a:pPr>
              <a:lnSpc>
                <a:spcPct val="150000"/>
              </a:lnSpc>
            </a:pPr>
            <a:r>
              <a:rPr lang="en-US" altLang="zh-CN" sz="2400" dirty="0"/>
              <a:t>Step 2:  each place calculates its global update (sum of preceding totals) </a:t>
            </a:r>
          </a:p>
          <a:p>
            <a:pPr>
              <a:lnSpc>
                <a:spcPct val="150000"/>
              </a:lnSpc>
            </a:pPr>
            <a:r>
              <a:rPr lang="en-US" altLang="zh-CN" sz="2400" dirty="0"/>
              <a:t>Step 3:  each place updates its elements with its global update</a:t>
            </a:r>
          </a:p>
        </p:txBody>
      </p:sp>
      <p:pic>
        <p:nvPicPr>
          <p:cNvPr id="116741" name="Picture 6" descr="prefix-sum-dist.eps"/>
          <p:cNvPicPr>
            <a:picLocks noChangeAspect="1"/>
          </p:cNvPicPr>
          <p:nvPr/>
        </p:nvPicPr>
        <p:blipFill>
          <a:blip r:embed="rId3" cstate="print"/>
          <a:srcRect/>
          <a:stretch>
            <a:fillRect/>
          </a:stretch>
        </p:blipFill>
        <p:spPr bwMode="auto">
          <a:xfrm>
            <a:off x="3683000" y="1203325"/>
            <a:ext cx="5461000" cy="4810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Title 6"/>
          <p:cNvSpPr>
            <a:spLocks noGrp="1"/>
          </p:cNvSpPr>
          <p:nvPr>
            <p:ph type="title"/>
          </p:nvPr>
        </p:nvSpPr>
        <p:spPr/>
        <p:txBody>
          <a:bodyPr/>
          <a:lstStyle/>
          <a:p>
            <a:pPr algn="r"/>
            <a:r>
              <a:rPr lang="en-US" altLang="zh-CN"/>
              <a:t>Step 1</a:t>
            </a:r>
          </a:p>
        </p:txBody>
      </p:sp>
      <p:sp>
        <p:nvSpPr>
          <p:cNvPr id="118787" name="Content Placeholder 7"/>
          <p:cNvSpPr>
            <a:spLocks noGrp="1"/>
          </p:cNvSpPr>
          <p:nvPr>
            <p:ph idx="1"/>
          </p:nvPr>
        </p:nvSpPr>
        <p:spPr>
          <a:xfrm>
            <a:off x="251520" y="5373216"/>
            <a:ext cx="8458200" cy="1484784"/>
          </a:xfrm>
        </p:spPr>
        <p:txBody>
          <a:bodyPr/>
          <a:lstStyle/>
          <a:p>
            <a:pPr>
              <a:lnSpc>
                <a:spcPct val="150000"/>
              </a:lnSpc>
            </a:pPr>
            <a:r>
              <a:rPr lang="en-US" altLang="zh-CN" sz="2000" dirty="0"/>
              <a:t>Step 1 – compute prefix sum (and total) at each place</a:t>
            </a:r>
          </a:p>
          <a:p>
            <a:pPr>
              <a:lnSpc>
                <a:spcPct val="150000"/>
              </a:lnSpc>
            </a:pPr>
            <a:r>
              <a:rPr lang="en-US" altLang="zh-CN" sz="2000" dirty="0"/>
              <a:t>Two distributed arrays in object, </a:t>
            </a:r>
            <a:r>
              <a:rPr lang="en-US" altLang="zh-CN" sz="2000" dirty="0" err="1">
                <a:latin typeface="Monaco" charset="0"/>
              </a:rPr>
              <a:t>prefixSumArray</a:t>
            </a:r>
            <a:r>
              <a:rPr lang="en-US" altLang="zh-CN" sz="2000" dirty="0">
                <a:latin typeface="Monaco" charset="0"/>
              </a:rPr>
              <a:t> </a:t>
            </a:r>
            <a:r>
              <a:rPr lang="en-US" altLang="zh-CN" sz="2000" dirty="0"/>
              <a:t>and </a:t>
            </a:r>
            <a:r>
              <a:rPr lang="en-US" altLang="zh-CN" sz="2000" dirty="0" err="1">
                <a:latin typeface="Monaco" charset="0"/>
              </a:rPr>
              <a:t>localSums</a:t>
            </a:r>
            <a:r>
              <a:rPr lang="en-US" altLang="zh-CN" sz="2000" dirty="0"/>
              <a:t>  </a:t>
            </a:r>
          </a:p>
          <a:p>
            <a:pPr>
              <a:lnSpc>
                <a:spcPct val="150000"/>
              </a:lnSpc>
            </a:pPr>
            <a:endParaRPr lang="en-US" altLang="zh-CN" sz="2000" dirty="0"/>
          </a:p>
        </p:txBody>
      </p:sp>
      <p:sp>
        <p:nvSpPr>
          <p:cNvPr id="118789" name="Rectangle 4"/>
          <p:cNvSpPr>
            <a:spLocks noChangeArrowheads="1"/>
          </p:cNvSpPr>
          <p:nvPr/>
        </p:nvSpPr>
        <p:spPr bwMode="auto">
          <a:xfrm>
            <a:off x="251520" y="620688"/>
            <a:ext cx="8516938" cy="3754438"/>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public</a:t>
            </a:r>
            <a:r>
              <a:rPr lang="en-US" altLang="zh-CN" sz="1400" dirty="0">
                <a:solidFill>
                  <a:srgbClr val="000000"/>
                </a:solidFill>
                <a:latin typeface="Monaco" charset="0"/>
              </a:rPr>
              <a:t> </a:t>
            </a:r>
            <a:r>
              <a:rPr lang="en-US" altLang="zh-CN" sz="1400" dirty="0">
                <a:solidFill>
                  <a:srgbClr val="8F1493"/>
                </a:solidFill>
                <a:latin typeface="Monaco" charset="0"/>
              </a:rPr>
              <a:t>def</a:t>
            </a:r>
            <a:r>
              <a:rPr lang="en-US" altLang="zh-CN" sz="1400" dirty="0">
                <a:solidFill>
                  <a:srgbClr val="000000"/>
                </a:solidFill>
                <a:latin typeface="Monaco" charset="0"/>
              </a:rPr>
              <a:t> </a:t>
            </a:r>
            <a:r>
              <a:rPr lang="en-US" altLang="zh-CN" sz="1400" dirty="0" err="1">
                <a:solidFill>
                  <a:srgbClr val="000000"/>
                </a:solidFill>
                <a:latin typeface="Monaco" charset="0"/>
              </a:rPr>
              <a:t>computeSum</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a:t>
            </a:r>
          </a:p>
          <a:p>
            <a:pPr eaLnBrk="0" hangingPunct="0"/>
            <a:r>
              <a:rPr lang="en-US" altLang="zh-CN" sz="1400" dirty="0">
                <a:solidFill>
                  <a:srgbClr val="8F1493"/>
                </a:solidFill>
                <a:latin typeface="Monaco" charset="0"/>
              </a:rPr>
              <a:t>  finish</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(p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prefixSumArray.dist.places</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async</a:t>
            </a:r>
            <a:r>
              <a:rPr lang="en-US" altLang="zh-CN" sz="1400" dirty="0">
                <a:solidFill>
                  <a:srgbClr val="8F1493"/>
                </a:solidFill>
                <a:latin typeface="Monaco" charset="0"/>
              </a:rPr>
              <a:t> at</a:t>
            </a:r>
            <a:r>
              <a:rPr lang="en-US" altLang="zh-CN" sz="1400" dirty="0">
                <a:solidFill>
                  <a:srgbClr val="000000"/>
                </a:solidFill>
                <a:latin typeface="Monaco" charset="0"/>
              </a:rPr>
              <a:t> (p)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localSums</a:t>
            </a:r>
            <a:r>
              <a:rPr lang="en-US" altLang="zh-CN" sz="1400" dirty="0">
                <a:solidFill>
                  <a:srgbClr val="000000"/>
                </a:solidFill>
                <a:latin typeface="Monaco" charset="0"/>
              </a:rPr>
              <a:t>(</a:t>
            </a:r>
            <a:r>
              <a:rPr lang="en-US" altLang="zh-CN" sz="1400" dirty="0">
                <a:solidFill>
                  <a:srgbClr val="8F1493"/>
                </a:solidFill>
                <a:latin typeface="Monaco" charset="0"/>
              </a:rPr>
              <a:t>here</a:t>
            </a:r>
            <a:r>
              <a:rPr lang="en-US" altLang="zh-CN" sz="1400" dirty="0">
                <a:solidFill>
                  <a:srgbClr val="000000"/>
                </a:solidFill>
                <a:latin typeface="Monaco" charset="0"/>
              </a:rPr>
              <a:t>.id) = </a:t>
            </a:r>
            <a:r>
              <a:rPr lang="en-US" altLang="zh-CN" sz="1400" dirty="0">
                <a:solidFill>
                  <a:srgbClr val="9292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var</a:t>
            </a:r>
            <a:r>
              <a:rPr lang="en-US" altLang="zh-CN" sz="1400" dirty="0">
                <a:solidFill>
                  <a:srgbClr val="000000"/>
                </a:solidFill>
                <a:latin typeface="Monaco" charset="0"/>
              </a:rPr>
              <a:t> first : Boolean = </a:t>
            </a:r>
            <a:r>
              <a:rPr lang="en-US" altLang="zh-CN" sz="1400" dirty="0">
                <a:solidFill>
                  <a:srgbClr val="8F1493"/>
                </a:solidFill>
                <a:latin typeface="Monaco" charset="0"/>
              </a:rPr>
              <a:t>true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err="1">
                <a:solidFill>
                  <a:srgbClr val="8F1493"/>
                </a:solidFill>
                <a:latin typeface="Monaco" charset="0"/>
              </a:rPr>
              <a:t>here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localSums</a:t>
            </a:r>
            <a:r>
              <a:rPr lang="en-US" altLang="zh-CN" sz="1400" dirty="0">
                <a:solidFill>
                  <a:srgbClr val="000000"/>
                </a:solidFill>
                <a:latin typeface="Monaco" charset="0"/>
              </a:rPr>
              <a:t>(</a:t>
            </a:r>
            <a:r>
              <a:rPr lang="en-US" altLang="zh-CN" sz="1400" dirty="0">
                <a:solidFill>
                  <a:srgbClr val="8F1493"/>
                </a:solidFill>
                <a:latin typeface="Monaco" charset="0"/>
              </a:rPr>
              <a:t>here</a:t>
            </a:r>
            <a:r>
              <a:rPr lang="en-US" altLang="zh-CN" sz="1400" dirty="0">
                <a:solidFill>
                  <a:srgbClr val="000000"/>
                </a:solidFill>
                <a:latin typeface="Monaco" charset="0"/>
              </a:rPr>
              <a:t>.id) +=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if</a:t>
            </a:r>
            <a:r>
              <a:rPr lang="en-US" altLang="zh-CN" sz="1400" dirty="0">
                <a:solidFill>
                  <a:srgbClr val="000000"/>
                </a:solidFill>
                <a:latin typeface="Monaco" charset="0"/>
              </a:rPr>
              <a:t> (first) {</a:t>
            </a:r>
          </a:p>
          <a:p>
            <a:pPr eaLnBrk="0" hangingPunct="0"/>
            <a:r>
              <a:rPr lang="en-US" altLang="zh-CN" sz="1400" dirty="0">
                <a:solidFill>
                  <a:srgbClr val="000000"/>
                </a:solidFill>
                <a:latin typeface="Monaco" charset="0"/>
              </a:rPr>
              <a:t>            first = </a:t>
            </a:r>
            <a:r>
              <a:rPr lang="en-US" altLang="zh-CN" sz="1400" dirty="0">
                <a:solidFill>
                  <a:srgbClr val="8F1493"/>
                </a:solidFill>
                <a:latin typeface="Monaco" charset="0"/>
              </a:rPr>
              <a:t>false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else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prefixSumArray</a:t>
            </a:r>
            <a:r>
              <a:rPr lang="en-US" altLang="zh-CN" sz="1400" dirty="0">
                <a:solidFill>
                  <a:srgbClr val="000000"/>
                </a:solidFill>
                <a:latin typeface="Monaco" charset="0"/>
              </a:rPr>
              <a:t>(i-</a:t>
            </a:r>
            <a:r>
              <a:rPr lang="en-US" altLang="zh-CN" sz="1400" dirty="0">
                <a:solidFill>
                  <a:srgbClr val="929200"/>
                </a:solidFill>
                <a:latin typeface="Monaco" charset="0"/>
              </a:rPr>
              <a:t>1</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//for </a:t>
            </a:r>
            <a:r>
              <a:rPr lang="en-US" altLang="zh-CN" sz="1400" dirty="0" err="1">
                <a:solidFill>
                  <a:srgbClr val="8E1107"/>
                </a:solidFill>
                <a:latin typeface="Monaco" charset="0"/>
              </a:rPr>
              <a:t>i</a:t>
            </a:r>
            <a:endParaRPr lang="en-US" altLang="zh-CN" sz="1400" dirty="0">
              <a:solidFill>
                <a:srgbClr val="000000"/>
              </a:solidFill>
              <a:latin typeface="Monaco" charset="0"/>
            </a:endParaRP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//at</a:t>
            </a:r>
            <a:endParaRPr lang="en-US" altLang="zh-CN" sz="1400" dirty="0">
              <a:solidFill>
                <a:srgbClr val="000000"/>
              </a:solidFill>
              <a:latin typeface="Monaco" charset="0"/>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5"/>
          <p:cNvSpPr>
            <a:spLocks noGrp="1"/>
          </p:cNvSpPr>
          <p:nvPr>
            <p:ph type="title"/>
          </p:nvPr>
        </p:nvSpPr>
        <p:spPr/>
        <p:txBody>
          <a:bodyPr/>
          <a:lstStyle/>
          <a:p>
            <a:pPr algn="r"/>
            <a:r>
              <a:rPr lang="en-US" altLang="zh-CN"/>
              <a:t>Steps 2 and 3</a:t>
            </a:r>
          </a:p>
        </p:txBody>
      </p:sp>
      <p:sp>
        <p:nvSpPr>
          <p:cNvPr id="119811" name="Content Placeholder 6"/>
          <p:cNvSpPr>
            <a:spLocks noGrp="1"/>
          </p:cNvSpPr>
          <p:nvPr>
            <p:ph idx="1"/>
          </p:nvPr>
        </p:nvSpPr>
        <p:spPr>
          <a:xfrm>
            <a:off x="323528" y="3952255"/>
            <a:ext cx="8458200" cy="3005137"/>
          </a:xfrm>
        </p:spPr>
        <p:txBody>
          <a:bodyPr/>
          <a:lstStyle/>
          <a:p>
            <a:r>
              <a:rPr lang="en-US" altLang="zh-CN" dirty="0"/>
              <a:t>Step 2 – calculate global offset</a:t>
            </a:r>
          </a:p>
          <a:p>
            <a:pPr lvl="1"/>
            <a:r>
              <a:rPr lang="en-US" altLang="zh-CN" dirty="0"/>
              <a:t>Place 3 needs to add totals from Place 0, 1 and 2</a:t>
            </a:r>
          </a:p>
          <a:p>
            <a:pPr lvl="2"/>
            <a:r>
              <a:rPr lang="en-US" altLang="zh-CN" dirty="0" err="1"/>
              <a:t>Place.places</a:t>
            </a:r>
            <a:r>
              <a:rPr lang="en-US" altLang="zh-CN" dirty="0"/>
              <a:t> methods used to obtain place</a:t>
            </a:r>
          </a:p>
          <a:p>
            <a:pPr lvl="2"/>
            <a:r>
              <a:rPr lang="en-US" altLang="zh-CN" sz="1800" dirty="0">
                <a:latin typeface="Monaco" charset="0"/>
              </a:rPr>
              <a:t>at </a:t>
            </a:r>
            <a:r>
              <a:rPr lang="en-US" altLang="zh-CN" dirty="0"/>
              <a:t>expression retrieves value</a:t>
            </a:r>
          </a:p>
          <a:p>
            <a:pPr lvl="2"/>
            <a:r>
              <a:rPr lang="en-US" altLang="zh-CN" sz="1800" dirty="0" err="1">
                <a:latin typeface="Monaco" charset="0"/>
              </a:rPr>
              <a:t>valj</a:t>
            </a:r>
            <a:r>
              <a:rPr lang="en-US" altLang="zh-CN" sz="1800" dirty="0">
                <a:latin typeface="Monaco" charset="0"/>
              </a:rPr>
              <a:t> </a:t>
            </a:r>
            <a:r>
              <a:rPr lang="en-US" altLang="zh-CN" dirty="0"/>
              <a:t>needed for closure created </a:t>
            </a:r>
            <a:r>
              <a:rPr lang="en-US" altLang="zh-CN" sz="1800" dirty="0">
                <a:latin typeface="Monaco" charset="0"/>
              </a:rPr>
              <a:t>at</a:t>
            </a:r>
            <a:r>
              <a:rPr lang="en-US" altLang="zh-CN" dirty="0"/>
              <a:t> expression </a:t>
            </a:r>
          </a:p>
          <a:p>
            <a:r>
              <a:rPr lang="en-US" altLang="zh-CN" dirty="0"/>
              <a:t>Step 3 – update array with global offset</a:t>
            </a:r>
          </a:p>
          <a:p>
            <a:endParaRPr lang="en-US" altLang="zh-CN" dirty="0"/>
          </a:p>
        </p:txBody>
      </p:sp>
      <p:sp>
        <p:nvSpPr>
          <p:cNvPr id="119813" name="Rectangle 4"/>
          <p:cNvSpPr>
            <a:spLocks noChangeArrowheads="1"/>
          </p:cNvSpPr>
          <p:nvPr/>
        </p:nvSpPr>
        <p:spPr bwMode="auto">
          <a:xfrm>
            <a:off x="0" y="606871"/>
            <a:ext cx="8094663" cy="2678113"/>
          </a:xfrm>
          <a:prstGeom prst="rect">
            <a:avLst/>
          </a:prstGeom>
          <a:noFill/>
          <a:ln w="9525">
            <a:noFill/>
            <a:miter lim="800000"/>
            <a:headEnd/>
            <a:tailEnd/>
          </a:ln>
        </p:spPr>
        <p:txBody>
          <a:bodyPr>
            <a:spAutoFit/>
          </a:bodyPr>
          <a:lstStyle/>
          <a:p>
            <a:pPr eaLnBrk="0" hangingPunct="0"/>
            <a:r>
              <a:rPr lang="en-US" altLang="zh-CN" sz="1400" dirty="0">
                <a:solidFill>
                  <a:srgbClr val="8F1493"/>
                </a:solidFill>
                <a:latin typeface="Monaco" charset="0"/>
              </a:rPr>
              <a:t>finish</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(p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prefixSumArray.dist.places</a:t>
            </a:r>
            <a:r>
              <a:rPr lang="en-US" altLang="zh-CN" sz="1400" dirty="0">
                <a:solidFill>
                  <a:srgbClr val="000000"/>
                </a:solidFill>
                <a:latin typeface="Monaco" charset="0"/>
              </a:rPr>
              <a:t>()) {</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async</a:t>
            </a:r>
            <a:r>
              <a:rPr lang="en-US" altLang="zh-CN" sz="1400" dirty="0">
                <a:solidFill>
                  <a:srgbClr val="8F1493"/>
                </a:solidFill>
                <a:latin typeface="Monaco" charset="0"/>
              </a:rPr>
              <a:t> at</a:t>
            </a:r>
            <a:r>
              <a:rPr lang="en-US" altLang="zh-CN" sz="1400" dirty="0">
                <a:solidFill>
                  <a:srgbClr val="000000"/>
                </a:solidFill>
                <a:latin typeface="Monaco" charset="0"/>
              </a:rPr>
              <a:t> (p) {</a:t>
            </a:r>
          </a:p>
          <a:p>
            <a:pPr eaLnBrk="0" hangingPunct="0"/>
            <a:r>
              <a:rPr lang="en-US" altLang="zh-CN" sz="1400" dirty="0">
                <a:solidFill>
                  <a:srgbClr val="8F1493"/>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placeId</a:t>
            </a:r>
            <a:r>
              <a:rPr lang="en-US" altLang="zh-CN" sz="1400" dirty="0">
                <a:solidFill>
                  <a:srgbClr val="000000"/>
                </a:solidFill>
                <a:latin typeface="Monaco" charset="0"/>
              </a:rPr>
              <a:t> = </a:t>
            </a:r>
            <a:r>
              <a:rPr lang="en-US" altLang="zh-CN" sz="1400" dirty="0">
                <a:solidFill>
                  <a:srgbClr val="8F1493"/>
                </a:solidFill>
                <a:latin typeface="Monaco" charset="0"/>
              </a:rPr>
              <a:t>here</a:t>
            </a:r>
            <a:r>
              <a:rPr lang="en-US" altLang="zh-CN" sz="1400" dirty="0">
                <a:solidFill>
                  <a:srgbClr val="000000"/>
                </a:solidFill>
                <a:latin typeface="Monaco" charset="0"/>
              </a:rPr>
              <a:t>.id;</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var</a:t>
            </a:r>
            <a:r>
              <a:rPr lang="en-US" altLang="zh-CN" sz="1400" dirty="0">
                <a:solidFill>
                  <a:srgbClr val="000000"/>
                </a:solidFill>
                <a:latin typeface="Monaco" charset="0"/>
              </a:rPr>
              <a:t> </a:t>
            </a:r>
            <a:r>
              <a:rPr lang="en-US" altLang="zh-CN" sz="1400" dirty="0" err="1">
                <a:solidFill>
                  <a:srgbClr val="000000"/>
                </a:solidFill>
                <a:latin typeface="Monaco" charset="0"/>
              </a:rPr>
              <a:t>globalUpdate</a:t>
            </a:r>
            <a:r>
              <a:rPr lang="en-US" altLang="zh-CN" sz="1400" dirty="0">
                <a:solidFill>
                  <a:srgbClr val="000000"/>
                </a:solidFill>
                <a:latin typeface="Monaco" charset="0"/>
              </a:rPr>
              <a:t>: </a:t>
            </a:r>
            <a:r>
              <a:rPr lang="en-US" altLang="zh-CN" sz="1400" dirty="0" err="1">
                <a:solidFill>
                  <a:srgbClr val="000000"/>
                </a:solidFill>
                <a:latin typeface="Monaco" charset="0"/>
              </a:rPr>
              <a:t>Int</a:t>
            </a:r>
            <a:r>
              <a:rPr lang="en-US" altLang="zh-CN" sz="1400" dirty="0">
                <a:solidFill>
                  <a:srgbClr val="000000"/>
                </a:solidFill>
                <a:latin typeface="Monaco" charset="0"/>
              </a:rPr>
              <a:t> = </a:t>
            </a:r>
            <a:r>
              <a:rPr lang="en-US" altLang="zh-CN" sz="1400" dirty="0">
                <a:solidFill>
                  <a:srgbClr val="929200"/>
                </a:solidFill>
                <a:latin typeface="Monaco" charset="0"/>
              </a:rPr>
              <a:t>0</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a:t>
            </a:r>
            <a:r>
              <a:rPr lang="en-US" altLang="zh-CN" sz="1400" dirty="0">
                <a:solidFill>
                  <a:srgbClr val="8F1493"/>
                </a:solidFill>
                <a:latin typeface="Monaco" charset="0"/>
              </a:rPr>
              <a:t>for</a:t>
            </a:r>
            <a:r>
              <a:rPr lang="en-US" altLang="zh-CN" sz="1400" dirty="0">
                <a:solidFill>
                  <a:srgbClr val="000000"/>
                </a:solidFill>
                <a:latin typeface="Monaco" charset="0"/>
              </a:rPr>
              <a:t> (</a:t>
            </a:r>
            <a:r>
              <a:rPr lang="en-US" altLang="zh-CN" sz="1400" dirty="0" err="1">
                <a:solidFill>
                  <a:srgbClr val="8F1493"/>
                </a:solidFill>
                <a:latin typeface="Monaco" charset="0"/>
              </a:rPr>
              <a:t>var</a:t>
            </a:r>
            <a:r>
              <a:rPr lang="en-US" altLang="zh-CN" sz="1400" dirty="0">
                <a:solidFill>
                  <a:srgbClr val="000000"/>
                </a:solidFill>
                <a:latin typeface="Monaco" charset="0"/>
              </a:rPr>
              <a:t> j:Int=</a:t>
            </a:r>
            <a:r>
              <a:rPr lang="en-US" altLang="zh-CN" sz="1400" dirty="0">
                <a:solidFill>
                  <a:srgbClr val="929200"/>
                </a:solidFill>
                <a:latin typeface="Monaco" charset="0"/>
              </a:rPr>
              <a:t>0</a:t>
            </a:r>
            <a:r>
              <a:rPr lang="en-US" altLang="zh-CN" sz="1400" dirty="0">
                <a:solidFill>
                  <a:srgbClr val="000000"/>
                </a:solidFill>
                <a:latin typeface="Monaco" charset="0"/>
              </a:rPr>
              <a:t>;j&lt;</a:t>
            </a:r>
            <a:r>
              <a:rPr lang="en-US" altLang="zh-CN" sz="1400" dirty="0" err="1">
                <a:solidFill>
                  <a:srgbClr val="000000"/>
                </a:solidFill>
                <a:latin typeface="Monaco" charset="0"/>
              </a:rPr>
              <a:t>placeId;j</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8F1493"/>
                </a:solidFill>
                <a:latin typeface="Monaco" charset="0"/>
              </a:rPr>
              <a:t>val</a:t>
            </a:r>
            <a:r>
              <a:rPr lang="en-US" altLang="zh-CN" sz="1400" dirty="0">
                <a:solidFill>
                  <a:srgbClr val="000000"/>
                </a:solidFill>
                <a:latin typeface="Monaco" charset="0"/>
              </a:rPr>
              <a:t> </a:t>
            </a:r>
            <a:r>
              <a:rPr lang="en-US" altLang="zh-CN" sz="1400" dirty="0" err="1">
                <a:solidFill>
                  <a:srgbClr val="000000"/>
                </a:solidFill>
                <a:latin typeface="Monaco" charset="0"/>
              </a:rPr>
              <a:t>valj</a:t>
            </a:r>
            <a:r>
              <a:rPr lang="en-US" altLang="zh-CN" sz="1400" dirty="0">
                <a:solidFill>
                  <a:srgbClr val="000000"/>
                </a:solidFill>
                <a:latin typeface="Monaco" charset="0"/>
              </a:rPr>
              <a:t> = j;</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globalUpdate</a:t>
            </a:r>
            <a:r>
              <a:rPr lang="en-US" altLang="zh-CN" sz="1400" dirty="0">
                <a:solidFill>
                  <a:srgbClr val="000000"/>
                </a:solidFill>
                <a:latin typeface="Monaco" charset="0"/>
              </a:rPr>
              <a:t> += (</a:t>
            </a:r>
            <a:r>
              <a:rPr lang="en-US" altLang="zh-CN" sz="1400" dirty="0">
                <a:solidFill>
                  <a:srgbClr val="8F1493"/>
                </a:solidFill>
                <a:latin typeface="Monaco" charset="0"/>
              </a:rPr>
              <a:t>at</a:t>
            </a:r>
            <a:r>
              <a:rPr lang="en-US" altLang="zh-CN" sz="1400" dirty="0">
                <a:solidFill>
                  <a:srgbClr val="000000"/>
                </a:solidFill>
                <a:latin typeface="Monaco" charset="0"/>
              </a:rPr>
              <a:t> (</a:t>
            </a:r>
            <a:r>
              <a:rPr lang="en-US" altLang="zh-CN" sz="1400" dirty="0" err="1">
                <a:solidFill>
                  <a:srgbClr val="000000"/>
                </a:solidFill>
                <a:latin typeface="Monaco" charset="0"/>
              </a:rPr>
              <a:t>Place.places</a:t>
            </a:r>
            <a:r>
              <a:rPr lang="en-US" altLang="zh-CN" sz="1400" dirty="0">
                <a:solidFill>
                  <a:srgbClr val="000000"/>
                </a:solidFill>
                <a:latin typeface="Monaco" charset="0"/>
              </a:rPr>
              <a:t>()(</a:t>
            </a:r>
            <a:r>
              <a:rPr lang="en-US" altLang="zh-CN" sz="1400" dirty="0" err="1">
                <a:solidFill>
                  <a:srgbClr val="000000"/>
                </a:solidFill>
                <a:latin typeface="Monaco" charset="0"/>
              </a:rPr>
              <a:t>valj</a:t>
            </a:r>
            <a:r>
              <a:rPr lang="en-US" altLang="zh-CN" sz="1400" dirty="0">
                <a:solidFill>
                  <a:srgbClr val="000000"/>
                </a:solidFill>
                <a:latin typeface="Monaco" charset="0"/>
              </a:rPr>
              <a:t>)) </a:t>
            </a:r>
            <a:r>
              <a:rPr lang="en-US" altLang="zh-CN" sz="1400" dirty="0" err="1">
                <a:solidFill>
                  <a:srgbClr val="000000"/>
                </a:solidFill>
                <a:latin typeface="Monaco" charset="0"/>
              </a:rPr>
              <a:t>localSums</a:t>
            </a:r>
            <a:r>
              <a:rPr lang="en-US" altLang="zh-CN" sz="1400" dirty="0">
                <a:solidFill>
                  <a:srgbClr val="000000"/>
                </a:solidFill>
                <a:latin typeface="Monaco" charset="0"/>
              </a:rPr>
              <a:t>(</a:t>
            </a:r>
            <a:r>
              <a:rPr lang="en-US" altLang="zh-CN" sz="1400" dirty="0">
                <a:solidFill>
                  <a:srgbClr val="8F1493"/>
                </a:solidFill>
                <a:latin typeface="Monaco" charset="0"/>
              </a:rPr>
              <a:t>here</a:t>
            </a:r>
            <a:r>
              <a:rPr lang="en-US" altLang="zh-CN" sz="1400" dirty="0">
                <a:solidFill>
                  <a:srgbClr val="000000"/>
                </a:solidFill>
                <a:latin typeface="Monaco" charset="0"/>
              </a:rPr>
              <a:t>.id));</a:t>
            </a:r>
          </a:p>
          <a:p>
            <a:pPr eaLnBrk="0" hangingPunct="0"/>
            <a:r>
              <a:rPr lang="en-US" altLang="zh-CN" sz="1400" dirty="0">
                <a:solidFill>
                  <a:srgbClr val="000000"/>
                </a:solidFill>
                <a:latin typeface="Monaco" charset="0"/>
              </a:rPr>
              <a:t>      }</a:t>
            </a:r>
          </a:p>
          <a:p>
            <a:pPr eaLnBrk="0" hangingPunct="0"/>
            <a:r>
              <a:rPr lang="en-US" altLang="zh-CN" sz="1400" dirty="0">
                <a:solidFill>
                  <a:srgbClr val="8F1493"/>
                </a:solidFill>
                <a:latin typeface="Monaco" charset="0"/>
              </a:rPr>
              <a:t>      for</a:t>
            </a:r>
            <a:r>
              <a:rPr lang="en-US" altLang="zh-CN" sz="1400" dirty="0">
                <a:solidFill>
                  <a:srgbClr val="000000"/>
                </a:solidFill>
                <a:latin typeface="Monaco" charset="0"/>
              </a:rPr>
              <a:t> ((</a:t>
            </a:r>
            <a:r>
              <a:rPr lang="en-US" altLang="zh-CN" sz="1400" dirty="0" err="1">
                <a:solidFill>
                  <a:srgbClr val="000000"/>
                </a:solidFill>
                <a:latin typeface="Monaco" charset="0"/>
              </a:rPr>
              <a:t>i</a:t>
            </a:r>
            <a:r>
              <a:rPr lang="en-US" altLang="zh-CN" sz="1400" dirty="0">
                <a:solidFill>
                  <a:srgbClr val="000000"/>
                </a:solidFill>
                <a:latin typeface="Monaco" charset="0"/>
              </a:rPr>
              <a:t>) </a:t>
            </a:r>
            <a:r>
              <a:rPr lang="en-US" altLang="zh-CN" sz="1400" dirty="0">
                <a:solidFill>
                  <a:srgbClr val="8F1493"/>
                </a:solidFill>
                <a:latin typeface="Monaco" charset="0"/>
              </a:rPr>
              <a:t>in</a:t>
            </a:r>
            <a:r>
              <a:rPr lang="en-US" altLang="zh-CN" sz="1400" dirty="0">
                <a:solidFill>
                  <a:srgbClr val="000000"/>
                </a:solidFill>
                <a:latin typeface="Monaco" charset="0"/>
              </a:rPr>
              <a:t> </a:t>
            </a:r>
            <a:r>
              <a:rPr lang="en-US" altLang="zh-CN" sz="1400" dirty="0" err="1">
                <a:solidFill>
                  <a:srgbClr val="000000"/>
                </a:solidFill>
                <a:latin typeface="Monaco" charset="0"/>
              </a:rPr>
              <a:t>prefixSumArray.dist|</a:t>
            </a:r>
            <a:r>
              <a:rPr lang="en-US" altLang="zh-CN" sz="1400" dirty="0" err="1">
                <a:solidFill>
                  <a:srgbClr val="8F1493"/>
                </a:solidFill>
                <a:latin typeface="Monaco" charset="0"/>
              </a:rPr>
              <a:t>here</a:t>
            </a:r>
            <a:r>
              <a:rPr lang="en-US" altLang="zh-CN" sz="1400" dirty="0">
                <a:solidFill>
                  <a:srgbClr val="000000"/>
                </a:solidFill>
                <a:latin typeface="Monaco" charset="0"/>
              </a:rPr>
              <a:t>) {</a:t>
            </a:r>
          </a:p>
          <a:p>
            <a:pPr eaLnBrk="0" hangingPunct="0"/>
            <a:r>
              <a:rPr lang="en-US" altLang="zh-CN" sz="1400" dirty="0">
                <a:solidFill>
                  <a:srgbClr val="000000"/>
                </a:solidFill>
                <a:latin typeface="Monaco" charset="0"/>
              </a:rPr>
              <a:t>        </a:t>
            </a:r>
            <a:r>
              <a:rPr lang="en-US" altLang="zh-CN" sz="1400" dirty="0" err="1">
                <a:solidFill>
                  <a:srgbClr val="000000"/>
                </a:solidFill>
                <a:latin typeface="Monaco" charset="0"/>
              </a:rPr>
              <a:t>prefixSumArray</a:t>
            </a:r>
            <a:r>
              <a:rPr lang="en-US" altLang="zh-CN" sz="1400" dirty="0">
                <a:solidFill>
                  <a:srgbClr val="000000"/>
                </a:solidFill>
                <a:latin typeface="Monaco" charset="0"/>
              </a:rPr>
              <a:t>(</a:t>
            </a:r>
            <a:r>
              <a:rPr lang="en-US" altLang="zh-CN" sz="1400" dirty="0" err="1">
                <a:solidFill>
                  <a:srgbClr val="000000"/>
                </a:solidFill>
                <a:latin typeface="Monaco" charset="0"/>
              </a:rPr>
              <a:t>i</a:t>
            </a:r>
            <a:r>
              <a:rPr lang="en-US" altLang="zh-CN" sz="1400" dirty="0">
                <a:solidFill>
                  <a:srgbClr val="000000"/>
                </a:solidFill>
                <a:latin typeface="Monaco" charset="0"/>
              </a:rPr>
              <a:t>) += </a:t>
            </a:r>
            <a:r>
              <a:rPr lang="en-US" altLang="zh-CN" sz="1400" dirty="0" err="1">
                <a:solidFill>
                  <a:srgbClr val="000000"/>
                </a:solidFill>
                <a:latin typeface="Monaco" charset="0"/>
              </a:rPr>
              <a:t>globalUpdate</a:t>
            </a:r>
            <a:r>
              <a:rPr lang="en-US" altLang="zh-CN" sz="1400" dirty="0">
                <a:solidFill>
                  <a:srgbClr val="000000"/>
                </a:solidFill>
                <a:latin typeface="Monaco" charset="0"/>
              </a:rPr>
              <a:t>;</a:t>
            </a:r>
          </a:p>
          <a:p>
            <a:pPr eaLnBrk="0" hangingPunct="0"/>
            <a:r>
              <a:rPr lang="en-US" altLang="zh-CN" sz="1400" dirty="0">
                <a:solidFill>
                  <a:srgbClr val="000000"/>
                </a:solidFill>
                <a:latin typeface="Monaco" charset="0"/>
              </a:rPr>
              <a:t>      }  </a:t>
            </a:r>
            <a:r>
              <a:rPr lang="en-US" altLang="zh-CN" sz="1400" dirty="0">
                <a:solidFill>
                  <a:srgbClr val="8E1107"/>
                </a:solidFill>
                <a:latin typeface="Monaco" charset="0"/>
              </a:rPr>
              <a:t>//for </a:t>
            </a:r>
            <a:r>
              <a:rPr lang="en-US" altLang="zh-CN" sz="1400" dirty="0" err="1">
                <a:solidFill>
                  <a:srgbClr val="8E1107"/>
                </a:solidFill>
                <a:latin typeface="Monaco" charset="0"/>
              </a:rPr>
              <a:t>i</a:t>
            </a:r>
            <a:endParaRPr lang="en-US" altLang="zh-CN" sz="1400" dirty="0">
              <a:solidFill>
                <a:srgbClr val="000000"/>
              </a:solidFill>
              <a:latin typeface="Monaco" charset="0"/>
            </a:endParaRPr>
          </a:p>
        </p:txBody>
      </p:sp>
    </p:spTree>
  </p:cSld>
  <p:clrMapOvr>
    <a:masterClrMapping/>
  </p:clrMapOvr>
</p:sld>
</file>

<file path=ppt/theme/theme1.xml><?xml version="1.0" encoding="utf-8"?>
<a:theme xmlns:a="http://schemas.openxmlformats.org/drawingml/2006/main" name="HPM&amp;S">
  <a:themeElements>
    <a:clrScheme name="西安交通大学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西安交通大学">
      <a:majorFont>
        <a:latin typeface="Times New Roman"/>
        <a:ea typeface="黑体"/>
        <a:cs typeface=""/>
      </a:majorFont>
      <a:minorFont>
        <a:latin typeface="Times New Roman"/>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609600" marR="0" indent="-60960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609600" marR="0" indent="-609600" algn="just" defTabSz="914400" rtl="0" eaLnBrk="1" fontAlgn="base" latinLnBrk="0" hangingPunct="1">
          <a:lnSpc>
            <a:spcPct val="110000"/>
          </a:lnSpc>
          <a:spcBef>
            <a:spcPct val="20000"/>
          </a:spcBef>
          <a:spcAft>
            <a:spcPct val="0"/>
          </a:spcAft>
          <a:buClr>
            <a:schemeClr val="tx1"/>
          </a:buClr>
          <a:buSzPct val="80000"/>
          <a:buFont typeface="Wingdings" pitchFamily="2" charset="2"/>
          <a:buNone/>
          <a:tabLst/>
          <a:defRPr kumimoji="0" lang="zh-CN" altLang="en-US" sz="2000" b="0"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西安交通大学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西安交通大学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西安交通大学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西安交通大学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西安交通大学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西安交通大学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西安交通大学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HPM&amp;S</Template>
  <TotalTime>2027</TotalTime>
  <Words>17176</Words>
  <Application>Microsoft Office PowerPoint</Application>
  <PresentationFormat>全屏显示(4:3)</PresentationFormat>
  <Paragraphs>2848</Paragraphs>
  <Slides>157</Slides>
  <Notes>111</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0</vt:i4>
      </vt:variant>
      <vt:variant>
        <vt:lpstr>幻灯片标题</vt:lpstr>
      </vt:variant>
      <vt:variant>
        <vt:i4>157</vt:i4>
      </vt:variant>
    </vt:vector>
  </HeadingPairs>
  <TitlesOfParts>
    <vt:vector size="182" baseType="lpstr">
      <vt:lpstr>Courier</vt:lpstr>
      <vt:lpstr>DejaVu LGC Sans</vt:lpstr>
      <vt:lpstr>Menlo</vt:lpstr>
      <vt:lpstr>Monaco</vt:lpstr>
      <vt:lpstr>MS PGothic</vt:lpstr>
      <vt:lpstr>MS PGothic</vt:lpstr>
      <vt:lpstr>WenQuanYi Zen Hei</vt:lpstr>
      <vt:lpstr>ヒラギノ角ゴ Pro W3</vt:lpstr>
      <vt:lpstr>黑体</vt:lpstr>
      <vt:lpstr>华文仿宋</vt:lpstr>
      <vt:lpstr>楷体_GB2312</vt:lpstr>
      <vt:lpstr>SimSun</vt:lpstr>
      <vt:lpstr>SimSun</vt:lpstr>
      <vt:lpstr>幼圆</vt:lpstr>
      <vt:lpstr>Arial</vt:lpstr>
      <vt:lpstr>Calibri</vt:lpstr>
      <vt:lpstr>Comic Sans MS</vt:lpstr>
      <vt:lpstr>Courier New</vt:lpstr>
      <vt:lpstr>Garamond</vt:lpstr>
      <vt:lpstr>Marlett</vt:lpstr>
      <vt:lpstr>Symbol</vt:lpstr>
      <vt:lpstr>Tahoma</vt:lpstr>
      <vt:lpstr>Times New Roman</vt:lpstr>
      <vt:lpstr>Wingdings</vt:lpstr>
      <vt:lpstr>HPM&amp;S</vt:lpstr>
      <vt:lpstr>X10 Programming Language</vt:lpstr>
      <vt:lpstr>5 Modules</vt:lpstr>
      <vt:lpstr>Module 1:  X10 Overview</vt:lpstr>
      <vt:lpstr>Module Overview</vt:lpstr>
      <vt:lpstr>Goals and Prerequisites</vt:lpstr>
      <vt:lpstr>Prerequisites</vt:lpstr>
      <vt:lpstr> Scientific Simulation:  The Third Pillar of Science </vt:lpstr>
      <vt:lpstr>The quest for increasingly more powerful machines</vt:lpstr>
      <vt:lpstr>https://www.top500.org/</vt:lpstr>
      <vt:lpstr>TOP 5 Sites for November 2019</vt:lpstr>
      <vt:lpstr>Summit - IBM Power System AC922, IBM POWER9 22C 3.07GHz, NVIDIA Volta GV100, Dual-rail Mellanox EDR Infiniband </vt:lpstr>
      <vt:lpstr>Sunway TaihuLight - Sunway MPP, Sunway SW26010 260C 1.45GHz, Sunway </vt:lpstr>
      <vt:lpstr>TOP10 November 2012</vt:lpstr>
      <vt:lpstr>Titan - Cray XK7</vt:lpstr>
      <vt:lpstr>Tianhe-1A - NUDT YH MPP</vt:lpstr>
      <vt:lpstr>PowerPoint 演示文稿</vt:lpstr>
      <vt:lpstr>PowerPoint 演示文稿</vt:lpstr>
      <vt:lpstr>Parallel and Distributed Computing</vt:lpstr>
      <vt:lpstr>Parallel Programming Complexity</vt:lpstr>
      <vt:lpstr>Background</vt:lpstr>
      <vt:lpstr>MPI</vt:lpstr>
      <vt:lpstr>PGAS Background</vt:lpstr>
      <vt:lpstr>Global Views</vt:lpstr>
      <vt:lpstr>Local Views</vt:lpstr>
      <vt:lpstr>PGAS Overview</vt:lpstr>
      <vt:lpstr>Concepts</vt:lpstr>
      <vt:lpstr>Software Memory Examples</vt:lpstr>
      <vt:lpstr>Memories and Distributions</vt:lpstr>
      <vt:lpstr>Threads</vt:lpstr>
      <vt:lpstr>Affinity and Nonlocal Access</vt:lpstr>
      <vt:lpstr>Collective operations and “Owner computes”</vt:lpstr>
      <vt:lpstr>Threads and Memories for Different Programming Methods</vt:lpstr>
      <vt:lpstr>What is X10?</vt:lpstr>
      <vt:lpstr>Based on state-of-the-art object-oriented programming</vt:lpstr>
      <vt:lpstr>Numerical computing</vt:lpstr>
      <vt:lpstr>The first of the second generation of PGAS languages. </vt:lpstr>
      <vt:lpstr>Execution control</vt:lpstr>
      <vt:lpstr>X10 new concepts</vt:lpstr>
      <vt:lpstr>PowerPoint 演示文稿</vt:lpstr>
      <vt:lpstr>X10 Constructs</vt:lpstr>
      <vt:lpstr>APGAS</vt:lpstr>
      <vt:lpstr>APGAS constructs</vt:lpstr>
      <vt:lpstr>Conclusion</vt:lpstr>
      <vt:lpstr>X10 Project Status</vt:lpstr>
      <vt:lpstr>Release 2.3.1 -March 2013</vt:lpstr>
      <vt:lpstr>X10 2.1.0 released October 19, 2010</vt:lpstr>
      <vt:lpstr>X10 Goals</vt:lpstr>
      <vt:lpstr>X10 Motivation</vt:lpstr>
      <vt:lpstr>X10 Motivation</vt:lpstr>
      <vt:lpstr>Every parallel architecture has a dominant programming model</vt:lpstr>
      <vt:lpstr>X10DT Overview</vt:lpstr>
      <vt:lpstr>Conclusions</vt:lpstr>
      <vt:lpstr>Module 2:  X10 Base Language</vt:lpstr>
      <vt:lpstr>Module Overview</vt:lpstr>
      <vt:lpstr>How this tutorial is different</vt:lpstr>
      <vt:lpstr>X10 Basics</vt:lpstr>
      <vt:lpstr>X10 likes Java</vt:lpstr>
      <vt:lpstr>X10:Beyond Java</vt:lpstr>
      <vt:lpstr>Hello World</vt:lpstr>
      <vt:lpstr>Hello World</vt:lpstr>
      <vt:lpstr>Helloworld in X10 and Java APGAS</vt:lpstr>
      <vt:lpstr>Types in X10</vt:lpstr>
      <vt:lpstr>Classes</vt:lpstr>
      <vt:lpstr>Objects</vt:lpstr>
      <vt:lpstr>Arrays</vt:lpstr>
      <vt:lpstr>Functions</vt:lpstr>
      <vt:lpstr>Prefix Sum Object</vt:lpstr>
      <vt:lpstr>Prefix Sum Class</vt:lpstr>
      <vt:lpstr>Conclusions</vt:lpstr>
      <vt:lpstr>Module 3:  X10 Intra-Place Parallelism</vt:lpstr>
      <vt:lpstr>Module Overview</vt:lpstr>
      <vt:lpstr>Parallelism in X10</vt:lpstr>
      <vt:lpstr>async</vt:lpstr>
      <vt:lpstr>finish</vt:lpstr>
      <vt:lpstr>at</vt:lpstr>
      <vt:lpstr>atomic</vt:lpstr>
      <vt:lpstr>Single Place Example</vt:lpstr>
      <vt:lpstr>Pi Approximation</vt:lpstr>
      <vt:lpstr>Prefix Sum:  Shared Memory Algorithm</vt:lpstr>
      <vt:lpstr>PowerPoint 演示文稿</vt:lpstr>
      <vt:lpstr>Conclusion</vt:lpstr>
      <vt:lpstr>Module 4:  X10 Places and DistArrays</vt:lpstr>
      <vt:lpstr>Module Overview</vt:lpstr>
      <vt:lpstr>Parallel Hello</vt:lpstr>
      <vt:lpstr>Place Objects</vt:lpstr>
      <vt:lpstr>Objects  (Review  from Module 2)</vt:lpstr>
      <vt:lpstr>Objects in Places</vt:lpstr>
      <vt:lpstr>Array and DistArray</vt:lpstr>
      <vt:lpstr>Block Dist Rail</vt:lpstr>
      <vt:lpstr>DistArray</vt:lpstr>
      <vt:lpstr>DistArray Example</vt:lpstr>
      <vt:lpstr>DistArray Explained</vt:lpstr>
      <vt:lpstr>PowerPoint 演示文稿</vt:lpstr>
      <vt:lpstr>DistArray Example </vt:lpstr>
      <vt:lpstr>DistArray Example </vt:lpstr>
      <vt:lpstr>DistArray of Objects</vt:lpstr>
      <vt:lpstr>Prefix Sum:  Distributed Memory Algorithm</vt:lpstr>
      <vt:lpstr>Step 1</vt:lpstr>
      <vt:lpstr>Steps 2 and 3</vt:lpstr>
      <vt:lpstr>Conclusion</vt:lpstr>
      <vt:lpstr>Hello Whole World</vt:lpstr>
      <vt:lpstr>Sequential MontyPi</vt:lpstr>
      <vt:lpstr>Concurrent MontyPi</vt:lpstr>
      <vt:lpstr>Distributed MontyPi</vt:lpstr>
      <vt:lpstr>Sequential Quicksort (1)</vt:lpstr>
      <vt:lpstr>Sequential Quicksort (2)</vt:lpstr>
      <vt:lpstr>Sequential Quicksort (3)</vt:lpstr>
      <vt:lpstr>Parallel Quicksort</vt:lpstr>
      <vt:lpstr>Module 5：Challenge and X10 Programming Model </vt:lpstr>
      <vt:lpstr>Performance and Productivity Challenges</vt:lpstr>
      <vt:lpstr>High Complexity Limits Development Productivity</vt:lpstr>
      <vt:lpstr>A new era of mainstream parallel processing</vt:lpstr>
      <vt:lpstr>Profound impact on future software</vt:lpstr>
      <vt:lpstr>PERCS Programming Model/Tools: Overall Architecture</vt:lpstr>
      <vt:lpstr>X10 Environment</vt:lpstr>
      <vt:lpstr>PowerPoint 演示文稿</vt:lpstr>
      <vt:lpstr>PowerPoint 演示文稿</vt:lpstr>
      <vt:lpstr>PowerPoint 演示文稿</vt:lpstr>
      <vt:lpstr>The current architectural landscape</vt:lpstr>
      <vt:lpstr>PowerPoint 演示文稿</vt:lpstr>
      <vt:lpstr>Examples of Parallel Programming Models</vt:lpstr>
      <vt:lpstr>The Message Passing Model</vt:lpstr>
      <vt:lpstr>MPI</vt:lpstr>
      <vt:lpstr>The Shared Memory Model</vt:lpstr>
      <vt:lpstr>Java</vt:lpstr>
      <vt:lpstr>Hybrid Model(s)  Example: Shared + Message Passing</vt:lpstr>
      <vt:lpstr>The PGAS Model</vt:lpstr>
      <vt:lpstr>PGAS vs. other programming models/languages </vt:lpstr>
      <vt:lpstr>Asynchronous PGAS</vt:lpstr>
      <vt:lpstr>Asynchronous PGAS</vt:lpstr>
      <vt:lpstr>Instead-Asynchronous PGAS</vt:lpstr>
      <vt:lpstr>How to realize APGAS?</vt:lpstr>
      <vt:lpstr>How to realize APGAS?</vt:lpstr>
      <vt:lpstr>How to realize APGAS?</vt:lpstr>
      <vt:lpstr>Supplement on X10</vt:lpstr>
      <vt:lpstr>What is X10?</vt:lpstr>
      <vt:lpstr>Parallel HelloWorld</vt:lpstr>
      <vt:lpstr>X10 Compilation</vt:lpstr>
      <vt:lpstr>Overview of Features</vt:lpstr>
      <vt:lpstr>PowerPoint 演示文稿</vt:lpstr>
      <vt:lpstr>Structs</vt:lpstr>
      <vt:lpstr>Points </vt:lpstr>
      <vt:lpstr>Region</vt:lpstr>
      <vt:lpstr>Distributions </vt:lpstr>
      <vt:lpstr>PowerPoint 演示文稿</vt:lpstr>
      <vt:lpstr>PowerPoint 演示文稿</vt:lpstr>
      <vt:lpstr>Rail</vt:lpstr>
      <vt:lpstr>Generic classes</vt:lpstr>
      <vt:lpstr>Function Types</vt:lpstr>
      <vt:lpstr>Type inference</vt:lpstr>
      <vt:lpstr>when</vt:lpstr>
      <vt:lpstr>Clocks: Motivation</vt:lpstr>
      <vt:lpstr>Clocks: Main operations</vt:lpstr>
      <vt:lpstr>Thanks</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X10</dc:title>
  <dc:creator>Bob</dc:creator>
  <cp:keywords>研究小组模板</cp:keywords>
  <cp:lastModifiedBy>li bo</cp:lastModifiedBy>
  <cp:revision>85</cp:revision>
  <dcterms:created xsi:type="dcterms:W3CDTF">2012-04-12T02:17:28Z</dcterms:created>
  <dcterms:modified xsi:type="dcterms:W3CDTF">2022-02-27T17:17:06Z</dcterms:modified>
</cp:coreProperties>
</file>